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648" r:id="rId1"/>
  </p:sldMasterIdLst>
  <p:notesMasterIdLst>
    <p:notesMasterId r:id="rId85"/>
  </p:notesMasterIdLst>
  <p:sldIdLst>
    <p:sldId id="505" r:id="rId2"/>
    <p:sldId id="707" r:id="rId3"/>
    <p:sldId id="579" r:id="rId4"/>
    <p:sldId id="591" r:id="rId5"/>
    <p:sldId id="592" r:id="rId6"/>
    <p:sldId id="594" r:id="rId7"/>
    <p:sldId id="595" r:id="rId8"/>
    <p:sldId id="601" r:id="rId9"/>
    <p:sldId id="608" r:id="rId10"/>
    <p:sldId id="611" r:id="rId11"/>
    <p:sldId id="617" r:id="rId12"/>
    <p:sldId id="621" r:id="rId13"/>
    <p:sldId id="624" r:id="rId14"/>
    <p:sldId id="628" r:id="rId15"/>
    <p:sldId id="629" r:id="rId16"/>
    <p:sldId id="630" r:id="rId17"/>
    <p:sldId id="638" r:id="rId18"/>
    <p:sldId id="742" r:id="rId19"/>
    <p:sldId id="743" r:id="rId20"/>
    <p:sldId id="744" r:id="rId21"/>
    <p:sldId id="639" r:id="rId22"/>
    <p:sldId id="645" r:id="rId23"/>
    <p:sldId id="646" r:id="rId24"/>
    <p:sldId id="647" r:id="rId25"/>
    <p:sldId id="649" r:id="rId26"/>
    <p:sldId id="652" r:id="rId27"/>
    <p:sldId id="653" r:id="rId28"/>
    <p:sldId id="654" r:id="rId29"/>
    <p:sldId id="655" r:id="rId30"/>
    <p:sldId id="656" r:id="rId31"/>
    <p:sldId id="657" r:id="rId32"/>
    <p:sldId id="659" r:id="rId33"/>
    <p:sldId id="660" r:id="rId34"/>
    <p:sldId id="661" r:id="rId35"/>
    <p:sldId id="663" r:id="rId36"/>
    <p:sldId id="664" r:id="rId37"/>
    <p:sldId id="666" r:id="rId38"/>
    <p:sldId id="667" r:id="rId39"/>
    <p:sldId id="668" r:id="rId40"/>
    <p:sldId id="669" r:id="rId41"/>
    <p:sldId id="670" r:id="rId42"/>
    <p:sldId id="681" r:id="rId43"/>
    <p:sldId id="683" r:id="rId44"/>
    <p:sldId id="684" r:id="rId45"/>
    <p:sldId id="685" r:id="rId46"/>
    <p:sldId id="687" r:id="rId47"/>
    <p:sldId id="688" r:id="rId48"/>
    <p:sldId id="689" r:id="rId49"/>
    <p:sldId id="697" r:id="rId50"/>
    <p:sldId id="698" r:id="rId51"/>
    <p:sldId id="699" r:id="rId52"/>
    <p:sldId id="700" r:id="rId53"/>
    <p:sldId id="701" r:id="rId54"/>
    <p:sldId id="702" r:id="rId55"/>
    <p:sldId id="705" r:id="rId56"/>
    <p:sldId id="706" r:id="rId57"/>
    <p:sldId id="708" r:id="rId58"/>
    <p:sldId id="709" r:id="rId59"/>
    <p:sldId id="710" r:id="rId60"/>
    <p:sldId id="713" r:id="rId61"/>
    <p:sldId id="714" r:id="rId62"/>
    <p:sldId id="716" r:id="rId63"/>
    <p:sldId id="718" r:id="rId64"/>
    <p:sldId id="719" r:id="rId65"/>
    <p:sldId id="720" r:id="rId66"/>
    <p:sldId id="721" r:id="rId67"/>
    <p:sldId id="722" r:id="rId68"/>
    <p:sldId id="723" r:id="rId69"/>
    <p:sldId id="724" r:id="rId70"/>
    <p:sldId id="725" r:id="rId71"/>
    <p:sldId id="726" r:id="rId72"/>
    <p:sldId id="727" r:id="rId73"/>
    <p:sldId id="728" r:id="rId74"/>
    <p:sldId id="729" r:id="rId75"/>
    <p:sldId id="730" r:id="rId76"/>
    <p:sldId id="731" r:id="rId77"/>
    <p:sldId id="732" r:id="rId78"/>
    <p:sldId id="736" r:id="rId79"/>
    <p:sldId id="737" r:id="rId80"/>
    <p:sldId id="738" r:id="rId81"/>
    <p:sldId id="739" r:id="rId82"/>
    <p:sldId id="740" r:id="rId83"/>
    <p:sldId id="741" r:id="rId84"/>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보통 스타일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보통 스타일 4 - 강조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보통 스타일 4 - 강조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9755" autoAdjust="0"/>
  </p:normalViewPr>
  <p:slideViewPr>
    <p:cSldViewPr snapToGrid="0">
      <p:cViewPr varScale="1">
        <p:scale>
          <a:sx n="114" d="100"/>
          <a:sy n="114" d="100"/>
        </p:scale>
        <p:origin x="42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F932AE-B815-44B4-B1C5-4407B13F57DD}" type="datetimeFigureOut">
              <a:rPr lang="ko-KR" altLang="en-US" smtClean="0"/>
              <a:t>2022-10-17</a:t>
            </a:fld>
            <a:endParaRPr lang="ko-KR" altLang="en-US"/>
          </a:p>
        </p:txBody>
      </p:sp>
      <p:sp>
        <p:nvSpPr>
          <p:cNvPr id="4" name="슬라이드 이미지 개체 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E23CE6-6CFA-4E71-94D9-C8DDD00F736B}" type="slidenum">
              <a:rPr lang="ko-KR" altLang="en-US" smtClean="0"/>
              <a:t>‹#›</a:t>
            </a:fld>
            <a:endParaRPr lang="ko-KR" altLang="en-US"/>
          </a:p>
        </p:txBody>
      </p:sp>
    </p:spTree>
    <p:extLst>
      <p:ext uri="{BB962C8B-B14F-4D97-AF65-F5344CB8AC3E}">
        <p14:creationId xmlns:p14="http://schemas.microsoft.com/office/powerpoint/2010/main" val="221916456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dict.naver.com/#/entry/enko/569a3cadef2844b899bcf241efd75537"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dirty="0"/>
          </a:p>
        </p:txBody>
      </p:sp>
      <p:sp>
        <p:nvSpPr>
          <p:cNvPr id="4" name="슬라이드 번호 개체 틀 3"/>
          <p:cNvSpPr>
            <a:spLocks noGrp="1"/>
          </p:cNvSpPr>
          <p:nvPr>
            <p:ph type="sldNum" sz="quarter" idx="10"/>
          </p:nvPr>
        </p:nvSpPr>
        <p:spPr/>
        <p:txBody>
          <a:bodyPr/>
          <a:lstStyle/>
          <a:p>
            <a:fld id="{695946C7-329C-4051-8F86-2D76A1BD35CA}" type="slidenum">
              <a:rPr lang="de-DE" smtClean="0"/>
              <a:t>4</a:t>
            </a:fld>
            <a:endParaRPr lang="de-DE"/>
          </a:p>
        </p:txBody>
      </p:sp>
    </p:spTree>
    <p:extLst>
      <p:ext uri="{BB962C8B-B14F-4D97-AF65-F5344CB8AC3E}">
        <p14:creationId xmlns:p14="http://schemas.microsoft.com/office/powerpoint/2010/main" val="161715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dirty="0"/>
          </a:p>
        </p:txBody>
      </p:sp>
      <p:sp>
        <p:nvSpPr>
          <p:cNvPr id="4" name="슬라이드 번호 개체 틀 3"/>
          <p:cNvSpPr>
            <a:spLocks noGrp="1"/>
          </p:cNvSpPr>
          <p:nvPr>
            <p:ph type="sldNum" sz="quarter" idx="10"/>
          </p:nvPr>
        </p:nvSpPr>
        <p:spPr/>
        <p:txBody>
          <a:bodyPr/>
          <a:lstStyle/>
          <a:p>
            <a:fld id="{695946C7-329C-4051-8F86-2D76A1BD35CA}" type="slidenum">
              <a:rPr lang="de-DE" smtClean="0"/>
              <a:t>18</a:t>
            </a:fld>
            <a:endParaRPr lang="de-DE"/>
          </a:p>
        </p:txBody>
      </p:sp>
    </p:spTree>
    <p:extLst>
      <p:ext uri="{BB962C8B-B14F-4D97-AF65-F5344CB8AC3E}">
        <p14:creationId xmlns:p14="http://schemas.microsoft.com/office/powerpoint/2010/main" val="376564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dirty="0"/>
          </a:p>
        </p:txBody>
      </p:sp>
      <p:sp>
        <p:nvSpPr>
          <p:cNvPr id="4" name="슬라이드 번호 개체 틀 3"/>
          <p:cNvSpPr>
            <a:spLocks noGrp="1"/>
          </p:cNvSpPr>
          <p:nvPr>
            <p:ph type="sldNum" sz="quarter" idx="10"/>
          </p:nvPr>
        </p:nvSpPr>
        <p:spPr/>
        <p:txBody>
          <a:bodyPr/>
          <a:lstStyle/>
          <a:p>
            <a:fld id="{695946C7-329C-4051-8F86-2D76A1BD35CA}" type="slidenum">
              <a:rPr lang="de-DE" smtClean="0"/>
              <a:t>19</a:t>
            </a:fld>
            <a:endParaRPr lang="de-DE"/>
          </a:p>
        </p:txBody>
      </p:sp>
    </p:spTree>
    <p:extLst>
      <p:ext uri="{BB962C8B-B14F-4D97-AF65-F5344CB8AC3E}">
        <p14:creationId xmlns:p14="http://schemas.microsoft.com/office/powerpoint/2010/main" val="339724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dirty="0"/>
          </a:p>
        </p:txBody>
      </p:sp>
      <p:sp>
        <p:nvSpPr>
          <p:cNvPr id="4" name="슬라이드 번호 개체 틀 3"/>
          <p:cNvSpPr>
            <a:spLocks noGrp="1"/>
          </p:cNvSpPr>
          <p:nvPr>
            <p:ph type="sldNum" sz="quarter" idx="10"/>
          </p:nvPr>
        </p:nvSpPr>
        <p:spPr/>
        <p:txBody>
          <a:bodyPr/>
          <a:lstStyle/>
          <a:p>
            <a:fld id="{695946C7-329C-4051-8F86-2D76A1BD35CA}" type="slidenum">
              <a:rPr lang="de-DE" smtClean="0"/>
              <a:t>20</a:t>
            </a:fld>
            <a:endParaRPr lang="de-DE"/>
          </a:p>
        </p:txBody>
      </p:sp>
    </p:spTree>
    <p:extLst>
      <p:ext uri="{BB962C8B-B14F-4D97-AF65-F5344CB8AC3E}">
        <p14:creationId xmlns:p14="http://schemas.microsoft.com/office/powerpoint/2010/main" val="830875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u="sng" kern="1200" dirty="0">
                <a:solidFill>
                  <a:schemeClr val="tx1"/>
                </a:solidFill>
                <a:effectLst/>
                <a:latin typeface="+mn-lt"/>
                <a:ea typeface="+mn-ea"/>
                <a:cs typeface="+mn-cs"/>
                <a:hlinkClick r:id="rId3"/>
              </a:rPr>
              <a:t>with due</a:t>
            </a:r>
            <a:r>
              <a:rPr lang="en-US" sz="1200" u="sng" kern="1200" dirty="0">
                <a:solidFill>
                  <a:schemeClr val="tx1"/>
                </a:solidFill>
                <a:effectLst/>
                <a:latin typeface="+mn-lt"/>
                <a:ea typeface="+mn-ea"/>
                <a:cs typeface="+mn-cs"/>
                <a:hlinkClick r:id="rId3"/>
              </a:rPr>
              <a:t> consideration...</a:t>
            </a:r>
            <a:r>
              <a:rPr lang="en-US" dirty="0"/>
              <a:t>...</a:t>
            </a:r>
            <a:r>
              <a:rPr lang="ko-KR" altLang="en-US" dirty="0"/>
              <a:t>을 고려하여</a:t>
            </a:r>
            <a:endParaRPr lang="en-US" dirty="0"/>
          </a:p>
        </p:txBody>
      </p:sp>
      <p:sp>
        <p:nvSpPr>
          <p:cNvPr id="4" name="슬라이드 번호 개체 틀 3"/>
          <p:cNvSpPr>
            <a:spLocks noGrp="1"/>
          </p:cNvSpPr>
          <p:nvPr>
            <p:ph type="sldNum" sz="quarter" idx="10"/>
          </p:nvPr>
        </p:nvSpPr>
        <p:spPr/>
        <p:txBody>
          <a:bodyPr/>
          <a:lstStyle/>
          <a:p>
            <a:fld id="{695946C7-329C-4051-8F86-2D76A1BD35CA}" type="slidenum">
              <a:rPr lang="de-DE" smtClean="0"/>
              <a:t>74</a:t>
            </a:fld>
            <a:endParaRPr lang="de-DE"/>
          </a:p>
        </p:txBody>
      </p:sp>
    </p:spTree>
    <p:extLst>
      <p:ext uri="{BB962C8B-B14F-4D97-AF65-F5344CB8AC3E}">
        <p14:creationId xmlns:p14="http://schemas.microsoft.com/office/powerpoint/2010/main" val="1004166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66D6125-5780-480B-8124-81CE54C70549}"/>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C379AE84-B22E-449C-A206-FFCC0C9966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8354C3F7-9C3D-47C6-ACE7-321CD63AE140}"/>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5" name="바닥글 개체 틀 4">
            <a:extLst>
              <a:ext uri="{FF2B5EF4-FFF2-40B4-BE49-F238E27FC236}">
                <a16:creationId xmlns:a16="http://schemas.microsoft.com/office/drawing/2014/main" id="{E1605192-1C75-496D-B9F7-EE044665FDB4}"/>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2E0B68E-E2CF-445D-8E37-99CE7AF276AF}"/>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3294962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848B801-BCAE-4B03-AA36-9D29C01BB49F}"/>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00F80F15-F998-4D90-8B64-D8C38E64A3D3}"/>
              </a:ext>
            </a:extLst>
          </p:cNvPr>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30716B72-B2EF-4F8C-B829-F7D88A73625A}"/>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5" name="바닥글 개체 틀 4">
            <a:extLst>
              <a:ext uri="{FF2B5EF4-FFF2-40B4-BE49-F238E27FC236}">
                <a16:creationId xmlns:a16="http://schemas.microsoft.com/office/drawing/2014/main" id="{B6ECF3D6-B5BE-40C6-A398-BD0C47028AC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385FED2-1D92-4888-B055-BB480342F31C}"/>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3866852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4601BE29-6C5D-49BC-AB0D-2ED2BE5A7C08}"/>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B561AF39-525E-47E7-84D3-12DE6A6886CA}"/>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40B296EC-CB51-4BAE-BFDB-2D798191F724}"/>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5" name="바닥글 개체 틀 4">
            <a:extLst>
              <a:ext uri="{FF2B5EF4-FFF2-40B4-BE49-F238E27FC236}">
                <a16:creationId xmlns:a16="http://schemas.microsoft.com/office/drawing/2014/main" id="{4749B461-1333-42F2-BDA5-77EF1C06BF37}"/>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D13C9CB-3429-48DB-AA71-D3271365156E}"/>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680074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0" name="Bildplatzhalter 8"/>
          <p:cNvSpPr>
            <a:spLocks noGrp="1"/>
          </p:cNvSpPr>
          <p:nvPr>
            <p:ph type="pic" sz="quarter" idx="10" hasCustomPrompt="1"/>
          </p:nvPr>
        </p:nvSpPr>
        <p:spPr>
          <a:xfrm>
            <a:off x="179952" y="180000"/>
            <a:ext cx="11833718" cy="3459600"/>
          </a:xfrm>
          <a:prstGeom prst="rect">
            <a:avLst/>
          </a:prstGeom>
        </p:spPr>
        <p:txBody>
          <a:bodyPr/>
          <a:lstStyle>
            <a:lvl1pPr marL="0" indent="0">
              <a:buFontTx/>
              <a:buNone/>
              <a:defRPr/>
            </a:lvl1pPr>
          </a:lstStyle>
          <a:p>
            <a:r>
              <a:rPr lang="en-GB" noProof="0" dirty="0"/>
              <a:t>Picture</a:t>
            </a:r>
          </a:p>
        </p:txBody>
      </p:sp>
      <p:sp>
        <p:nvSpPr>
          <p:cNvPr id="2" name="Titel 1"/>
          <p:cNvSpPr>
            <a:spLocks noGrp="1"/>
          </p:cNvSpPr>
          <p:nvPr>
            <p:ph type="ctrTitle" hasCustomPrompt="1"/>
          </p:nvPr>
        </p:nvSpPr>
        <p:spPr>
          <a:xfrm>
            <a:off x="467878" y="4104000"/>
            <a:ext cx="10437282" cy="914400"/>
          </a:xfrm>
        </p:spPr>
        <p:txBody>
          <a:bodyPr anchor="b" anchorCtr="0"/>
          <a:lstStyle>
            <a:lvl1pPr>
              <a:defRPr sz="3199" b="0">
                <a:solidFill>
                  <a:schemeClr val="tx2"/>
                </a:solidFill>
              </a:defRPr>
            </a:lvl1pPr>
          </a:lstStyle>
          <a:p>
            <a:r>
              <a:rPr lang="en-GB" noProof="0" dirty="0"/>
              <a:t>Edit Master </a:t>
            </a:r>
            <a:br>
              <a:rPr lang="en-GB" noProof="0" dirty="0"/>
            </a:br>
            <a:r>
              <a:rPr lang="en-GB" noProof="0" dirty="0"/>
              <a:t>heading format</a:t>
            </a:r>
          </a:p>
        </p:txBody>
      </p:sp>
      <p:sp>
        <p:nvSpPr>
          <p:cNvPr id="3" name="Untertitel 2"/>
          <p:cNvSpPr>
            <a:spLocks noGrp="1"/>
          </p:cNvSpPr>
          <p:nvPr>
            <p:ph type="subTitle" idx="1" hasCustomPrompt="1"/>
          </p:nvPr>
        </p:nvSpPr>
        <p:spPr>
          <a:xfrm>
            <a:off x="467878" y="5194800"/>
            <a:ext cx="10437282" cy="702000"/>
          </a:xfrm>
          <a:prstGeom prst="rect">
            <a:avLst/>
          </a:prstGeom>
        </p:spPr>
        <p:txBody>
          <a:bodyPr/>
          <a:lstStyle>
            <a:lvl1pPr marL="0" indent="0" algn="l">
              <a:buFont typeface="Arial" pitchFamily="34" charset="0"/>
              <a:buNone/>
              <a:defRPr baseline="0">
                <a:solidFill>
                  <a:schemeClr val="tx2"/>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GB" noProof="0" dirty="0"/>
              <a:t>Edit master subheading format</a:t>
            </a:r>
          </a:p>
        </p:txBody>
      </p:sp>
    </p:spTree>
    <p:extLst>
      <p:ext uri="{BB962C8B-B14F-4D97-AF65-F5344CB8AC3E}">
        <p14:creationId xmlns:p14="http://schemas.microsoft.com/office/powerpoint/2010/main" val="376667553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7878" y="360364"/>
            <a:ext cx="11157095" cy="684000"/>
          </a:xfrm>
        </p:spPr>
        <p:txBody>
          <a:bodyPr/>
          <a:lstStyle/>
          <a:p>
            <a:r>
              <a:rPr lang="en-GB" altLang="de-DE" noProof="0" dirty="0"/>
              <a:t>Click to edit title</a:t>
            </a:r>
            <a:endParaRPr lang="en-GB" noProof="0" dirty="0"/>
          </a:p>
        </p:txBody>
      </p:sp>
      <p:sp>
        <p:nvSpPr>
          <p:cNvPr id="5" name="Fußzeilenplatzhalter 4"/>
          <p:cNvSpPr>
            <a:spLocks noGrp="1"/>
          </p:cNvSpPr>
          <p:nvPr>
            <p:ph type="ftr" sz="quarter" idx="11"/>
          </p:nvPr>
        </p:nvSpPr>
        <p:spPr/>
        <p:txBody>
          <a:bodyPr/>
          <a:lstStyle/>
          <a:p>
            <a:r>
              <a:rPr lang="en-US" noProof="0"/>
              <a:t>name of presenter │ division │ place, yy.mm.dd</a:t>
            </a:r>
            <a:endParaRPr lang="en-GB" noProof="0" dirty="0"/>
          </a:p>
        </p:txBody>
      </p:sp>
      <p:sp>
        <p:nvSpPr>
          <p:cNvPr id="6" name="Foliennummernplatzhalter 5"/>
          <p:cNvSpPr>
            <a:spLocks noGrp="1"/>
          </p:cNvSpPr>
          <p:nvPr>
            <p:ph type="sldNum" sz="quarter" idx="12"/>
          </p:nvPr>
        </p:nvSpPr>
        <p:spPr/>
        <p:txBody>
          <a:bodyPr/>
          <a:lstStyle/>
          <a:p>
            <a:fld id="{68A8039C-867F-E04C-A141-D8F6CB4F57B5}" type="slidenum">
              <a:rPr lang="en-GB" noProof="0" smtClean="0"/>
              <a:t>‹#›</a:t>
            </a:fld>
            <a:endParaRPr lang="en-GB" noProof="0" dirty="0"/>
          </a:p>
        </p:txBody>
      </p:sp>
      <p:sp>
        <p:nvSpPr>
          <p:cNvPr id="4" name="Inhaltsplatzhalter 3"/>
          <p:cNvSpPr>
            <a:spLocks noGrp="1"/>
          </p:cNvSpPr>
          <p:nvPr>
            <p:ph sz="quarter" idx="13" hasCustomPrompt="1"/>
          </p:nvPr>
        </p:nvSpPr>
        <p:spPr>
          <a:xfrm>
            <a:off x="467878" y="1368002"/>
            <a:ext cx="11157095" cy="4591475"/>
          </a:xfrm>
        </p:spPr>
        <p:txBody>
          <a:bodyPr/>
          <a:lstStyle>
            <a:lvl5pPr marL="0" indent="0">
              <a:defRPr/>
            </a:lvl5pPr>
          </a:lstStyle>
          <a:p>
            <a:pPr lvl="0"/>
            <a:r>
              <a:rPr lang="en-GB" altLang="de-DE" noProof="0" dirty="0"/>
              <a:t>Click to edit text</a:t>
            </a:r>
          </a:p>
          <a:p>
            <a:pPr lvl="1"/>
            <a:r>
              <a:rPr lang="en-GB" noProof="0" dirty="0"/>
              <a:t>Layer 2</a:t>
            </a:r>
            <a:endParaRPr lang="en-GB" altLang="de-DE" noProof="0" dirty="0"/>
          </a:p>
          <a:p>
            <a:pPr lvl="2"/>
            <a:r>
              <a:rPr lang="en-GB" noProof="0" dirty="0"/>
              <a:t>Layer 3</a:t>
            </a:r>
          </a:p>
          <a:p>
            <a:pPr lvl="3"/>
            <a:r>
              <a:rPr lang="en-GB" noProof="0" dirty="0"/>
              <a:t>Layer 4</a:t>
            </a:r>
          </a:p>
          <a:p>
            <a:pPr lvl="4"/>
            <a:r>
              <a:rPr lang="en-GB" noProof="0" dirty="0"/>
              <a:t>Layer 5</a:t>
            </a:r>
          </a:p>
        </p:txBody>
      </p:sp>
    </p:spTree>
    <p:extLst>
      <p:ext uri="{BB962C8B-B14F-4D97-AF65-F5344CB8AC3E}">
        <p14:creationId xmlns:p14="http://schemas.microsoft.com/office/powerpoint/2010/main" val="144995132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8_제목 및 내용">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7878" y="360364"/>
            <a:ext cx="11157095" cy="684000"/>
          </a:xfrm>
        </p:spPr>
        <p:txBody>
          <a:bodyPr/>
          <a:lstStyle/>
          <a:p>
            <a:r>
              <a:rPr lang="en-GB" altLang="de-DE" noProof="0" dirty="0"/>
              <a:t>Click to edit title</a:t>
            </a:r>
            <a:endParaRPr lang="en-GB" noProof="0" dirty="0"/>
          </a:p>
        </p:txBody>
      </p:sp>
      <p:sp>
        <p:nvSpPr>
          <p:cNvPr id="5" name="Fußzeilenplatzhalter 4"/>
          <p:cNvSpPr>
            <a:spLocks noGrp="1"/>
          </p:cNvSpPr>
          <p:nvPr>
            <p:ph type="ftr" sz="quarter" idx="11"/>
          </p:nvPr>
        </p:nvSpPr>
        <p:spPr/>
        <p:txBody>
          <a:bodyPr/>
          <a:lstStyle/>
          <a:p>
            <a:r>
              <a:rPr lang="en-US" noProof="0"/>
              <a:t>name of presenter │ division │ place, yy.mm.dd</a:t>
            </a:r>
            <a:endParaRPr lang="en-GB" noProof="0" dirty="0"/>
          </a:p>
        </p:txBody>
      </p:sp>
      <p:sp>
        <p:nvSpPr>
          <p:cNvPr id="6" name="Foliennummernplatzhalter 5"/>
          <p:cNvSpPr>
            <a:spLocks noGrp="1"/>
          </p:cNvSpPr>
          <p:nvPr>
            <p:ph type="sldNum" sz="quarter" idx="12"/>
          </p:nvPr>
        </p:nvSpPr>
        <p:spPr/>
        <p:txBody>
          <a:bodyPr/>
          <a:lstStyle/>
          <a:p>
            <a:fld id="{68A8039C-867F-E04C-A141-D8F6CB4F57B5}" type="slidenum">
              <a:rPr lang="en-GB" noProof="0" smtClean="0"/>
              <a:t>‹#›</a:t>
            </a:fld>
            <a:endParaRPr lang="en-GB" noProof="0" dirty="0"/>
          </a:p>
        </p:txBody>
      </p:sp>
      <p:sp>
        <p:nvSpPr>
          <p:cNvPr id="4" name="Inhaltsplatzhalter 3"/>
          <p:cNvSpPr>
            <a:spLocks noGrp="1"/>
          </p:cNvSpPr>
          <p:nvPr>
            <p:ph sz="quarter" idx="13" hasCustomPrompt="1"/>
          </p:nvPr>
        </p:nvSpPr>
        <p:spPr>
          <a:xfrm>
            <a:off x="467878" y="1368002"/>
            <a:ext cx="11157095" cy="4591475"/>
          </a:xfrm>
        </p:spPr>
        <p:txBody>
          <a:bodyPr/>
          <a:lstStyle>
            <a:lvl5pPr marL="0" indent="0">
              <a:defRPr/>
            </a:lvl5pPr>
          </a:lstStyle>
          <a:p>
            <a:pPr lvl="0"/>
            <a:r>
              <a:rPr lang="en-GB" altLang="de-DE" noProof="0" dirty="0"/>
              <a:t>Click to edit text</a:t>
            </a:r>
          </a:p>
          <a:p>
            <a:pPr lvl="1"/>
            <a:r>
              <a:rPr lang="en-GB" noProof="0" dirty="0"/>
              <a:t>Layer 2</a:t>
            </a:r>
            <a:endParaRPr lang="en-GB" altLang="de-DE" noProof="0" dirty="0"/>
          </a:p>
          <a:p>
            <a:pPr lvl="2"/>
            <a:r>
              <a:rPr lang="en-GB" noProof="0" dirty="0"/>
              <a:t>Layer 3</a:t>
            </a:r>
          </a:p>
          <a:p>
            <a:pPr lvl="3"/>
            <a:r>
              <a:rPr lang="en-GB" noProof="0" dirty="0"/>
              <a:t>Layer 4</a:t>
            </a:r>
          </a:p>
          <a:p>
            <a:pPr lvl="4"/>
            <a:r>
              <a:rPr lang="en-GB" noProof="0" dirty="0"/>
              <a:t>Layer 5</a:t>
            </a:r>
          </a:p>
        </p:txBody>
      </p:sp>
    </p:spTree>
    <p:extLst>
      <p:ext uri="{BB962C8B-B14F-4D97-AF65-F5344CB8AC3E}">
        <p14:creationId xmlns:p14="http://schemas.microsoft.com/office/powerpoint/2010/main" val="283331678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5_제목 및 내용">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7878" y="360364"/>
            <a:ext cx="11157095" cy="684000"/>
          </a:xfrm>
        </p:spPr>
        <p:txBody>
          <a:bodyPr/>
          <a:lstStyle/>
          <a:p>
            <a:r>
              <a:rPr lang="en-GB" altLang="de-DE" noProof="0" dirty="0"/>
              <a:t>Click to edit title</a:t>
            </a:r>
            <a:endParaRPr lang="en-GB" noProof="0" dirty="0"/>
          </a:p>
        </p:txBody>
      </p:sp>
      <p:sp>
        <p:nvSpPr>
          <p:cNvPr id="5" name="Fußzeilenplatzhalter 4"/>
          <p:cNvSpPr>
            <a:spLocks noGrp="1"/>
          </p:cNvSpPr>
          <p:nvPr>
            <p:ph type="ftr" sz="quarter" idx="11"/>
          </p:nvPr>
        </p:nvSpPr>
        <p:spPr/>
        <p:txBody>
          <a:bodyPr/>
          <a:lstStyle/>
          <a:p>
            <a:r>
              <a:rPr lang="en-US" noProof="0"/>
              <a:t>name of presenter │ division │ place, yy.mm.dd</a:t>
            </a:r>
            <a:endParaRPr lang="en-GB" noProof="0" dirty="0"/>
          </a:p>
        </p:txBody>
      </p:sp>
      <p:sp>
        <p:nvSpPr>
          <p:cNvPr id="6" name="Foliennummernplatzhalter 5"/>
          <p:cNvSpPr>
            <a:spLocks noGrp="1"/>
          </p:cNvSpPr>
          <p:nvPr>
            <p:ph type="sldNum" sz="quarter" idx="12"/>
          </p:nvPr>
        </p:nvSpPr>
        <p:spPr/>
        <p:txBody>
          <a:bodyPr/>
          <a:lstStyle/>
          <a:p>
            <a:fld id="{68A8039C-867F-E04C-A141-D8F6CB4F57B5}" type="slidenum">
              <a:rPr lang="en-GB" noProof="0" smtClean="0"/>
              <a:t>‹#›</a:t>
            </a:fld>
            <a:endParaRPr lang="en-GB" noProof="0" dirty="0"/>
          </a:p>
        </p:txBody>
      </p:sp>
      <p:sp>
        <p:nvSpPr>
          <p:cNvPr id="4" name="Inhaltsplatzhalter 3"/>
          <p:cNvSpPr>
            <a:spLocks noGrp="1"/>
          </p:cNvSpPr>
          <p:nvPr>
            <p:ph sz="quarter" idx="13" hasCustomPrompt="1"/>
          </p:nvPr>
        </p:nvSpPr>
        <p:spPr>
          <a:xfrm>
            <a:off x="467878" y="1368002"/>
            <a:ext cx="11157095" cy="4591475"/>
          </a:xfrm>
        </p:spPr>
        <p:txBody>
          <a:bodyPr/>
          <a:lstStyle>
            <a:lvl5pPr marL="0" indent="0">
              <a:defRPr/>
            </a:lvl5pPr>
          </a:lstStyle>
          <a:p>
            <a:pPr lvl="0"/>
            <a:r>
              <a:rPr lang="en-GB" altLang="de-DE" noProof="0" dirty="0"/>
              <a:t>Click to edit text</a:t>
            </a:r>
          </a:p>
          <a:p>
            <a:pPr lvl="1"/>
            <a:r>
              <a:rPr lang="en-GB" noProof="0" dirty="0"/>
              <a:t>Layer 2</a:t>
            </a:r>
            <a:endParaRPr lang="en-GB" altLang="de-DE" noProof="0" dirty="0"/>
          </a:p>
          <a:p>
            <a:pPr lvl="2"/>
            <a:r>
              <a:rPr lang="en-GB" noProof="0" dirty="0"/>
              <a:t>Layer 3</a:t>
            </a:r>
          </a:p>
          <a:p>
            <a:pPr lvl="3"/>
            <a:r>
              <a:rPr lang="en-GB" noProof="0" dirty="0"/>
              <a:t>Layer 4</a:t>
            </a:r>
          </a:p>
          <a:p>
            <a:pPr lvl="4"/>
            <a:r>
              <a:rPr lang="en-GB" noProof="0" dirty="0"/>
              <a:t>Layer 5</a:t>
            </a:r>
          </a:p>
        </p:txBody>
      </p:sp>
    </p:spTree>
    <p:extLst>
      <p:ext uri="{BB962C8B-B14F-4D97-AF65-F5344CB8AC3E}">
        <p14:creationId xmlns:p14="http://schemas.microsoft.com/office/powerpoint/2010/main" val="152842272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464F7FE-4C32-43C4-8652-9D75CFCB697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24BD9119-D418-408D-AB1E-0EC6DACA862A}"/>
              </a:ext>
            </a:extLst>
          </p:cNvPr>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8114C2F3-BDE0-448F-9A68-CC1B7D1D601F}"/>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5" name="바닥글 개체 틀 4">
            <a:extLst>
              <a:ext uri="{FF2B5EF4-FFF2-40B4-BE49-F238E27FC236}">
                <a16:creationId xmlns:a16="http://schemas.microsoft.com/office/drawing/2014/main" id="{4982FF40-EE13-44EC-B95E-DF7D612D82C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C573734B-CC32-48E5-B749-E905CEEA0712}"/>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4023151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78A727-B8F9-4D04-AA4F-93094D477619}"/>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D4ABC5E-A790-4231-99B8-BA46F2F335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a:extLst>
              <a:ext uri="{FF2B5EF4-FFF2-40B4-BE49-F238E27FC236}">
                <a16:creationId xmlns:a16="http://schemas.microsoft.com/office/drawing/2014/main" id="{DA8EB641-D96D-4E54-BBC3-886AAD437FB5}"/>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5" name="바닥글 개체 틀 4">
            <a:extLst>
              <a:ext uri="{FF2B5EF4-FFF2-40B4-BE49-F238E27FC236}">
                <a16:creationId xmlns:a16="http://schemas.microsoft.com/office/drawing/2014/main" id="{9B95117A-4EBF-4ED0-BE0D-EF1AAA284B1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40FFD1F-7C52-4470-A47B-911674E655E9}"/>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2811759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BB6C5A7-0C58-47CF-AE00-04719B46758F}"/>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1FDA35CF-5BA8-49CE-B4D4-75AC4F3E7B97}"/>
              </a:ext>
            </a:extLst>
          </p:cNvPr>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a:extLst>
              <a:ext uri="{FF2B5EF4-FFF2-40B4-BE49-F238E27FC236}">
                <a16:creationId xmlns:a16="http://schemas.microsoft.com/office/drawing/2014/main" id="{2F103DB6-DACA-4B65-A8C9-C5EF08831FFD}"/>
              </a:ext>
            </a:extLst>
          </p:cNvPr>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a:extLst>
              <a:ext uri="{FF2B5EF4-FFF2-40B4-BE49-F238E27FC236}">
                <a16:creationId xmlns:a16="http://schemas.microsoft.com/office/drawing/2014/main" id="{36F4C6C9-2D8B-4BD6-B78C-67D2F4E0FB39}"/>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6" name="바닥글 개체 틀 5">
            <a:extLst>
              <a:ext uri="{FF2B5EF4-FFF2-40B4-BE49-F238E27FC236}">
                <a16:creationId xmlns:a16="http://schemas.microsoft.com/office/drawing/2014/main" id="{1615B911-663B-43BB-AB02-2F2ABACAE787}"/>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2AE0DEA8-5001-4EBC-BE07-A26776CF523C}"/>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2948097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29AD955-FF5A-4FE0-B27D-38B8197A70EE}"/>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FA2DB94C-1E17-42EA-B8D2-CAC829D5B7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a:extLst>
              <a:ext uri="{FF2B5EF4-FFF2-40B4-BE49-F238E27FC236}">
                <a16:creationId xmlns:a16="http://schemas.microsoft.com/office/drawing/2014/main" id="{F18DA21E-B581-4CE0-BA57-AA846865DE8F}"/>
              </a:ext>
            </a:extLst>
          </p:cNvPr>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a:extLst>
              <a:ext uri="{FF2B5EF4-FFF2-40B4-BE49-F238E27FC236}">
                <a16:creationId xmlns:a16="http://schemas.microsoft.com/office/drawing/2014/main" id="{BE407FA8-A7E1-4999-9770-78B1D9B7B8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a:extLst>
              <a:ext uri="{FF2B5EF4-FFF2-40B4-BE49-F238E27FC236}">
                <a16:creationId xmlns:a16="http://schemas.microsoft.com/office/drawing/2014/main" id="{EE5D8536-3521-4527-A4B5-AB94391F78B7}"/>
              </a:ext>
            </a:extLst>
          </p:cNvPr>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a:extLst>
              <a:ext uri="{FF2B5EF4-FFF2-40B4-BE49-F238E27FC236}">
                <a16:creationId xmlns:a16="http://schemas.microsoft.com/office/drawing/2014/main" id="{7CDB7C92-D249-46C8-A1DF-BE7E6B81C2D1}"/>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8" name="바닥글 개체 틀 7">
            <a:extLst>
              <a:ext uri="{FF2B5EF4-FFF2-40B4-BE49-F238E27FC236}">
                <a16:creationId xmlns:a16="http://schemas.microsoft.com/office/drawing/2014/main" id="{6AF46945-96E5-4079-AF67-DDFDB48FFD22}"/>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17C2463A-0CE7-4618-9566-C6AEDC785CEB}"/>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159170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A267123-BDDC-4EDA-8D4B-52D055C9021A}"/>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8F5CB69C-A8FD-4B49-82F3-C78BF2A0F89D}"/>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4" name="바닥글 개체 틀 3">
            <a:extLst>
              <a:ext uri="{FF2B5EF4-FFF2-40B4-BE49-F238E27FC236}">
                <a16:creationId xmlns:a16="http://schemas.microsoft.com/office/drawing/2014/main" id="{534B8D66-8AC3-4E7F-A73E-1B7B3BB1F08F}"/>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2953D834-4B6A-4B2C-897C-7AC4A0F75088}"/>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107306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3494BC89-42B9-444F-9F5F-089D9544D241}"/>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3" name="바닥글 개체 틀 2">
            <a:extLst>
              <a:ext uri="{FF2B5EF4-FFF2-40B4-BE49-F238E27FC236}">
                <a16:creationId xmlns:a16="http://schemas.microsoft.com/office/drawing/2014/main" id="{2350ABD6-63AD-4CBF-9DDF-DDD030C76A33}"/>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761C77FE-93A9-4D51-81F0-98700DD8BB4B}"/>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1593706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1B66EAB-BAEB-4A71-B7EA-8E326FCDF3BB}"/>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4D2BAF25-4488-43E8-BC88-1D35CB1D63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a:extLst>
              <a:ext uri="{FF2B5EF4-FFF2-40B4-BE49-F238E27FC236}">
                <a16:creationId xmlns:a16="http://schemas.microsoft.com/office/drawing/2014/main" id="{D4CAAD8C-CE15-4232-A9A0-3088DB912A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a:extLst>
              <a:ext uri="{FF2B5EF4-FFF2-40B4-BE49-F238E27FC236}">
                <a16:creationId xmlns:a16="http://schemas.microsoft.com/office/drawing/2014/main" id="{FEBB0B97-6A7E-498C-9CE7-C17AB4173BFE}"/>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6" name="바닥글 개체 틀 5">
            <a:extLst>
              <a:ext uri="{FF2B5EF4-FFF2-40B4-BE49-F238E27FC236}">
                <a16:creationId xmlns:a16="http://schemas.microsoft.com/office/drawing/2014/main" id="{CF54159D-F4F4-4E0F-92EA-A887D4029084}"/>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005CE9D-62C4-4A31-8F8C-02629CCB4599}"/>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3253523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7866877-9055-4A1E-BB5C-BF1CDBE35A14}"/>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908FAB6C-F788-49EA-9A9B-90562A2390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327A8918-CD3A-4F36-A89A-1AFA231E27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a:extLst>
              <a:ext uri="{FF2B5EF4-FFF2-40B4-BE49-F238E27FC236}">
                <a16:creationId xmlns:a16="http://schemas.microsoft.com/office/drawing/2014/main" id="{B29382AE-B078-42C6-8909-DD252183B87E}"/>
              </a:ext>
            </a:extLst>
          </p:cNvPr>
          <p:cNvSpPr>
            <a:spLocks noGrp="1"/>
          </p:cNvSpPr>
          <p:nvPr>
            <p:ph type="dt" sz="half" idx="10"/>
          </p:nvPr>
        </p:nvSpPr>
        <p:spPr/>
        <p:txBody>
          <a:bodyPr/>
          <a:lstStyle/>
          <a:p>
            <a:fld id="{EFB26163-6496-405C-B6F1-B8EDAC036926}" type="datetimeFigureOut">
              <a:rPr lang="ko-KR" altLang="en-US" smtClean="0"/>
              <a:t>2022-10-17</a:t>
            </a:fld>
            <a:endParaRPr lang="ko-KR" altLang="en-US"/>
          </a:p>
        </p:txBody>
      </p:sp>
      <p:sp>
        <p:nvSpPr>
          <p:cNvPr id="6" name="바닥글 개체 틀 5">
            <a:extLst>
              <a:ext uri="{FF2B5EF4-FFF2-40B4-BE49-F238E27FC236}">
                <a16:creationId xmlns:a16="http://schemas.microsoft.com/office/drawing/2014/main" id="{B6DC1CEB-36DC-43E1-903A-E67CABAE61DE}"/>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84BC2133-D103-4944-BB78-0AFB0E8DC7A3}"/>
              </a:ext>
            </a:extLst>
          </p:cNvPr>
          <p:cNvSpPr>
            <a:spLocks noGrp="1"/>
          </p:cNvSpPr>
          <p:nvPr>
            <p:ph type="sldNum" sz="quarter" idx="12"/>
          </p:nvPr>
        </p:nvSpPr>
        <p:spPr/>
        <p:txBody>
          <a:body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1824924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306CC594-B2AF-4C8A-8EB6-A7BED7FC7F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2A72B88C-13CA-488A-B21F-AB20939BF7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1151F9EE-ACE5-4C59-8505-49DF3FE2D4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26163-6496-405C-B6F1-B8EDAC036926}" type="datetimeFigureOut">
              <a:rPr lang="ko-KR" altLang="en-US" smtClean="0"/>
              <a:t>2022-10-17</a:t>
            </a:fld>
            <a:endParaRPr lang="ko-KR" altLang="en-US"/>
          </a:p>
        </p:txBody>
      </p:sp>
      <p:sp>
        <p:nvSpPr>
          <p:cNvPr id="5" name="바닥글 개체 틀 4">
            <a:extLst>
              <a:ext uri="{FF2B5EF4-FFF2-40B4-BE49-F238E27FC236}">
                <a16:creationId xmlns:a16="http://schemas.microsoft.com/office/drawing/2014/main" id="{90AC2492-F91B-4229-9AEC-6C3C9F42F8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CB3C9280-FF76-40B6-BCE2-EE95CB3693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20FEAF-4FAE-48C2-A3BB-349F42101BA9}" type="slidenum">
              <a:rPr lang="ko-KR" altLang="en-US" smtClean="0"/>
              <a:t>‹#›</a:t>
            </a:fld>
            <a:endParaRPr lang="ko-KR" altLang="en-US"/>
          </a:p>
        </p:txBody>
      </p:sp>
    </p:spTree>
    <p:extLst>
      <p:ext uri="{BB962C8B-B14F-4D97-AF65-F5344CB8AC3E}">
        <p14:creationId xmlns:p14="http://schemas.microsoft.com/office/powerpoint/2010/main" val="1261879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7" r:id="rId12"/>
    <p:sldLayoutId id="2147483729" r:id="rId13"/>
    <p:sldLayoutId id="2147483730" r:id="rId14"/>
    <p:sldLayoutId id="2147483731"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DAE0425F-C42B-42F9-8D46-79764589A4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6" name="TextBox 5">
            <a:extLst>
              <a:ext uri="{FF2B5EF4-FFF2-40B4-BE49-F238E27FC236}">
                <a16:creationId xmlns:a16="http://schemas.microsoft.com/office/drawing/2014/main" id="{C98DDFBE-619D-4D0B-862F-9C027754728C}"/>
              </a:ext>
            </a:extLst>
          </p:cNvPr>
          <p:cNvSpPr txBox="1"/>
          <p:nvPr/>
        </p:nvSpPr>
        <p:spPr>
          <a:xfrm>
            <a:off x="499145" y="102189"/>
            <a:ext cx="5342855" cy="6647974"/>
          </a:xfrm>
          <a:prstGeom prst="rect">
            <a:avLst/>
          </a:prstGeom>
          <a:noFill/>
        </p:spPr>
        <p:txBody>
          <a:bodyPr wrap="square" rtlCol="0">
            <a:spAutoFit/>
          </a:bodyPr>
          <a:lstStyle/>
          <a:p>
            <a:r>
              <a:rPr lang="en-US" altLang="ko-KR" sz="2600" b="1" dirty="0">
                <a:latin typeface="+mj-ea"/>
                <a:ea typeface="+mj-ea"/>
              </a:rPr>
              <a:t>KC 2050-51 : 2022</a:t>
            </a:r>
          </a:p>
          <a:p>
            <a:r>
              <a:rPr lang="ko-KR" altLang="en-US" sz="2600" b="1" dirty="0">
                <a:latin typeface="+mj-ea"/>
                <a:ea typeface="+mj-ea"/>
              </a:rPr>
              <a:t>엘리베이터</a:t>
            </a:r>
            <a:r>
              <a:rPr lang="en-US" altLang="ko-KR" sz="2600" b="1" dirty="0">
                <a:latin typeface="+mj-ea"/>
                <a:ea typeface="+mj-ea"/>
              </a:rPr>
              <a:t> </a:t>
            </a:r>
            <a:r>
              <a:rPr lang="ko-KR" altLang="en-US" sz="2600" b="1" dirty="0">
                <a:latin typeface="+mj-ea"/>
                <a:ea typeface="+mj-ea"/>
              </a:rPr>
              <a:t>안전기준 부속서 </a:t>
            </a:r>
            <a:r>
              <a:rPr lang="en-US" altLang="ko-KR" sz="2600" b="1" dirty="0" err="1">
                <a:latin typeface="+mj-ea"/>
                <a:ea typeface="+mj-ea"/>
              </a:rPr>
              <a:t>ⅩⅢ</a:t>
            </a:r>
            <a:endParaRPr lang="en-US" altLang="ko-KR" sz="2600" b="1" dirty="0">
              <a:latin typeface="+mj-ea"/>
              <a:ea typeface="+mj-ea"/>
            </a:endParaRPr>
          </a:p>
          <a:p>
            <a:endParaRPr lang="en-US" altLang="ko-KR" b="1" dirty="0">
              <a:latin typeface="+mj-ea"/>
              <a:ea typeface="+mj-ea"/>
            </a:endParaRPr>
          </a:p>
          <a:p>
            <a:r>
              <a:rPr lang="en-US" altLang="ko-KR" b="1" dirty="0">
                <a:latin typeface="+mj-ea"/>
                <a:ea typeface="+mj-ea"/>
              </a:rPr>
              <a:t>ⅩⅢ.1 </a:t>
            </a:r>
            <a:r>
              <a:rPr lang="ko-KR" altLang="en-US" b="1" dirty="0" err="1">
                <a:latin typeface="+mj-ea"/>
                <a:ea typeface="+mj-ea"/>
              </a:rPr>
              <a:t>공통조치</a:t>
            </a:r>
            <a:endParaRPr lang="en-US" altLang="ko-KR" b="1" dirty="0">
              <a:latin typeface="+mj-ea"/>
              <a:ea typeface="+mj-ea"/>
            </a:endParaRPr>
          </a:p>
          <a:p>
            <a:r>
              <a:rPr lang="en-US" altLang="ko-KR" sz="2800" dirty="0">
                <a:latin typeface="+mj-ea"/>
                <a:ea typeface="+mj-ea"/>
              </a:rPr>
              <a:t> </a:t>
            </a:r>
            <a:r>
              <a:rPr lang="ko-KR" altLang="en-US" dirty="0">
                <a:latin typeface="+mj-ea"/>
                <a:ea typeface="+mj-ea"/>
              </a:rPr>
              <a:t>표 </a:t>
            </a:r>
            <a:r>
              <a:rPr lang="en-US" altLang="ko-KR" dirty="0">
                <a:latin typeface="+mj-ea"/>
                <a:ea typeface="+mj-ea"/>
              </a:rPr>
              <a:t>ⅩⅢ.1 - </a:t>
            </a:r>
            <a:r>
              <a:rPr lang="ko-KR" altLang="en-US" dirty="0">
                <a:latin typeface="+mj-ea"/>
                <a:ea typeface="+mj-ea"/>
              </a:rPr>
              <a:t>결함을 방지하고 감지하기 위한</a:t>
            </a:r>
            <a:endParaRPr lang="en-US" altLang="ko-KR" dirty="0">
              <a:latin typeface="+mj-ea"/>
              <a:ea typeface="+mj-ea"/>
            </a:endParaRPr>
          </a:p>
          <a:p>
            <a:r>
              <a:rPr lang="ko-KR" altLang="en-US" dirty="0">
                <a:latin typeface="+mj-ea"/>
                <a:ea typeface="+mj-ea"/>
              </a:rPr>
              <a:t> </a:t>
            </a:r>
            <a:r>
              <a:rPr lang="en-US" altLang="ko-KR" dirty="0">
                <a:latin typeface="+mj-ea"/>
                <a:ea typeface="+mj-ea"/>
              </a:rPr>
              <a:t>              </a:t>
            </a:r>
            <a:r>
              <a:rPr lang="ko-KR" altLang="en-US" dirty="0">
                <a:latin typeface="+mj-ea"/>
                <a:ea typeface="+mj-ea"/>
              </a:rPr>
              <a:t> 공통조치 </a:t>
            </a:r>
            <a:r>
              <a:rPr lang="en-US" altLang="ko-KR" dirty="0">
                <a:latin typeface="+mj-ea"/>
                <a:ea typeface="+mj-ea"/>
              </a:rPr>
              <a:t>– </a:t>
            </a:r>
            <a:r>
              <a:rPr lang="ko-KR" altLang="en-US" dirty="0">
                <a:latin typeface="+mj-ea"/>
                <a:ea typeface="+mj-ea"/>
              </a:rPr>
              <a:t>하드웨어설계</a:t>
            </a:r>
            <a:endParaRPr lang="en-US" altLang="ko-KR" dirty="0">
              <a:latin typeface="+mj-ea"/>
              <a:ea typeface="+mj-ea"/>
            </a:endParaRPr>
          </a:p>
          <a:p>
            <a:r>
              <a:rPr lang="ko-KR" altLang="en-US" sz="2800" dirty="0">
                <a:latin typeface="+mj-ea"/>
                <a:ea typeface="+mj-ea"/>
              </a:rPr>
              <a:t> </a:t>
            </a:r>
            <a:r>
              <a:rPr lang="ko-KR" altLang="en-US" dirty="0">
                <a:latin typeface="+mj-ea"/>
                <a:ea typeface="+mj-ea"/>
              </a:rPr>
              <a:t>표 </a:t>
            </a:r>
            <a:r>
              <a:rPr lang="en-US" altLang="ko-KR" dirty="0">
                <a:latin typeface="+mj-ea"/>
                <a:ea typeface="+mj-ea"/>
              </a:rPr>
              <a:t>ⅩⅢ.2 - </a:t>
            </a:r>
            <a:r>
              <a:rPr lang="ko-KR" altLang="en-US" dirty="0">
                <a:latin typeface="+mj-ea"/>
                <a:ea typeface="+mj-ea"/>
              </a:rPr>
              <a:t>결함을 방지하고 감지하기 위한</a:t>
            </a:r>
            <a:endParaRPr lang="en-US" altLang="ko-KR" dirty="0">
              <a:latin typeface="+mj-ea"/>
              <a:ea typeface="+mj-ea"/>
            </a:endParaRPr>
          </a:p>
          <a:p>
            <a:r>
              <a:rPr lang="ko-KR" altLang="en-US" dirty="0">
                <a:latin typeface="+mj-ea"/>
                <a:ea typeface="+mj-ea"/>
              </a:rPr>
              <a:t> </a:t>
            </a:r>
            <a:r>
              <a:rPr lang="en-US" altLang="ko-KR" dirty="0">
                <a:latin typeface="+mj-ea"/>
                <a:ea typeface="+mj-ea"/>
              </a:rPr>
              <a:t>              </a:t>
            </a:r>
            <a:r>
              <a:rPr lang="ko-KR" altLang="en-US" dirty="0">
                <a:latin typeface="+mj-ea"/>
                <a:ea typeface="+mj-ea"/>
              </a:rPr>
              <a:t> 공통조치 </a:t>
            </a:r>
            <a:r>
              <a:rPr lang="en-US" altLang="ko-KR" dirty="0">
                <a:latin typeface="+mj-ea"/>
                <a:ea typeface="+mj-ea"/>
              </a:rPr>
              <a:t>– </a:t>
            </a:r>
            <a:r>
              <a:rPr lang="ko-KR" altLang="en-US" dirty="0">
                <a:latin typeface="+mj-ea"/>
                <a:ea typeface="+mj-ea"/>
              </a:rPr>
              <a:t>소프트웨어설계</a:t>
            </a:r>
            <a:endParaRPr lang="en-US" altLang="ko-KR" dirty="0">
              <a:latin typeface="+mj-ea"/>
              <a:ea typeface="+mj-ea"/>
            </a:endParaRPr>
          </a:p>
          <a:p>
            <a:r>
              <a:rPr lang="ko-KR" altLang="en-US" sz="2800" dirty="0">
                <a:latin typeface="+mj-ea"/>
                <a:ea typeface="+mj-ea"/>
              </a:rPr>
              <a:t> </a:t>
            </a:r>
            <a:r>
              <a:rPr lang="ko-KR" altLang="en-US" dirty="0">
                <a:latin typeface="+mj-ea"/>
                <a:ea typeface="+mj-ea"/>
              </a:rPr>
              <a:t>표 </a:t>
            </a:r>
            <a:r>
              <a:rPr lang="en-US" altLang="ko-KR" dirty="0">
                <a:latin typeface="+mj-ea"/>
                <a:ea typeface="+mj-ea"/>
              </a:rPr>
              <a:t>ⅩⅢ.3 – </a:t>
            </a:r>
            <a:r>
              <a:rPr lang="ko-KR" altLang="en-US" dirty="0">
                <a:latin typeface="+mj-ea"/>
                <a:ea typeface="+mj-ea"/>
              </a:rPr>
              <a:t>설계 및 구현 프로세서의 </a:t>
            </a:r>
            <a:r>
              <a:rPr lang="ko-KR" altLang="en-US" dirty="0" err="1">
                <a:latin typeface="+mj-ea"/>
                <a:ea typeface="+mj-ea"/>
              </a:rPr>
              <a:t>공통조치</a:t>
            </a:r>
            <a:endParaRPr lang="en-US" altLang="ko-KR" dirty="0">
              <a:latin typeface="+mj-ea"/>
              <a:ea typeface="+mj-ea"/>
            </a:endParaRPr>
          </a:p>
          <a:p>
            <a:endParaRPr lang="en-US" altLang="ko-KR" sz="800" dirty="0">
              <a:latin typeface="+mj-ea"/>
              <a:ea typeface="+mj-ea"/>
            </a:endParaRPr>
          </a:p>
          <a:p>
            <a:r>
              <a:rPr lang="en-US" altLang="ko-KR" b="1" dirty="0">
                <a:latin typeface="+mj-ea"/>
              </a:rPr>
              <a:t>ⅩⅢ.2 </a:t>
            </a:r>
            <a:r>
              <a:rPr lang="ko-KR" altLang="en-US" b="1" dirty="0">
                <a:latin typeface="+mj-ea"/>
              </a:rPr>
              <a:t>구체적인 조치</a:t>
            </a:r>
            <a:endParaRPr lang="en-US" altLang="ko-KR" b="1" dirty="0">
              <a:latin typeface="+mj-ea"/>
            </a:endParaRPr>
          </a:p>
          <a:p>
            <a:r>
              <a:rPr lang="en-US" altLang="ko-KR" sz="2800" dirty="0">
                <a:latin typeface="+mj-ea"/>
              </a:rPr>
              <a:t> </a:t>
            </a:r>
            <a:r>
              <a:rPr lang="ko-KR" altLang="en-US" dirty="0">
                <a:latin typeface="+mj-ea"/>
              </a:rPr>
              <a:t>표 </a:t>
            </a:r>
            <a:r>
              <a:rPr lang="en-US" altLang="ko-KR" dirty="0">
                <a:latin typeface="+mj-ea"/>
              </a:rPr>
              <a:t>ⅩⅢ.4 - SIL 1</a:t>
            </a:r>
            <a:r>
              <a:rPr lang="ko-KR" altLang="en-US" dirty="0">
                <a:latin typeface="+mj-ea"/>
              </a:rPr>
              <a:t>에 따른 구체적인 조치</a:t>
            </a:r>
            <a:endParaRPr lang="en-US" altLang="ko-KR" dirty="0">
              <a:latin typeface="+mj-ea"/>
            </a:endParaRPr>
          </a:p>
          <a:p>
            <a:r>
              <a:rPr lang="ko-KR" altLang="en-US" sz="2800" dirty="0">
                <a:latin typeface="+mj-ea"/>
              </a:rPr>
              <a:t> </a:t>
            </a:r>
            <a:r>
              <a:rPr lang="ko-KR" altLang="en-US" dirty="0">
                <a:latin typeface="+mj-ea"/>
              </a:rPr>
              <a:t>표 </a:t>
            </a:r>
            <a:r>
              <a:rPr lang="en-US" altLang="ko-KR" dirty="0">
                <a:latin typeface="+mj-ea"/>
              </a:rPr>
              <a:t>ⅩⅢ.5 - SIL 2</a:t>
            </a:r>
            <a:r>
              <a:rPr lang="ko-KR" altLang="en-US" dirty="0">
                <a:latin typeface="+mj-ea"/>
              </a:rPr>
              <a:t>에 따른 구체적인 조치</a:t>
            </a:r>
            <a:endParaRPr lang="en-US" altLang="ko-KR" dirty="0">
              <a:latin typeface="+mj-ea"/>
            </a:endParaRPr>
          </a:p>
          <a:p>
            <a:r>
              <a:rPr lang="ko-KR" altLang="en-US" sz="2800" dirty="0">
                <a:latin typeface="+mj-ea"/>
              </a:rPr>
              <a:t> </a:t>
            </a:r>
            <a:r>
              <a:rPr lang="ko-KR" altLang="en-US" dirty="0">
                <a:latin typeface="+mj-ea"/>
              </a:rPr>
              <a:t>표 </a:t>
            </a:r>
            <a:r>
              <a:rPr lang="en-US" altLang="ko-KR" dirty="0">
                <a:latin typeface="+mj-ea"/>
              </a:rPr>
              <a:t>ⅩⅢ.6 – SIL 3</a:t>
            </a:r>
            <a:r>
              <a:rPr lang="ko-KR" altLang="en-US" dirty="0">
                <a:latin typeface="+mj-ea"/>
              </a:rPr>
              <a:t>에 따른 구체적인 조치</a:t>
            </a:r>
            <a:endParaRPr lang="en-US" altLang="ko-KR" dirty="0">
              <a:latin typeface="+mj-ea"/>
            </a:endParaRPr>
          </a:p>
          <a:p>
            <a:endParaRPr lang="en-US" altLang="ko-KR" sz="800" b="1" dirty="0">
              <a:latin typeface="+mj-ea"/>
            </a:endParaRPr>
          </a:p>
          <a:p>
            <a:r>
              <a:rPr lang="en-US" altLang="ko-KR" b="1" dirty="0">
                <a:latin typeface="+mj-ea"/>
              </a:rPr>
              <a:t>ⅩⅢ.3 </a:t>
            </a:r>
            <a:r>
              <a:rPr lang="ko-KR" altLang="en-US" b="1" dirty="0">
                <a:latin typeface="+mj-ea"/>
              </a:rPr>
              <a:t>가능한 조치의 설명</a:t>
            </a:r>
            <a:endParaRPr lang="en-US" altLang="ko-KR" b="1" dirty="0">
              <a:latin typeface="+mj-ea"/>
            </a:endParaRPr>
          </a:p>
          <a:p>
            <a:r>
              <a:rPr lang="en-US" altLang="ko-KR" sz="2800" dirty="0">
                <a:latin typeface="+mj-ea"/>
              </a:rPr>
              <a:t> </a:t>
            </a:r>
            <a:r>
              <a:rPr lang="ko-KR" altLang="en-US" dirty="0">
                <a:latin typeface="+mj-ea"/>
              </a:rPr>
              <a:t>표 </a:t>
            </a:r>
            <a:r>
              <a:rPr lang="en-US" altLang="ko-KR" dirty="0">
                <a:latin typeface="+mj-ea"/>
              </a:rPr>
              <a:t>ⅩⅢ.7 - </a:t>
            </a:r>
            <a:r>
              <a:rPr lang="ko-KR" altLang="en-US" dirty="0">
                <a:latin typeface="+mj-ea"/>
              </a:rPr>
              <a:t>고장 제어에 대한 가능한 조치의 설명</a:t>
            </a:r>
            <a:endParaRPr lang="en-US" altLang="ko-KR" dirty="0">
              <a:latin typeface="+mj-ea"/>
            </a:endParaRPr>
          </a:p>
          <a:p>
            <a:endParaRPr lang="en-US" altLang="ko-KR" dirty="0">
              <a:latin typeface="+mj-ea"/>
            </a:endParaRPr>
          </a:p>
          <a:p>
            <a:r>
              <a:rPr lang="en-US" altLang="ko-KR" dirty="0">
                <a:latin typeface="+mj-ea"/>
              </a:rPr>
              <a:t>2022</a:t>
            </a:r>
            <a:r>
              <a:rPr lang="ko-KR" altLang="en-US" dirty="0">
                <a:latin typeface="+mj-ea"/>
              </a:rPr>
              <a:t>년 </a:t>
            </a:r>
            <a:r>
              <a:rPr lang="en-US" altLang="ko-KR" dirty="0">
                <a:latin typeface="+mj-ea"/>
              </a:rPr>
              <a:t>11</a:t>
            </a:r>
            <a:r>
              <a:rPr lang="ko-KR" altLang="en-US" dirty="0">
                <a:latin typeface="+mj-ea"/>
              </a:rPr>
              <a:t>월 </a:t>
            </a:r>
            <a:r>
              <a:rPr lang="en-US" altLang="ko-KR" dirty="0">
                <a:latin typeface="+mj-ea"/>
              </a:rPr>
              <a:t>08</a:t>
            </a:r>
            <a:r>
              <a:rPr lang="ko-KR" altLang="en-US" dirty="0">
                <a:latin typeface="+mj-ea"/>
              </a:rPr>
              <a:t>일</a:t>
            </a:r>
            <a:endParaRPr lang="en-US" altLang="ko-KR" dirty="0">
              <a:latin typeface="+mj-ea"/>
            </a:endParaRPr>
          </a:p>
          <a:p>
            <a:r>
              <a:rPr lang="ko-KR" altLang="en-US" dirty="0" err="1">
                <a:latin typeface="+mj-ea"/>
              </a:rPr>
              <a:t>한국승강기안전공단</a:t>
            </a:r>
            <a:r>
              <a:rPr lang="ko-KR" altLang="en-US" dirty="0">
                <a:latin typeface="+mj-ea"/>
              </a:rPr>
              <a:t> 승강기안전기술원</a:t>
            </a:r>
            <a:endParaRPr lang="en-US" altLang="ko-KR" dirty="0">
              <a:latin typeface="+mj-ea"/>
            </a:endParaRPr>
          </a:p>
        </p:txBody>
      </p:sp>
      <p:pic>
        <p:nvPicPr>
          <p:cNvPr id="8" name="그림 7">
            <a:extLst>
              <a:ext uri="{FF2B5EF4-FFF2-40B4-BE49-F238E27FC236}">
                <a16:creationId xmlns:a16="http://schemas.microsoft.com/office/drawing/2014/main" id="{55498848-7C6B-467D-A059-058B0F244F47}"/>
              </a:ext>
            </a:extLst>
          </p:cNvPr>
          <p:cNvPicPr>
            <a:picLocks noChangeAspect="1"/>
          </p:cNvPicPr>
          <p:nvPr/>
        </p:nvPicPr>
        <p:blipFill rotWithShape="1">
          <a:blip r:embed="rId3">
            <a:extLst>
              <a:ext uri="{28A0092B-C50C-407E-A947-70E740481C1C}">
                <a14:useLocalDpi xmlns:a14="http://schemas.microsoft.com/office/drawing/2010/main" val="0"/>
              </a:ext>
            </a:extLst>
          </a:blip>
          <a:srcRect l="19169" t="3943" r="34357"/>
          <a:stretch/>
        </p:blipFill>
        <p:spPr>
          <a:xfrm>
            <a:off x="6096000" y="222191"/>
            <a:ext cx="5271083" cy="6128275"/>
          </a:xfrm>
          <a:prstGeom prst="rect">
            <a:avLst/>
          </a:prstGeom>
        </p:spPr>
      </p:pic>
    </p:spTree>
    <p:extLst>
      <p:ext uri="{BB962C8B-B14F-4D97-AF65-F5344CB8AC3E}">
        <p14:creationId xmlns:p14="http://schemas.microsoft.com/office/powerpoint/2010/main" val="19880686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85884"/>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3 – </a:t>
            </a:r>
            <a:r>
              <a:rPr lang="ko-KR" altLang="en-US" sz="1800" dirty="0">
                <a:solidFill>
                  <a:srgbClr val="327ED2"/>
                </a:solidFill>
                <a:latin typeface="+mn-ea"/>
              </a:rPr>
              <a:t>입출력장치 및 통신연결을 포함된 인터페이스</a:t>
            </a: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6" name="직사각형 5"/>
          <p:cNvSpPr/>
          <p:nvPr/>
        </p:nvSpPr>
        <p:spPr>
          <a:xfrm>
            <a:off x="503380" y="3362046"/>
            <a:ext cx="11039800" cy="923330"/>
          </a:xfrm>
          <a:prstGeom prst="rect">
            <a:avLst/>
          </a:prstGeom>
        </p:spPr>
        <p:txBody>
          <a:bodyPr wrap="square">
            <a:spAutoFit/>
          </a:bodyPr>
          <a:lstStyle/>
          <a:p>
            <a:endParaRPr lang="de-DE" dirty="0">
              <a:solidFill>
                <a:srgbClr val="327ED2"/>
              </a:solidFill>
            </a:endParaRPr>
          </a:p>
          <a:p>
            <a:r>
              <a:rPr lang="ko-KR" altLang="en-US" dirty="0"/>
              <a:t>즉</a:t>
            </a:r>
            <a:r>
              <a:rPr lang="en-US" altLang="ko-KR" dirty="0"/>
              <a:t>, </a:t>
            </a:r>
            <a:r>
              <a:rPr lang="ko-KR" altLang="en-US" dirty="0"/>
              <a:t>정전 또는 리셋이 발생한 경우 </a:t>
            </a:r>
            <a:r>
              <a:rPr lang="en-US" altLang="ko-KR" dirty="0"/>
              <a:t>I/O </a:t>
            </a:r>
            <a:r>
              <a:rPr lang="ko-KR" altLang="en-US" dirty="0"/>
              <a:t>인터페이스가 </a:t>
            </a:r>
            <a:r>
              <a:rPr lang="en-US" altLang="ko-KR" b="1" u="sng" dirty="0">
                <a:solidFill>
                  <a:srgbClr val="FF0000"/>
                </a:solidFill>
              </a:rPr>
              <a:t>Fail-safe state</a:t>
            </a:r>
            <a:r>
              <a:rPr lang="en-US" altLang="ko-KR" b="1" dirty="0">
                <a:solidFill>
                  <a:srgbClr val="FF0000"/>
                </a:solidFill>
              </a:rPr>
              <a:t>(</a:t>
            </a:r>
            <a:r>
              <a:rPr lang="en-US" altLang="ko-KR" b="1" u="sng" dirty="0">
                <a:solidFill>
                  <a:srgbClr val="FF0000"/>
                </a:solidFill>
              </a:rPr>
              <a:t>known</a:t>
            </a:r>
            <a:r>
              <a:rPr lang="en-US" altLang="ko-KR" b="1" dirty="0">
                <a:solidFill>
                  <a:srgbClr val="FF0000"/>
                </a:solidFill>
              </a:rPr>
              <a:t> and </a:t>
            </a:r>
            <a:r>
              <a:rPr lang="en-US" altLang="ko-KR" b="1" u="sng" dirty="0">
                <a:solidFill>
                  <a:srgbClr val="FF0000"/>
                </a:solidFill>
              </a:rPr>
              <a:t>controlled</a:t>
            </a:r>
            <a:r>
              <a:rPr lang="en-US" altLang="ko-KR" b="1" dirty="0">
                <a:solidFill>
                  <a:srgbClr val="FF0000"/>
                </a:solidFill>
              </a:rPr>
              <a:t>)</a:t>
            </a:r>
            <a:r>
              <a:rPr lang="ko-KR" altLang="en-US" dirty="0"/>
              <a:t>상태에 있어야 한다</a:t>
            </a:r>
            <a:r>
              <a:rPr lang="en-US" altLang="ko-KR" dirty="0"/>
              <a:t>.</a:t>
            </a:r>
            <a:endParaRPr lang="de-DE" sz="1400" dirty="0"/>
          </a:p>
        </p:txBody>
      </p:sp>
      <p:sp>
        <p:nvSpPr>
          <p:cNvPr id="13" name="Titel 1">
            <a:extLst>
              <a:ext uri="{FF2B5EF4-FFF2-40B4-BE49-F238E27FC236}">
                <a16:creationId xmlns:a16="http://schemas.microsoft.com/office/drawing/2014/main" id="{A6A738BE-6D1C-4EFC-B478-95215501C139}"/>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4" name="그림 13">
            <a:extLst>
              <a:ext uri="{FF2B5EF4-FFF2-40B4-BE49-F238E27FC236}">
                <a16:creationId xmlns:a16="http://schemas.microsoft.com/office/drawing/2014/main" id="{33DC620B-32DF-4AB0-86B8-724DDEED65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F77E14EB-32BB-40DF-903E-D0117CE2E8D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10</a:t>
            </a:fld>
            <a:endParaRPr lang="en-GB" noProof="0" dirty="0"/>
          </a:p>
        </p:txBody>
      </p:sp>
      <p:graphicFrame>
        <p:nvGraphicFramePr>
          <p:cNvPr id="16" name="표 15">
            <a:extLst>
              <a:ext uri="{FF2B5EF4-FFF2-40B4-BE49-F238E27FC236}">
                <a16:creationId xmlns:a16="http://schemas.microsoft.com/office/drawing/2014/main" id="{1FB1CA3F-FE12-46A9-8996-73889170B22F}"/>
              </a:ext>
            </a:extLst>
          </p:cNvPr>
          <p:cNvGraphicFramePr>
            <a:graphicFrameLocks noGrp="1"/>
          </p:cNvGraphicFramePr>
          <p:nvPr>
            <p:extLst>
              <p:ext uri="{D42A27DB-BD31-4B8C-83A1-F6EECF244321}">
                <p14:modId xmlns:p14="http://schemas.microsoft.com/office/powerpoint/2010/main" val="4230474476"/>
              </p:ext>
            </p:extLst>
          </p:nvPr>
        </p:nvGraphicFramePr>
        <p:xfrm>
          <a:off x="644828" y="1618010"/>
          <a:ext cx="11057945" cy="1322332"/>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3</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입출력장치 및 통신연결을 포함된 인터페이스</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kern="0" spc="0" dirty="0">
                          <a:solidFill>
                            <a:srgbClr val="000000"/>
                          </a:solidFill>
                          <a:effectLst/>
                          <a:latin typeface="+mn-ea"/>
                          <a:ea typeface="+mn-ea"/>
                        </a:rPr>
                        <a:t>전원투입 실패 또는 리셋의 경우 정의된 안전한 상태</a:t>
                      </a:r>
                      <a:endParaRPr lang="en-US" altLang="ko-KR" sz="1600" kern="0" spc="0" dirty="0">
                        <a:solidFill>
                          <a:srgbClr val="000000"/>
                        </a:solidFill>
                        <a:effectLst/>
                        <a:latin typeface="+mn-ea"/>
                        <a:ea typeface="+mn-ea"/>
                      </a:endParaRPr>
                    </a:p>
                    <a:p>
                      <a:pPr marL="0" marR="0" indent="0" algn="l" fontAlgn="base" latinLnBrk="0">
                        <a:lnSpc>
                          <a:spcPct val="135000"/>
                        </a:lnSpc>
                        <a:spcBef>
                          <a:spcPts val="0"/>
                        </a:spcBef>
                        <a:spcAft>
                          <a:spcPts val="0"/>
                        </a:spcAft>
                      </a:pPr>
                      <a:r>
                        <a:rPr lang="en-US" altLang="ko-KR" sz="1600" b="0" i="0" u="none" strike="noStrike" kern="1200" baseline="0" dirty="0">
                          <a:solidFill>
                            <a:schemeClr val="tx1"/>
                          </a:solidFill>
                          <a:latin typeface="+mn-ea"/>
                          <a:ea typeface="+mn-ea"/>
                          <a:cs typeface="+mn-cs"/>
                        </a:rPr>
                        <a:t>(Defined </a:t>
                      </a:r>
                      <a:r>
                        <a:rPr lang="en-US" altLang="ko-KR" sz="1600" b="1" i="0" u="none" strike="noStrike" kern="1200" baseline="0" dirty="0">
                          <a:solidFill>
                            <a:srgbClr val="FF0000"/>
                          </a:solidFill>
                          <a:latin typeface="+mn-ea"/>
                          <a:ea typeface="+mn-ea"/>
                          <a:cs typeface="+mn-cs"/>
                        </a:rPr>
                        <a:t>safe state </a:t>
                      </a:r>
                      <a:r>
                        <a:rPr lang="en-US" altLang="ko-KR" sz="1600" b="1" i="0" u="none" strike="noStrike" kern="1200" baseline="0" dirty="0">
                          <a:solidFill>
                            <a:srgbClr val="0033CC"/>
                          </a:solidFill>
                          <a:latin typeface="+mn-ea"/>
                          <a:ea typeface="+mn-ea"/>
                          <a:cs typeface="+mn-cs"/>
                        </a:rPr>
                        <a:t>in the event of </a:t>
                      </a:r>
                      <a:r>
                        <a:rPr lang="en-US" altLang="ko-KR" sz="1600" b="1" i="0" u="sng" strike="noStrike" kern="1200" baseline="0" dirty="0">
                          <a:solidFill>
                            <a:srgbClr val="0033CC"/>
                          </a:solidFill>
                          <a:latin typeface="+mn-ea"/>
                          <a:ea typeface="+mn-ea"/>
                          <a:cs typeface="+mn-cs"/>
                        </a:rPr>
                        <a:t>power failure</a:t>
                      </a:r>
                      <a:r>
                        <a:rPr lang="en-US" altLang="ko-KR" sz="1600" b="1" i="0" u="none" strike="noStrike" kern="1200" baseline="0" dirty="0">
                          <a:solidFill>
                            <a:srgbClr val="0033CC"/>
                          </a:solidFill>
                          <a:latin typeface="+mn-ea"/>
                          <a:ea typeface="+mn-ea"/>
                          <a:cs typeface="+mn-cs"/>
                        </a:rPr>
                        <a:t> or reset)</a:t>
                      </a:r>
                      <a:endParaRPr lang="ko-KR" alt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
        <p:nvSpPr>
          <p:cNvPr id="18" name="Fumetto 3 6">
            <a:extLst>
              <a:ext uri="{FF2B5EF4-FFF2-40B4-BE49-F238E27FC236}">
                <a16:creationId xmlns:a16="http://schemas.microsoft.com/office/drawing/2014/main" id="{5384C8D0-3C03-4265-BC91-B2BCDE19C11F}"/>
              </a:ext>
            </a:extLst>
          </p:cNvPr>
          <p:cNvSpPr/>
          <p:nvPr/>
        </p:nvSpPr>
        <p:spPr>
          <a:xfrm>
            <a:off x="7589520" y="4646248"/>
            <a:ext cx="3108960" cy="1643386"/>
          </a:xfrm>
          <a:prstGeom prst="wedgeEllipseCallout">
            <a:avLst>
              <a:gd name="adj1" fmla="val -68788"/>
              <a:gd name="adj2" fmla="val -91959"/>
            </a:avLst>
          </a:prstGeom>
          <a:no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sz="1600" dirty="0">
                <a:solidFill>
                  <a:srgbClr val="FF0000"/>
                </a:solidFill>
                <a:latin typeface="+mn-ea"/>
              </a:rPr>
              <a:t>정의 된 </a:t>
            </a:r>
            <a:r>
              <a:rPr lang="it-IT" sz="1600" dirty="0">
                <a:solidFill>
                  <a:srgbClr val="FF0000"/>
                </a:solidFill>
                <a:latin typeface="+mn-ea"/>
              </a:rPr>
              <a:t>Safe state : </a:t>
            </a:r>
          </a:p>
          <a:p>
            <a:pPr algn="ctr"/>
            <a:r>
              <a:rPr lang="it-IT" sz="1600" dirty="0">
                <a:solidFill>
                  <a:srgbClr val="FF0000"/>
                </a:solidFill>
                <a:latin typeface="+mn-ea"/>
              </a:rPr>
              <a:t>Hardware Random</a:t>
            </a:r>
          </a:p>
          <a:p>
            <a:pPr algn="ctr"/>
            <a:r>
              <a:rPr lang="it-IT" sz="1600" dirty="0">
                <a:solidFill>
                  <a:srgbClr val="FF0000"/>
                </a:solidFill>
                <a:latin typeface="+mn-ea"/>
              </a:rPr>
              <a:t>Failure </a:t>
            </a:r>
            <a:r>
              <a:rPr lang="ko-KR" altLang="en-US" sz="1600" dirty="0">
                <a:solidFill>
                  <a:srgbClr val="FF0000"/>
                </a:solidFill>
                <a:latin typeface="+mn-ea"/>
              </a:rPr>
              <a:t>발생 시 돌입하는 정의된</a:t>
            </a:r>
            <a:r>
              <a:rPr lang="en-US" altLang="ko-KR" sz="1600" dirty="0">
                <a:solidFill>
                  <a:srgbClr val="FF0000"/>
                </a:solidFill>
                <a:latin typeface="+mn-ea"/>
              </a:rPr>
              <a:t> </a:t>
            </a:r>
            <a:r>
              <a:rPr lang="ko-KR" altLang="en-US" sz="1600" dirty="0">
                <a:solidFill>
                  <a:srgbClr val="FF0000"/>
                </a:solidFill>
                <a:latin typeface="+mn-ea"/>
              </a:rPr>
              <a:t>안전한 상태</a:t>
            </a:r>
            <a:endParaRPr lang="it-IT" sz="1600" dirty="0">
              <a:solidFill>
                <a:srgbClr val="FF0000"/>
              </a:solidFill>
              <a:latin typeface="+mn-ea"/>
            </a:endParaRPr>
          </a:p>
        </p:txBody>
      </p:sp>
      <p:sp>
        <p:nvSpPr>
          <p:cNvPr id="19" name="직사각형 18">
            <a:extLst>
              <a:ext uri="{FF2B5EF4-FFF2-40B4-BE49-F238E27FC236}">
                <a16:creationId xmlns:a16="http://schemas.microsoft.com/office/drawing/2014/main" id="{8E70BD2D-4737-41A8-BCDA-1BCBA29903C7}"/>
              </a:ext>
            </a:extLst>
          </p:cNvPr>
          <p:cNvSpPr/>
          <p:nvPr/>
        </p:nvSpPr>
        <p:spPr>
          <a:xfrm>
            <a:off x="6023280" y="2595528"/>
            <a:ext cx="2910995" cy="344814"/>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086410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415053"/>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4 – </a:t>
            </a:r>
            <a:r>
              <a:rPr lang="ko-KR" altLang="en-US" sz="1800" dirty="0">
                <a:solidFill>
                  <a:srgbClr val="327ED2"/>
                </a:solidFill>
                <a:latin typeface="+mn-ea"/>
              </a:rPr>
              <a:t>전원공급장치</a:t>
            </a:r>
            <a:endParaRPr lang="de-DE" altLang="ko-KR" sz="1800" dirty="0">
              <a:solidFill>
                <a:srgbClr val="327ED2"/>
              </a:solidFill>
              <a:latin typeface="+mn-ea"/>
            </a:endParaRPr>
          </a:p>
        </p:txBody>
      </p:sp>
      <p:sp>
        <p:nvSpPr>
          <p:cNvPr id="6" name="직사각형 5"/>
          <p:cNvSpPr/>
          <p:nvPr/>
        </p:nvSpPr>
        <p:spPr>
          <a:xfrm>
            <a:off x="467880" y="3300592"/>
            <a:ext cx="7835758" cy="2523768"/>
          </a:xfrm>
          <a:prstGeom prst="rect">
            <a:avLst/>
          </a:prstGeom>
        </p:spPr>
        <p:txBody>
          <a:bodyPr wrap="square">
            <a:spAutoFit/>
          </a:bodyPr>
          <a:lstStyle/>
          <a:p>
            <a:r>
              <a:rPr lang="en-US" b="1" dirty="0">
                <a:latin typeface="+mn-ea"/>
                <a:cs typeface="Arial" panose="020B0604020202020204" pitchFamily="34" charset="0"/>
              </a:rPr>
              <a:t>A.8.2 </a:t>
            </a:r>
            <a:r>
              <a:rPr lang="ko-KR" altLang="en-US" b="1" dirty="0">
                <a:latin typeface="+mn-ea"/>
                <a:cs typeface="Arial" panose="020B0604020202020204" pitchFamily="34" charset="0"/>
              </a:rPr>
              <a:t>전압 제어</a:t>
            </a:r>
            <a:r>
              <a:rPr lang="en-US" b="1" dirty="0">
                <a:latin typeface="+mn-ea"/>
                <a:cs typeface="Arial" panose="020B0604020202020204" pitchFamily="34" charset="0"/>
              </a:rPr>
              <a:t> (2</a:t>
            </a:r>
            <a:r>
              <a:rPr lang="ko-KR" altLang="en-US" b="1" dirty="0">
                <a:latin typeface="+mn-ea"/>
                <a:cs typeface="Arial" panose="020B0604020202020204" pitchFamily="34" charset="0"/>
              </a:rPr>
              <a:t>차 회로</a:t>
            </a:r>
            <a:r>
              <a:rPr lang="en-US" b="1" dirty="0">
                <a:latin typeface="+mn-ea"/>
                <a:cs typeface="Arial" panose="020B0604020202020204" pitchFamily="34" charset="0"/>
              </a:rPr>
              <a:t>)</a:t>
            </a:r>
          </a:p>
          <a:p>
            <a:endParaRPr lang="en-US" b="1" dirty="0">
              <a:latin typeface="+mn-ea"/>
              <a:cs typeface="Arial" panose="020B0604020202020204" pitchFamily="34" charset="0"/>
            </a:endParaRPr>
          </a:p>
          <a:p>
            <a:r>
              <a:rPr lang="ko-KR" altLang="en-US" sz="1400" dirty="0">
                <a:latin typeface="+mn-ea"/>
                <a:cs typeface="Arial" panose="020B0604020202020204" pitchFamily="34" charset="0"/>
              </a:rPr>
              <a:t>비고</a:t>
            </a:r>
            <a:r>
              <a:rPr lang="en-US" sz="1400" dirty="0">
                <a:latin typeface="+mn-ea"/>
                <a:cs typeface="Arial" panose="020B0604020202020204" pitchFamily="34" charset="0"/>
              </a:rPr>
              <a:t> </a:t>
            </a:r>
            <a:r>
              <a:rPr lang="ko-KR" altLang="en-US" sz="1400" dirty="0">
                <a:latin typeface="+mn-ea"/>
              </a:rPr>
              <a:t>이 기법</a:t>
            </a:r>
            <a:r>
              <a:rPr lang="en-US" altLang="ko-KR" sz="1400" dirty="0">
                <a:latin typeface="+mn-ea"/>
              </a:rPr>
              <a:t>/</a:t>
            </a:r>
            <a:r>
              <a:rPr lang="ko-KR" altLang="en-US" sz="1400" dirty="0">
                <a:latin typeface="+mn-ea"/>
              </a:rPr>
              <a:t>수단은 </a:t>
            </a:r>
            <a:r>
              <a:rPr lang="en-US" altLang="ko-KR" sz="1400" dirty="0">
                <a:latin typeface="+mn-ea"/>
              </a:rPr>
              <a:t>KS C IEC 61508</a:t>
            </a:r>
            <a:r>
              <a:rPr lang="ko-KR" altLang="en-US" sz="1400" dirty="0">
                <a:latin typeface="+mn-ea"/>
              </a:rPr>
              <a:t>－</a:t>
            </a:r>
            <a:r>
              <a:rPr lang="en-US" altLang="ko-KR" sz="1400" dirty="0">
                <a:latin typeface="+mn-ea"/>
              </a:rPr>
              <a:t>2</a:t>
            </a:r>
            <a:r>
              <a:rPr lang="ko-KR" altLang="en-US" sz="1400" dirty="0">
                <a:latin typeface="+mn-ea"/>
              </a:rPr>
              <a:t>의 표 </a:t>
            </a:r>
            <a:r>
              <a:rPr lang="en-US" altLang="ko-KR" sz="1400" dirty="0">
                <a:latin typeface="+mn-ea"/>
              </a:rPr>
              <a:t>A.9</a:t>
            </a:r>
            <a:r>
              <a:rPr lang="ko-KR" altLang="en-US" sz="1400" dirty="0">
                <a:latin typeface="+mn-ea"/>
              </a:rPr>
              <a:t>에서 참고하였다</a:t>
            </a:r>
            <a:r>
              <a:rPr lang="en-US" altLang="ko-KR" sz="1400" dirty="0">
                <a:latin typeface="+mn-ea"/>
              </a:rPr>
              <a:t>.</a:t>
            </a:r>
            <a:endParaRPr lang="en-US" sz="1400" dirty="0">
              <a:latin typeface="+mn-ea"/>
              <a:cs typeface="Arial" panose="020B0604020202020204" pitchFamily="34" charset="0"/>
            </a:endParaRPr>
          </a:p>
          <a:p>
            <a:endParaRPr lang="en-US" sz="1400" dirty="0">
              <a:latin typeface="+mn-ea"/>
              <a:cs typeface="Arial" panose="020B0604020202020204" pitchFamily="34" charset="0"/>
            </a:endParaRPr>
          </a:p>
          <a:p>
            <a:r>
              <a:rPr lang="ko-KR" altLang="en-US" b="1" dirty="0">
                <a:latin typeface="+mn-ea"/>
              </a:rPr>
              <a:t>목적</a:t>
            </a:r>
            <a:r>
              <a:rPr lang="en-US" altLang="ko-KR" b="1" dirty="0">
                <a:latin typeface="+mn-ea"/>
              </a:rPr>
              <a:t>:</a:t>
            </a:r>
            <a:r>
              <a:rPr lang="en-US" altLang="ko-KR" dirty="0">
                <a:latin typeface="+mn-ea"/>
              </a:rPr>
              <a:t> 2</a:t>
            </a:r>
            <a:r>
              <a:rPr lang="ko-KR" altLang="en-US" dirty="0">
                <a:latin typeface="+mn-ea"/>
              </a:rPr>
              <a:t>차 전압을 모니터하고 만약 전압이 </a:t>
            </a:r>
            <a:r>
              <a:rPr lang="ko-KR" altLang="en-US" b="1" u="sng" dirty="0" err="1">
                <a:latin typeface="+mn-ea"/>
              </a:rPr>
              <a:t>명세된</a:t>
            </a:r>
            <a:r>
              <a:rPr lang="ko-KR" altLang="en-US" b="1" u="sng" dirty="0">
                <a:latin typeface="+mn-ea"/>
              </a:rPr>
              <a:t> 범위</a:t>
            </a:r>
            <a:r>
              <a:rPr lang="ko-KR" altLang="en-US" dirty="0">
                <a:latin typeface="+mn-ea"/>
              </a:rPr>
              <a:t>에 없다면 안전한 상태를 시작한다</a:t>
            </a:r>
            <a:r>
              <a:rPr lang="en-US" altLang="ko-KR" dirty="0">
                <a:latin typeface="+mn-ea"/>
              </a:rPr>
              <a:t>.</a:t>
            </a:r>
            <a:endParaRPr lang="en-US" sz="1400" dirty="0">
              <a:latin typeface="+mn-ea"/>
              <a:cs typeface="Arial" panose="020B0604020202020204" pitchFamily="34" charset="0"/>
            </a:endParaRPr>
          </a:p>
          <a:p>
            <a:endParaRPr lang="en-US" dirty="0">
              <a:latin typeface="+mn-ea"/>
              <a:cs typeface="Arial" panose="020B0604020202020204" pitchFamily="34" charset="0"/>
            </a:endParaRPr>
          </a:p>
          <a:p>
            <a:r>
              <a:rPr lang="ko-KR" altLang="en-US" b="1" dirty="0">
                <a:latin typeface="+mn-ea"/>
              </a:rPr>
              <a:t>설명</a:t>
            </a:r>
            <a:r>
              <a:rPr lang="en-US" altLang="ko-KR" b="1" dirty="0">
                <a:latin typeface="+mn-ea"/>
              </a:rPr>
              <a:t>:</a:t>
            </a:r>
            <a:r>
              <a:rPr lang="en-US" altLang="ko-KR" dirty="0">
                <a:latin typeface="+mn-ea"/>
              </a:rPr>
              <a:t> </a:t>
            </a:r>
            <a:r>
              <a:rPr lang="ko-KR" altLang="en-US" dirty="0">
                <a:latin typeface="+mn-ea"/>
              </a:rPr>
              <a:t>만약 </a:t>
            </a:r>
            <a:r>
              <a:rPr lang="en-US" altLang="ko-KR" b="1" u="sng" dirty="0">
                <a:solidFill>
                  <a:srgbClr val="C00000"/>
                </a:solidFill>
                <a:latin typeface="+mn-ea"/>
              </a:rPr>
              <a:t>2</a:t>
            </a:r>
            <a:r>
              <a:rPr lang="ko-KR" altLang="en-US" b="1" u="sng" dirty="0">
                <a:solidFill>
                  <a:srgbClr val="C00000"/>
                </a:solidFill>
                <a:latin typeface="+mn-ea"/>
              </a:rPr>
              <a:t>차 전압이 모니터링 되고</a:t>
            </a:r>
            <a:r>
              <a:rPr lang="ko-KR" altLang="en-US" dirty="0">
                <a:latin typeface="+mn-ea"/>
              </a:rPr>
              <a:t> 전원 차단이 개시되거나 </a:t>
            </a:r>
            <a:r>
              <a:rPr lang="ko-KR" altLang="en-US" dirty="0" err="1">
                <a:latin typeface="+mn-ea"/>
              </a:rPr>
              <a:t>명세된</a:t>
            </a:r>
            <a:r>
              <a:rPr lang="ko-KR" altLang="en-US" dirty="0">
                <a:latin typeface="+mn-ea"/>
              </a:rPr>
              <a:t> 범위에 있지 않은 경우</a:t>
            </a:r>
            <a:r>
              <a:rPr lang="en-US" altLang="ko-KR" dirty="0">
                <a:latin typeface="+mn-ea"/>
              </a:rPr>
              <a:t> </a:t>
            </a:r>
            <a:r>
              <a:rPr lang="en-US" altLang="ko-KR" b="1" u="sng" dirty="0">
                <a:solidFill>
                  <a:srgbClr val="C00000"/>
                </a:solidFill>
                <a:latin typeface="+mn-ea"/>
              </a:rPr>
              <a:t>2</a:t>
            </a:r>
            <a:r>
              <a:rPr lang="ko-KR" altLang="en-US" b="1" u="sng" dirty="0">
                <a:solidFill>
                  <a:srgbClr val="C00000"/>
                </a:solidFill>
                <a:latin typeface="+mn-ea"/>
              </a:rPr>
              <a:t>차 전원 장치로 전환한다</a:t>
            </a:r>
            <a:r>
              <a:rPr lang="en-US" altLang="ko-KR" b="1" u="sng" dirty="0">
                <a:solidFill>
                  <a:srgbClr val="C00000"/>
                </a:solidFill>
                <a:latin typeface="+mn-ea"/>
              </a:rPr>
              <a:t>.</a:t>
            </a:r>
            <a:endParaRPr lang="en-US" sz="1400" b="1" u="sng" dirty="0">
              <a:solidFill>
                <a:srgbClr val="C00000"/>
              </a:solidFill>
              <a:latin typeface="+mn-ea"/>
              <a:cs typeface="Arial" panose="020B0604020202020204" pitchFamily="34" charset="0"/>
            </a:endParaRPr>
          </a:p>
        </p:txBody>
      </p:sp>
      <p:grpSp>
        <p:nvGrpSpPr>
          <p:cNvPr id="7" name="그룹 6"/>
          <p:cNvGrpSpPr/>
          <p:nvPr/>
        </p:nvGrpSpPr>
        <p:grpSpPr>
          <a:xfrm>
            <a:off x="6466646" y="3025255"/>
            <a:ext cx="2131825" cy="1148787"/>
            <a:chOff x="9663842" y="2860216"/>
            <a:chExt cx="2132380" cy="1148787"/>
          </a:xfrm>
        </p:grpSpPr>
        <p:sp>
          <p:nvSpPr>
            <p:cNvPr id="14" name="CasellaDiTesto 5"/>
            <p:cNvSpPr txBox="1"/>
            <p:nvPr/>
          </p:nvSpPr>
          <p:spPr>
            <a:xfrm>
              <a:off x="9919015" y="3308993"/>
              <a:ext cx="1622034" cy="246221"/>
            </a:xfrm>
            <a:prstGeom prst="rect">
              <a:avLst/>
            </a:prstGeom>
            <a:noFill/>
          </p:spPr>
          <p:txBody>
            <a:bodyPr wrap="square" lIns="0" tIns="0" rIns="0" bIns="0" rtlCol="0">
              <a:spAutoFit/>
            </a:bodyPr>
            <a:lstStyle/>
            <a:p>
              <a:pPr algn="ctr"/>
              <a:r>
                <a:rPr lang="ko-KR" altLang="en-US" sz="1600" dirty="0">
                  <a:solidFill>
                    <a:srgbClr val="00B050"/>
                  </a:solidFill>
                </a:rPr>
                <a:t>제조사가 정의</a:t>
              </a:r>
              <a:endParaRPr lang="en-US" altLang="ko-KR" sz="1600" b="1" dirty="0">
                <a:solidFill>
                  <a:srgbClr val="00B050"/>
                </a:solidFill>
              </a:endParaRPr>
            </a:p>
          </p:txBody>
        </p:sp>
        <p:sp>
          <p:nvSpPr>
            <p:cNvPr id="15" name="Fumetto 3 6"/>
            <p:cNvSpPr/>
            <p:nvPr/>
          </p:nvSpPr>
          <p:spPr>
            <a:xfrm>
              <a:off x="9663842" y="2860216"/>
              <a:ext cx="2132380" cy="1148787"/>
            </a:xfrm>
            <a:prstGeom prst="wedgeEllipseCallout">
              <a:avLst>
                <a:gd name="adj1" fmla="val -73440"/>
                <a:gd name="adj2" fmla="val 63358"/>
              </a:avLst>
            </a:prstGeom>
            <a:no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18" name="Inhaltsplatzhalter 4"/>
          <p:cNvSpPr txBox="1">
            <a:spLocks/>
          </p:cNvSpPr>
          <p:nvPr/>
        </p:nvSpPr>
        <p:spPr>
          <a:xfrm>
            <a:off x="8246503" y="4259846"/>
            <a:ext cx="3647125" cy="53663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en-US" sz="1400" b="1" dirty="0">
                <a:solidFill>
                  <a:srgbClr val="327ED2"/>
                </a:solidFill>
              </a:rPr>
              <a:t>Maximum Diagnostic Coverage Achievable </a:t>
            </a:r>
          </a:p>
          <a:p>
            <a:pPr marL="0" indent="0" algn="ct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9" name="직사각형 18"/>
          <p:cNvSpPr/>
          <p:nvPr/>
        </p:nvSpPr>
        <p:spPr>
          <a:xfrm>
            <a:off x="8893304" y="5046509"/>
            <a:ext cx="1890012" cy="523220"/>
          </a:xfrm>
          <a:prstGeom prst="rect">
            <a:avLst/>
          </a:prstGeom>
        </p:spPr>
        <p:txBody>
          <a:bodyPr wrap="square">
            <a:spAutoFit/>
          </a:bodyPr>
          <a:lstStyle/>
          <a:p>
            <a:pPr algn="ctr"/>
            <a:r>
              <a:rPr lang="en-US" altLang="ko-KR" sz="2800" b="1" dirty="0">
                <a:solidFill>
                  <a:srgbClr val="FF0000"/>
                </a:solidFill>
                <a:latin typeface="Arial" panose="020B0604020202020204" pitchFamily="34" charset="0"/>
                <a:cs typeface="Arial" panose="020B0604020202020204" pitchFamily="34" charset="0"/>
              </a:rPr>
              <a:t>High</a:t>
            </a:r>
            <a:endParaRPr lang="en-US" sz="2800" b="1" dirty="0">
              <a:solidFill>
                <a:srgbClr val="FF0000"/>
              </a:solidFill>
            </a:endParaRPr>
          </a:p>
        </p:txBody>
      </p:sp>
      <p:sp>
        <p:nvSpPr>
          <p:cNvPr id="23" name="Titel 1">
            <a:extLst>
              <a:ext uri="{FF2B5EF4-FFF2-40B4-BE49-F238E27FC236}">
                <a16:creationId xmlns:a16="http://schemas.microsoft.com/office/drawing/2014/main" id="{7AEB8C78-03EF-44F2-923F-0E802E113F75}"/>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24" name="그림 23">
            <a:extLst>
              <a:ext uri="{FF2B5EF4-FFF2-40B4-BE49-F238E27FC236}">
                <a16:creationId xmlns:a16="http://schemas.microsoft.com/office/drawing/2014/main" id="{F4B5C57D-6ECB-4B94-9041-A872403E13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25" name="Foliennummernplatzhalter 3">
            <a:extLst>
              <a:ext uri="{FF2B5EF4-FFF2-40B4-BE49-F238E27FC236}">
                <a16:creationId xmlns:a16="http://schemas.microsoft.com/office/drawing/2014/main" id="{23C02EEA-B8C7-4AE8-BCA5-74DFA7BF6214}"/>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11</a:t>
            </a:fld>
            <a:endParaRPr lang="en-GB" noProof="0" dirty="0"/>
          </a:p>
        </p:txBody>
      </p:sp>
      <p:graphicFrame>
        <p:nvGraphicFramePr>
          <p:cNvPr id="26" name="표 25">
            <a:extLst>
              <a:ext uri="{FF2B5EF4-FFF2-40B4-BE49-F238E27FC236}">
                <a16:creationId xmlns:a16="http://schemas.microsoft.com/office/drawing/2014/main" id="{D9368C9A-8189-4E9D-97C0-10DAEF96FF9D}"/>
              </a:ext>
            </a:extLst>
          </p:cNvPr>
          <p:cNvGraphicFramePr>
            <a:graphicFrameLocks noGrp="1"/>
          </p:cNvGraphicFramePr>
          <p:nvPr>
            <p:extLst>
              <p:ext uri="{D42A27DB-BD31-4B8C-83A1-F6EECF244321}">
                <p14:modId xmlns:p14="http://schemas.microsoft.com/office/powerpoint/2010/main" val="285969279"/>
              </p:ext>
            </p:extLst>
          </p:nvPr>
        </p:nvGraphicFramePr>
        <p:xfrm>
          <a:off x="644828" y="1618010"/>
          <a:ext cx="11057945" cy="1267785"/>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4</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전원공급장치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kern="0" spc="0" dirty="0">
                          <a:solidFill>
                            <a:srgbClr val="000000"/>
                          </a:solidFill>
                          <a:effectLst/>
                          <a:latin typeface="+mn-ea"/>
                          <a:ea typeface="+mn-ea"/>
                        </a:rPr>
                        <a:t>과전압 또는 부족전압의 경우 </a:t>
                      </a:r>
                      <a:r>
                        <a:rPr lang="ko-KR" altLang="en-US" sz="1600" b="1" u="sng" kern="0" spc="0" dirty="0">
                          <a:solidFill>
                            <a:srgbClr val="FF0000"/>
                          </a:solidFill>
                          <a:effectLst/>
                          <a:latin typeface="+mn-ea"/>
                          <a:ea typeface="+mn-ea"/>
                        </a:rPr>
                        <a:t>정의된 안전한 차단</a:t>
                      </a:r>
                      <a:r>
                        <a:rPr lang="ko-KR" altLang="en-US" sz="1600" kern="0" spc="0" dirty="0">
                          <a:solidFill>
                            <a:srgbClr val="000000"/>
                          </a:solidFill>
                          <a:effectLst/>
                          <a:latin typeface="+mn-ea"/>
                          <a:ea typeface="+mn-ea"/>
                        </a:rPr>
                        <a:t> 상태</a:t>
                      </a:r>
                      <a:endParaRPr lang="en-US" altLang="ko-KR" sz="1600" kern="0" spc="0" dirty="0">
                        <a:solidFill>
                          <a:srgbClr val="000000"/>
                        </a:solidFill>
                        <a:effectLst/>
                        <a:latin typeface="+mn-ea"/>
                        <a:ea typeface="+mn-ea"/>
                      </a:endParaRPr>
                    </a:p>
                    <a:p>
                      <a:pPr marL="0" marR="0" indent="0" algn="l" fontAlgn="base" latinLnBrk="0">
                        <a:lnSpc>
                          <a:spcPct val="135000"/>
                        </a:lnSpc>
                        <a:spcBef>
                          <a:spcPts val="0"/>
                        </a:spcBef>
                        <a:spcAft>
                          <a:spcPts val="0"/>
                        </a:spcAft>
                      </a:pPr>
                      <a:r>
                        <a:rPr lang="en-US" altLang="ko-KR" sz="1300" b="0" i="0" u="none" strike="noStrike" kern="1200" baseline="0" dirty="0">
                          <a:solidFill>
                            <a:schemeClr val="tx1"/>
                          </a:solidFill>
                          <a:latin typeface="+mn-ea"/>
                          <a:ea typeface="+mn-ea"/>
                          <a:cs typeface="+mn-cs"/>
                        </a:rPr>
                        <a:t>(Defined safe shut-off state in case of </a:t>
                      </a:r>
                      <a:r>
                        <a:rPr lang="en-US" altLang="ko-KR" sz="1300" b="1" i="0" u="none" strike="noStrike" kern="1200" baseline="0" dirty="0">
                          <a:solidFill>
                            <a:schemeClr val="tx1"/>
                          </a:solidFill>
                          <a:latin typeface="+mn-ea"/>
                          <a:ea typeface="+mn-ea"/>
                          <a:cs typeface="+mn-cs"/>
                        </a:rPr>
                        <a:t>over-voltage </a:t>
                      </a:r>
                      <a:r>
                        <a:rPr lang="en-US" altLang="ko-KR" sz="1300" b="0" i="0" u="none" strike="noStrike" kern="1200" baseline="0" dirty="0">
                          <a:solidFill>
                            <a:schemeClr val="tx1"/>
                          </a:solidFill>
                          <a:latin typeface="+mn-ea"/>
                          <a:ea typeface="+mn-ea"/>
                          <a:cs typeface="+mn-cs"/>
                        </a:rPr>
                        <a:t>or </a:t>
                      </a:r>
                      <a:r>
                        <a:rPr lang="en-US" altLang="ko-KR" sz="1300" b="1" i="0" u="none" strike="noStrike" kern="1200" baseline="0" dirty="0">
                          <a:solidFill>
                            <a:schemeClr val="tx1"/>
                          </a:solidFill>
                          <a:latin typeface="+mn-ea"/>
                          <a:ea typeface="+mn-ea"/>
                          <a:cs typeface="+mn-cs"/>
                        </a:rPr>
                        <a:t>under-voltage</a:t>
                      </a:r>
                      <a:r>
                        <a:rPr lang="en-US" altLang="ko-KR" sz="1300" b="1" i="0" u="none" strike="noStrike" kern="1200" baseline="0" dirty="0">
                          <a:solidFill>
                            <a:srgbClr val="0033CC"/>
                          </a:solidFill>
                          <a:latin typeface="+mn-ea"/>
                          <a:ea typeface="+mn-ea"/>
                          <a:cs typeface="+mn-cs"/>
                        </a:rPr>
                        <a:t>)</a:t>
                      </a:r>
                      <a:endParaRPr lang="ko-KR" altLang="en-US" sz="13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A.8.2</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grpSp>
        <p:nvGrpSpPr>
          <p:cNvPr id="27" name="그룹 26">
            <a:extLst>
              <a:ext uri="{FF2B5EF4-FFF2-40B4-BE49-F238E27FC236}">
                <a16:creationId xmlns:a16="http://schemas.microsoft.com/office/drawing/2014/main" id="{448F40D2-609E-425F-BC1F-E7DC0A4FC5E1}"/>
              </a:ext>
            </a:extLst>
          </p:cNvPr>
          <p:cNvGrpSpPr/>
          <p:nvPr/>
        </p:nvGrpSpPr>
        <p:grpSpPr>
          <a:xfrm>
            <a:off x="7492832" y="1095098"/>
            <a:ext cx="2131825" cy="870407"/>
            <a:chOff x="9663842" y="3122755"/>
            <a:chExt cx="2132380" cy="1148787"/>
          </a:xfrm>
        </p:grpSpPr>
        <p:sp>
          <p:nvSpPr>
            <p:cNvPr id="28" name="CasellaDiTesto 5">
              <a:extLst>
                <a:ext uri="{FF2B5EF4-FFF2-40B4-BE49-F238E27FC236}">
                  <a16:creationId xmlns:a16="http://schemas.microsoft.com/office/drawing/2014/main" id="{D82788C2-4D37-4293-A8A3-CE56C7392CE8}"/>
                </a:ext>
              </a:extLst>
            </p:cNvPr>
            <p:cNvSpPr txBox="1"/>
            <p:nvPr/>
          </p:nvSpPr>
          <p:spPr>
            <a:xfrm>
              <a:off x="9919015" y="3373946"/>
              <a:ext cx="1622034" cy="365591"/>
            </a:xfrm>
            <a:prstGeom prst="rect">
              <a:avLst/>
            </a:prstGeom>
            <a:noFill/>
          </p:spPr>
          <p:txBody>
            <a:bodyPr wrap="square" lIns="0" tIns="0" rIns="0" bIns="0" rtlCol="0">
              <a:spAutoFit/>
            </a:bodyPr>
            <a:lstStyle/>
            <a:p>
              <a:pPr algn="ctr"/>
              <a:r>
                <a:rPr lang="en-US" altLang="ko-KR" dirty="0">
                  <a:solidFill>
                    <a:srgbClr val="00B050"/>
                  </a:solidFill>
                </a:rPr>
                <a:t>A.8.1</a:t>
              </a:r>
              <a:endParaRPr lang="en-US" altLang="ko-KR" b="1" dirty="0">
                <a:solidFill>
                  <a:srgbClr val="00B050"/>
                </a:solidFill>
              </a:endParaRPr>
            </a:p>
          </p:txBody>
        </p:sp>
        <p:sp>
          <p:nvSpPr>
            <p:cNvPr id="29" name="Fumetto 3 6">
              <a:extLst>
                <a:ext uri="{FF2B5EF4-FFF2-40B4-BE49-F238E27FC236}">
                  <a16:creationId xmlns:a16="http://schemas.microsoft.com/office/drawing/2014/main" id="{2C5E83FE-BE23-4762-AC00-F54351757636}"/>
                </a:ext>
              </a:extLst>
            </p:cNvPr>
            <p:cNvSpPr/>
            <p:nvPr/>
          </p:nvSpPr>
          <p:spPr>
            <a:xfrm>
              <a:off x="9663842" y="3122755"/>
              <a:ext cx="2132380" cy="1148787"/>
            </a:xfrm>
            <a:prstGeom prst="wedgeEllipseCallout">
              <a:avLst>
                <a:gd name="adj1" fmla="val -41020"/>
                <a:gd name="adj2" fmla="val 133497"/>
              </a:avLst>
            </a:prstGeom>
            <a:no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00884235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41333"/>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5 – </a:t>
            </a:r>
            <a:r>
              <a:rPr lang="ko-KR" altLang="en-US" sz="1800" dirty="0">
                <a:solidFill>
                  <a:srgbClr val="327ED2"/>
                </a:solidFill>
                <a:latin typeface="+mn-ea"/>
              </a:rPr>
              <a:t>가변메모리범위</a:t>
            </a:r>
            <a:endParaRPr lang="de-DE" altLang="ko-KR" sz="1800" dirty="0">
              <a:solidFill>
                <a:srgbClr val="327ED2"/>
              </a:solidFill>
              <a:latin typeface="+mn-ea"/>
            </a:endParaRPr>
          </a:p>
        </p:txBody>
      </p:sp>
      <p:sp>
        <p:nvSpPr>
          <p:cNvPr id="6" name="직사각형 5"/>
          <p:cNvSpPr/>
          <p:nvPr/>
        </p:nvSpPr>
        <p:spPr>
          <a:xfrm>
            <a:off x="644828" y="2760499"/>
            <a:ext cx="11057945" cy="1908215"/>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US" b="1" dirty="0">
                <a:latin typeface="+mn-ea"/>
              </a:rPr>
              <a:t>Solid-state storage (</a:t>
            </a:r>
            <a:r>
              <a:rPr lang="en-US" altLang="ko-KR" b="1" dirty="0">
                <a:latin typeface="+mn-ea"/>
              </a:rPr>
              <a:t>SSS)</a:t>
            </a:r>
            <a:r>
              <a:rPr lang="en-US" altLang="ko-KR" dirty="0">
                <a:latin typeface="+mn-ea"/>
              </a:rPr>
              <a:t>:</a:t>
            </a:r>
            <a:r>
              <a:rPr lang="ko-KR" altLang="en-US" dirty="0">
                <a:latin typeface="+mn-ea"/>
              </a:rPr>
              <a:t> </a:t>
            </a:r>
            <a:r>
              <a:rPr lang="ko-KR" altLang="en-US" b="1" u="sng" dirty="0">
                <a:latin typeface="+mn-ea"/>
              </a:rPr>
              <a:t>움직이는 기계 부품의 개입 없이 전자 회로만 사용하여 디지털 정보를 저장하고 검색하는 메모리</a:t>
            </a:r>
            <a:r>
              <a:rPr lang="en-US" altLang="ko-KR" b="1" u="sng" dirty="0">
                <a:latin typeface="+mn-ea"/>
              </a:rPr>
              <a:t>.</a:t>
            </a:r>
            <a:r>
              <a:rPr lang="en-US" altLang="ko-KR" dirty="0">
                <a:latin typeface="+mn-ea"/>
              </a:rPr>
              <a:t> </a:t>
            </a:r>
            <a:r>
              <a:rPr lang="ko-KR" altLang="en-US" dirty="0">
                <a:latin typeface="+mn-ea"/>
              </a:rPr>
              <a:t>이것은 자성 물질로 코팅된 회전 또는 선형 이동 매체</a:t>
            </a:r>
            <a:r>
              <a:rPr lang="en-US" altLang="ko-KR" dirty="0">
                <a:latin typeface="+mn-ea"/>
              </a:rPr>
              <a:t>(</a:t>
            </a:r>
            <a:r>
              <a:rPr lang="ko-KR" altLang="en-US" dirty="0">
                <a:solidFill>
                  <a:srgbClr val="FF0000"/>
                </a:solidFill>
                <a:latin typeface="+mn-ea"/>
              </a:rPr>
              <a:t>예</a:t>
            </a:r>
            <a:r>
              <a:rPr lang="en-US" altLang="ko-KR" dirty="0">
                <a:solidFill>
                  <a:srgbClr val="FF0000"/>
                </a:solidFill>
                <a:latin typeface="+mn-ea"/>
              </a:rPr>
              <a:t>: </a:t>
            </a:r>
            <a:r>
              <a:rPr lang="ko-KR" altLang="en-US" dirty="0">
                <a:solidFill>
                  <a:srgbClr val="FF0000"/>
                </a:solidFill>
                <a:latin typeface="+mn-ea"/>
              </a:rPr>
              <a:t>하드 디스크</a:t>
            </a:r>
            <a:r>
              <a:rPr lang="en-US" altLang="ko-KR" dirty="0">
                <a:solidFill>
                  <a:srgbClr val="FF0000"/>
                </a:solidFill>
                <a:latin typeface="+mn-ea"/>
              </a:rPr>
              <a:t>-</a:t>
            </a:r>
            <a:r>
              <a:rPr lang="ko-KR" altLang="en-US" dirty="0">
                <a:solidFill>
                  <a:srgbClr val="FF0000"/>
                </a:solidFill>
                <a:latin typeface="+mn-ea"/>
              </a:rPr>
              <a:t>기능안전에서 사용 불가</a:t>
            </a:r>
            <a:r>
              <a:rPr lang="en-US" altLang="ko-KR" dirty="0">
                <a:latin typeface="+mn-ea"/>
              </a:rPr>
              <a:t>)</a:t>
            </a:r>
            <a:r>
              <a:rPr lang="ko-KR" altLang="en-US" dirty="0">
                <a:latin typeface="+mn-ea"/>
              </a:rPr>
              <a:t>를 사용하여 데이터를 기록하는 기존의 전자</a:t>
            </a:r>
            <a:r>
              <a:rPr lang="en-US" altLang="ko-KR" dirty="0">
                <a:latin typeface="+mn-ea"/>
              </a:rPr>
              <a:t>-</a:t>
            </a:r>
            <a:r>
              <a:rPr lang="ko-KR" altLang="en-US" dirty="0">
                <a:latin typeface="+mn-ea"/>
              </a:rPr>
              <a:t>기계식 스토리지와 근본적으로 다릅니다</a:t>
            </a:r>
            <a:r>
              <a:rPr lang="en-US" altLang="ko-KR" dirty="0">
                <a:latin typeface="+mn-ea"/>
              </a:rPr>
              <a:t>.</a:t>
            </a:r>
          </a:p>
          <a:p>
            <a:pPr marL="285750" indent="-285750">
              <a:spcBef>
                <a:spcPts val="600"/>
              </a:spcBef>
              <a:spcAft>
                <a:spcPts val="600"/>
              </a:spcAft>
              <a:buFont typeface="Arial" panose="020B0604020202020204" pitchFamily="34" charset="0"/>
              <a:buChar char="•"/>
            </a:pPr>
            <a:r>
              <a:rPr lang="en-US" altLang="ko-KR" dirty="0">
                <a:latin typeface="+mn-ea"/>
              </a:rPr>
              <a:t>PESSRAL / PESSRAE </a:t>
            </a:r>
            <a:r>
              <a:rPr lang="ko-KR" altLang="en-US" dirty="0">
                <a:latin typeface="+mn-ea"/>
              </a:rPr>
              <a:t>시스템은 일반적으로 프로그램 및 영구 구성 데이터에 전기적으로 프로그래밍 가능한 </a:t>
            </a:r>
            <a:r>
              <a:rPr lang="ko-KR" altLang="en-US" dirty="0" err="1">
                <a:latin typeface="+mn-ea"/>
              </a:rPr>
              <a:t>비휘발성</a:t>
            </a:r>
            <a:r>
              <a:rPr lang="ko-KR" altLang="en-US" dirty="0">
                <a:latin typeface="+mn-ea"/>
              </a:rPr>
              <a:t> 플래시 메모리를 사용하거나 영구 구성 데이터 또는 로그에 </a:t>
            </a:r>
            <a:r>
              <a:rPr lang="en-US" altLang="ko-KR" dirty="0" err="1">
                <a:latin typeface="+mn-ea"/>
              </a:rPr>
              <a:t>EEPROM</a:t>
            </a:r>
            <a:r>
              <a:rPr lang="ko-KR" altLang="en-US" dirty="0">
                <a:latin typeface="+mn-ea"/>
              </a:rPr>
              <a:t> 메모리를</a:t>
            </a:r>
            <a:r>
              <a:rPr lang="en-US" altLang="ko-KR" dirty="0">
                <a:latin typeface="+mn-ea"/>
              </a:rPr>
              <a:t>, </a:t>
            </a:r>
            <a:r>
              <a:rPr lang="ko-KR" altLang="en-US" dirty="0">
                <a:latin typeface="+mn-ea"/>
              </a:rPr>
              <a:t>휘발성 데이터</a:t>
            </a:r>
            <a:r>
              <a:rPr lang="en-US" altLang="ko-KR" dirty="0">
                <a:latin typeface="+mn-ea"/>
              </a:rPr>
              <a:t>(</a:t>
            </a:r>
            <a:r>
              <a:rPr lang="ko-KR" altLang="en-US" dirty="0">
                <a:latin typeface="+mn-ea"/>
              </a:rPr>
              <a:t>내부 소프트웨어 데이터 변수</a:t>
            </a:r>
            <a:r>
              <a:rPr lang="en-US" altLang="ko-KR" dirty="0">
                <a:latin typeface="+mn-ea"/>
              </a:rPr>
              <a:t>)</a:t>
            </a:r>
            <a:r>
              <a:rPr lang="ko-KR" altLang="en-US" dirty="0">
                <a:latin typeface="+mn-ea"/>
              </a:rPr>
              <a:t>에 휘발성 랜덤 액세스 메모리</a:t>
            </a:r>
            <a:r>
              <a:rPr lang="en-US" altLang="ko-KR" dirty="0">
                <a:latin typeface="+mn-ea"/>
              </a:rPr>
              <a:t>(RAM </a:t>
            </a:r>
            <a:r>
              <a:rPr lang="ko-KR" altLang="en-US" dirty="0">
                <a:latin typeface="+mn-ea"/>
              </a:rPr>
              <a:t>메모리</a:t>
            </a:r>
            <a:r>
              <a:rPr lang="en-US" altLang="ko-KR" dirty="0">
                <a:latin typeface="+mn-ea"/>
              </a:rPr>
              <a:t>)</a:t>
            </a:r>
            <a:r>
              <a:rPr lang="ko-KR" altLang="en-US" dirty="0">
                <a:latin typeface="+mn-ea"/>
              </a:rPr>
              <a:t>를 사용해야 합니다</a:t>
            </a:r>
            <a:r>
              <a:rPr lang="en-US" altLang="ko-KR" dirty="0">
                <a:latin typeface="+mn-ea"/>
              </a:rPr>
              <a:t>.</a:t>
            </a:r>
            <a:endParaRPr lang="ko-KR" altLang="en-US" dirty="0">
              <a:latin typeface="+mn-ea"/>
            </a:endParaRPr>
          </a:p>
        </p:txBody>
      </p:sp>
      <p:sp>
        <p:nvSpPr>
          <p:cNvPr id="11" name="Titel 1">
            <a:extLst>
              <a:ext uri="{FF2B5EF4-FFF2-40B4-BE49-F238E27FC236}">
                <a16:creationId xmlns:a16="http://schemas.microsoft.com/office/drawing/2014/main" id="{920BE1F3-8799-45A5-B6B1-073885FF2631}"/>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2" name="그림 11">
            <a:extLst>
              <a:ext uri="{FF2B5EF4-FFF2-40B4-BE49-F238E27FC236}">
                <a16:creationId xmlns:a16="http://schemas.microsoft.com/office/drawing/2014/main" id="{1475D3E1-DDE8-4B1B-8826-95188D8AE7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3" name="Foliennummernplatzhalter 3">
            <a:extLst>
              <a:ext uri="{FF2B5EF4-FFF2-40B4-BE49-F238E27FC236}">
                <a16:creationId xmlns:a16="http://schemas.microsoft.com/office/drawing/2014/main" id="{855DEEF2-A8C0-401F-8592-1C045FCA56DB}"/>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12</a:t>
            </a:fld>
            <a:endParaRPr lang="en-GB" noProof="0" dirty="0"/>
          </a:p>
        </p:txBody>
      </p:sp>
      <p:graphicFrame>
        <p:nvGraphicFramePr>
          <p:cNvPr id="14" name="표 13">
            <a:extLst>
              <a:ext uri="{FF2B5EF4-FFF2-40B4-BE49-F238E27FC236}">
                <a16:creationId xmlns:a16="http://schemas.microsoft.com/office/drawing/2014/main" id="{C4B357B3-CF50-4825-B7A9-9208364F57E4}"/>
              </a:ext>
            </a:extLst>
          </p:cNvPr>
          <p:cNvGraphicFramePr>
            <a:graphicFrameLocks noGrp="1"/>
          </p:cNvGraphicFramePr>
          <p:nvPr>
            <p:extLst>
              <p:ext uri="{D42A27DB-BD31-4B8C-83A1-F6EECF244321}">
                <p14:modId xmlns:p14="http://schemas.microsoft.com/office/powerpoint/2010/main" val="1120452043"/>
              </p:ext>
            </p:extLst>
          </p:nvPr>
        </p:nvGraphicFramePr>
        <p:xfrm>
          <a:off x="644828" y="1618010"/>
          <a:ext cx="11057945" cy="995116"/>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5</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가변메모리범위</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kern="0" spc="0" dirty="0">
                          <a:solidFill>
                            <a:srgbClr val="000000"/>
                          </a:solidFill>
                          <a:effectLst/>
                          <a:latin typeface="+mn-ea"/>
                          <a:ea typeface="+mn-ea"/>
                        </a:rPr>
                        <a:t>고정 상태의 메모리만 사용</a:t>
                      </a:r>
                      <a:r>
                        <a:rPr lang="en-US" altLang="ko-KR" sz="1600" kern="0" spc="0" dirty="0">
                          <a:solidFill>
                            <a:srgbClr val="000000"/>
                          </a:solidFill>
                          <a:effectLst/>
                          <a:latin typeface="+mn-ea"/>
                          <a:ea typeface="+mn-ea"/>
                        </a:rPr>
                        <a:t>(</a:t>
                      </a:r>
                      <a:r>
                        <a:rPr lang="en-US" altLang="ko-KR" sz="1600" b="0" i="0" u="none" strike="noStrike" kern="1200" baseline="0" dirty="0">
                          <a:solidFill>
                            <a:schemeClr val="tx1"/>
                          </a:solidFill>
                          <a:latin typeface="+mn-ea"/>
                          <a:ea typeface="+mn-ea"/>
                          <a:cs typeface="+mn-cs"/>
                        </a:rPr>
                        <a:t>Use of only solid state memories)</a:t>
                      </a:r>
                      <a:endParaRPr lang="en-US" altLang="ko-KR"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Tree>
    <p:extLst>
      <p:ext uri="{BB962C8B-B14F-4D97-AF65-F5344CB8AC3E}">
        <p14:creationId xmlns:p14="http://schemas.microsoft.com/office/powerpoint/2010/main" val="3984659156"/>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226918"/>
            <a:ext cx="11157095" cy="420908"/>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6 – </a:t>
            </a:r>
            <a:r>
              <a:rPr lang="ko-KR" altLang="en-US" sz="1800" dirty="0">
                <a:solidFill>
                  <a:srgbClr val="327ED2"/>
                </a:solidFill>
                <a:latin typeface="+mn-ea"/>
              </a:rPr>
              <a:t>가변메모리범위</a:t>
            </a:r>
            <a:endParaRPr lang="de-DE" altLang="ko-KR" sz="1800" dirty="0">
              <a:solidFill>
                <a:srgbClr val="327ED2"/>
              </a:solidFill>
              <a:latin typeface="+mn-ea"/>
            </a:endParaRPr>
          </a:p>
        </p:txBody>
      </p:sp>
      <p:sp>
        <p:nvSpPr>
          <p:cNvPr id="8" name="직사각형 7"/>
          <p:cNvSpPr/>
          <p:nvPr/>
        </p:nvSpPr>
        <p:spPr>
          <a:xfrm>
            <a:off x="444734" y="3274190"/>
            <a:ext cx="11215357" cy="2246769"/>
          </a:xfrm>
          <a:prstGeom prst="rect">
            <a:avLst/>
          </a:prstGeom>
        </p:spPr>
        <p:txBody>
          <a:bodyPr wrap="square">
            <a:spAutoFit/>
          </a:bodyPr>
          <a:lstStyle/>
          <a:p>
            <a:pPr lvl="0">
              <a:spcBef>
                <a:spcPts val="600"/>
              </a:spcBef>
              <a:buClr>
                <a:srgbClr val="122C82"/>
              </a:buClr>
              <a:buSzPct val="130000"/>
            </a:pPr>
            <a:r>
              <a:rPr lang="ko-KR" altLang="en-US" dirty="0">
                <a:solidFill>
                  <a:srgbClr val="327ED2"/>
                </a:solidFill>
                <a:latin typeface="+mn-ea"/>
                <a:cs typeface="Arial" pitchFamily="34" charset="0"/>
              </a:rPr>
              <a:t>소프트웨어 설계 권고사항</a:t>
            </a:r>
            <a:r>
              <a:rPr lang="de-DE" dirty="0">
                <a:solidFill>
                  <a:srgbClr val="327ED2"/>
                </a:solidFill>
                <a:latin typeface="+mn-ea"/>
                <a:cs typeface="Arial" pitchFamily="34" charset="0"/>
              </a:rPr>
              <a:t>: </a:t>
            </a:r>
          </a:p>
          <a:p>
            <a:pPr>
              <a:spcBef>
                <a:spcPts val="600"/>
              </a:spcBef>
              <a:buClr>
                <a:srgbClr val="122C82"/>
              </a:buClr>
              <a:buSzPct val="130000"/>
            </a:pPr>
            <a:r>
              <a:rPr lang="ko-KR" altLang="ko-KR" dirty="0">
                <a:solidFill>
                  <a:srgbClr val="C00000"/>
                </a:solidFill>
                <a:latin typeface="+mn-ea"/>
              </a:rPr>
              <a:t>PESS</a:t>
            </a:r>
            <a:r>
              <a:rPr lang="en-US" altLang="ko-KR" dirty="0">
                <a:solidFill>
                  <a:srgbClr val="C00000"/>
                </a:solidFill>
                <a:latin typeface="+mn-ea"/>
              </a:rPr>
              <a:t>R</a:t>
            </a:r>
            <a:r>
              <a:rPr lang="ko-KR" altLang="ko-KR" dirty="0">
                <a:solidFill>
                  <a:srgbClr val="C00000"/>
                </a:solidFill>
                <a:latin typeface="+mn-ea"/>
              </a:rPr>
              <a:t>AL 전자 보드</a:t>
            </a:r>
            <a:r>
              <a:rPr lang="ko-KR" altLang="en-US" dirty="0">
                <a:solidFill>
                  <a:srgbClr val="C00000"/>
                </a:solidFill>
                <a:latin typeface="+mn-ea"/>
              </a:rPr>
              <a:t>는</a:t>
            </a:r>
            <a:r>
              <a:rPr lang="ko-KR" altLang="ko-KR" dirty="0">
                <a:solidFill>
                  <a:srgbClr val="C00000"/>
                </a:solidFill>
                <a:latin typeface="+mn-ea"/>
              </a:rPr>
              <a:t> 시작 단계</a:t>
            </a:r>
            <a:r>
              <a:rPr lang="en-US" altLang="ko-KR" dirty="0">
                <a:solidFill>
                  <a:srgbClr val="C00000"/>
                </a:solidFill>
                <a:latin typeface="+mn-ea"/>
              </a:rPr>
              <a:t>(booting)</a:t>
            </a:r>
            <a:r>
              <a:rPr lang="ko-KR" altLang="ko-KR" dirty="0">
                <a:solidFill>
                  <a:srgbClr val="C00000"/>
                </a:solidFill>
                <a:latin typeface="+mn-ea"/>
              </a:rPr>
              <a:t>에서 소프트웨어는 RAM 메모리 테스트 절차를 </a:t>
            </a:r>
            <a:r>
              <a:rPr lang="ko-KR" altLang="en-US" dirty="0">
                <a:solidFill>
                  <a:srgbClr val="C00000"/>
                </a:solidFill>
                <a:latin typeface="+mn-ea"/>
              </a:rPr>
              <a:t>실행</a:t>
            </a:r>
            <a:r>
              <a:rPr lang="ko-KR" altLang="ko-KR" dirty="0">
                <a:solidFill>
                  <a:srgbClr val="C00000"/>
                </a:solidFill>
                <a:latin typeface="+mn-ea"/>
              </a:rPr>
              <a:t>해야 합니다. </a:t>
            </a:r>
            <a:endParaRPr lang="de-DE" dirty="0">
              <a:solidFill>
                <a:srgbClr val="C00000"/>
              </a:solidFill>
              <a:latin typeface="+mn-ea"/>
              <a:cs typeface="Arial" pitchFamily="34" charset="0"/>
            </a:endParaRPr>
          </a:p>
          <a:p>
            <a:pPr>
              <a:spcBef>
                <a:spcPts val="600"/>
              </a:spcBef>
              <a:buClr>
                <a:srgbClr val="122C82"/>
              </a:buClr>
              <a:buSzPct val="130000"/>
            </a:pPr>
            <a:r>
              <a:rPr lang="ko-KR" altLang="ko-KR" dirty="0">
                <a:solidFill>
                  <a:srgbClr val="C00000"/>
                </a:solidFill>
                <a:latin typeface="+mn-ea"/>
              </a:rPr>
              <a:t>원하는 커버리지 수준과 필요한 시간 소비에 따라 </a:t>
            </a:r>
            <a:r>
              <a:rPr lang="ko-KR" altLang="ko-KR" dirty="0" err="1">
                <a:solidFill>
                  <a:srgbClr val="C00000"/>
                </a:solidFill>
                <a:latin typeface="+mn-ea"/>
              </a:rPr>
              <a:t>RAM을</a:t>
            </a:r>
            <a:r>
              <a:rPr lang="ko-KR" altLang="ko-KR" dirty="0">
                <a:solidFill>
                  <a:srgbClr val="C00000"/>
                </a:solidFill>
                <a:latin typeface="+mn-ea"/>
              </a:rPr>
              <a:t> 테스트하는 다양한 방법이 있</a:t>
            </a:r>
            <a:r>
              <a:rPr lang="ko-KR" altLang="en-US" dirty="0">
                <a:solidFill>
                  <a:srgbClr val="C00000"/>
                </a:solidFill>
                <a:latin typeface="+mn-ea"/>
              </a:rPr>
              <a:t>음</a:t>
            </a:r>
            <a:r>
              <a:rPr lang="de-DE" dirty="0">
                <a:solidFill>
                  <a:srgbClr val="C00000"/>
                </a:solidFill>
                <a:latin typeface="+mn-ea"/>
                <a:cs typeface="Arial" pitchFamily="34" charset="0"/>
              </a:rPr>
              <a:t>:</a:t>
            </a:r>
          </a:p>
          <a:p>
            <a:pPr marL="270000" lvl="0" indent="-270000">
              <a:spcBef>
                <a:spcPts val="600"/>
              </a:spcBef>
              <a:buClr>
                <a:srgbClr val="122C82"/>
              </a:buClr>
              <a:buSzPct val="130000"/>
              <a:buFont typeface="Wingdings" panose="05000000000000000000" pitchFamily="2" charset="2"/>
              <a:buChar char="§"/>
            </a:pPr>
            <a:r>
              <a:rPr lang="ko-KR" altLang="en-US" sz="1400" dirty="0">
                <a:solidFill>
                  <a:srgbClr val="327ED2"/>
                </a:solidFill>
                <a:latin typeface="Arial" pitchFamily="34" charset="0"/>
                <a:cs typeface="Arial" pitchFamily="34" charset="0"/>
              </a:rPr>
              <a:t>전체 테스트 시행은 결정적으로 너무 소모적임</a:t>
            </a:r>
            <a:r>
              <a:rPr lang="en-US" sz="1400" dirty="0">
                <a:solidFill>
                  <a:srgbClr val="327ED2"/>
                </a:solidFill>
                <a:latin typeface="Arial" pitchFamily="34" charset="0"/>
                <a:cs typeface="Arial" pitchFamily="34" charset="0"/>
              </a:rPr>
              <a:t>(3.n.2n)</a:t>
            </a:r>
          </a:p>
          <a:p>
            <a:pPr marL="270000" lvl="0" indent="-270000">
              <a:spcBef>
                <a:spcPts val="600"/>
              </a:spcBef>
              <a:buClr>
                <a:srgbClr val="122C82"/>
              </a:buClr>
              <a:buSzPct val="130000"/>
              <a:buFont typeface="Wingdings" panose="05000000000000000000" pitchFamily="2" charset="2"/>
              <a:buChar char="§"/>
            </a:pPr>
            <a:r>
              <a:rPr lang="ko-KR" altLang="en-US" sz="1400" dirty="0">
                <a:solidFill>
                  <a:srgbClr val="327ED2"/>
                </a:solidFill>
                <a:latin typeface="Arial" pitchFamily="34" charset="0"/>
                <a:cs typeface="Arial" pitchFamily="34" charset="0"/>
              </a:rPr>
              <a:t>테스트 시간에 비례하는 고전적 및 초기 메모리 테스트 방법</a:t>
            </a:r>
            <a:endParaRPr lang="en-US" sz="1400" dirty="0">
              <a:solidFill>
                <a:srgbClr val="327ED2"/>
              </a:solidFill>
              <a:latin typeface="Arial" pitchFamily="34" charset="0"/>
              <a:cs typeface="Arial" pitchFamily="34" charset="0"/>
            </a:endParaRPr>
          </a:p>
          <a:p>
            <a:pPr marL="539750" lvl="1" indent="-269875">
              <a:spcBef>
                <a:spcPts val="600"/>
              </a:spcBef>
              <a:buClr>
                <a:srgbClr val="122C82"/>
              </a:buClr>
              <a:buSzPct val="120000"/>
              <a:buFont typeface="Wingdings" pitchFamily="2" charset="2"/>
              <a:buChar char="Ø"/>
            </a:pPr>
            <a:r>
              <a:rPr lang="en-US" sz="1400" dirty="0">
                <a:solidFill>
                  <a:srgbClr val="327ED2"/>
                </a:solidFill>
                <a:latin typeface="Arial" pitchFamily="34" charset="0"/>
                <a:cs typeface="Arial" pitchFamily="34" charset="0"/>
              </a:rPr>
              <a:t>n (zero-one, checkerboard, …)</a:t>
            </a:r>
          </a:p>
          <a:p>
            <a:pPr marL="539750" lvl="1" indent="-269875">
              <a:spcBef>
                <a:spcPts val="600"/>
              </a:spcBef>
              <a:buClr>
                <a:srgbClr val="122C82"/>
              </a:buClr>
              <a:buSzPct val="120000"/>
              <a:buFont typeface="Wingdings" pitchFamily="2" charset="2"/>
              <a:buChar char="Ø"/>
            </a:pPr>
            <a:r>
              <a:rPr lang="en-US" sz="1400" dirty="0">
                <a:solidFill>
                  <a:srgbClr val="327ED2"/>
                </a:solidFill>
                <a:latin typeface="Arial" pitchFamily="34" charset="0"/>
                <a:cs typeface="Arial" pitchFamily="34" charset="0"/>
              </a:rPr>
              <a:t>n2 and n.log2(n) (walking1/0, ping-pong, </a:t>
            </a:r>
            <a:r>
              <a:rPr lang="en-US" sz="1400" dirty="0" err="1">
                <a:solidFill>
                  <a:srgbClr val="327ED2"/>
                </a:solidFill>
                <a:latin typeface="Arial" pitchFamily="34" charset="0"/>
                <a:cs typeface="Arial" pitchFamily="34" charset="0"/>
              </a:rPr>
              <a:t>Galpat</a:t>
            </a:r>
            <a:r>
              <a:rPr lang="en-US" sz="1400" dirty="0">
                <a:solidFill>
                  <a:srgbClr val="327ED2"/>
                </a:solidFill>
                <a:latin typeface="Arial" pitchFamily="34" charset="0"/>
                <a:cs typeface="Arial" pitchFamily="34" charset="0"/>
              </a:rPr>
              <a:t>, </a:t>
            </a:r>
            <a:r>
              <a:rPr lang="en-US" sz="1400" dirty="0" err="1">
                <a:solidFill>
                  <a:srgbClr val="327ED2"/>
                </a:solidFill>
                <a:latin typeface="Arial" pitchFamily="34" charset="0"/>
                <a:cs typeface="Arial" pitchFamily="34" charset="0"/>
              </a:rPr>
              <a:t>Galcol</a:t>
            </a:r>
            <a:r>
              <a:rPr lang="en-US" sz="1400" dirty="0">
                <a:solidFill>
                  <a:srgbClr val="327ED2"/>
                </a:solidFill>
                <a:latin typeface="Arial" pitchFamily="34" charset="0"/>
                <a:cs typeface="Arial" pitchFamily="34" charset="0"/>
              </a:rPr>
              <a:t>, …)</a:t>
            </a:r>
          </a:p>
        </p:txBody>
      </p:sp>
      <p:sp>
        <p:nvSpPr>
          <p:cNvPr id="10" name="Titel 1">
            <a:extLst>
              <a:ext uri="{FF2B5EF4-FFF2-40B4-BE49-F238E27FC236}">
                <a16:creationId xmlns:a16="http://schemas.microsoft.com/office/drawing/2014/main" id="{7945A3B6-1F17-45AA-962F-A60587699D98}"/>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1" name="그림 10">
            <a:extLst>
              <a:ext uri="{FF2B5EF4-FFF2-40B4-BE49-F238E27FC236}">
                <a16:creationId xmlns:a16="http://schemas.microsoft.com/office/drawing/2014/main" id="{F10881CB-5EE3-4A24-A9B8-EAF8010D1F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2" name="Foliennummernplatzhalter 3">
            <a:extLst>
              <a:ext uri="{FF2B5EF4-FFF2-40B4-BE49-F238E27FC236}">
                <a16:creationId xmlns:a16="http://schemas.microsoft.com/office/drawing/2014/main" id="{00D90A52-61E4-46C0-A246-3ACD37E912F1}"/>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13</a:t>
            </a:fld>
            <a:endParaRPr lang="en-GB" noProof="0" dirty="0"/>
          </a:p>
        </p:txBody>
      </p:sp>
      <p:graphicFrame>
        <p:nvGraphicFramePr>
          <p:cNvPr id="21" name="표 20">
            <a:extLst>
              <a:ext uri="{FF2B5EF4-FFF2-40B4-BE49-F238E27FC236}">
                <a16:creationId xmlns:a16="http://schemas.microsoft.com/office/drawing/2014/main" id="{872BB99A-AD9D-4EFA-BA55-31E145FBCBF9}"/>
              </a:ext>
            </a:extLst>
          </p:cNvPr>
          <p:cNvGraphicFramePr>
            <a:graphicFrameLocks noGrp="1"/>
          </p:cNvGraphicFramePr>
          <p:nvPr>
            <p:extLst>
              <p:ext uri="{D42A27DB-BD31-4B8C-83A1-F6EECF244321}">
                <p14:modId xmlns:p14="http://schemas.microsoft.com/office/powerpoint/2010/main" val="2600567505"/>
              </p:ext>
            </p:extLst>
          </p:nvPr>
        </p:nvGraphicFramePr>
        <p:xfrm>
          <a:off x="644828" y="1618010"/>
          <a:ext cx="11057945" cy="1159200"/>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6</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가변메모리범위</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latinLnBrk="0"/>
                      <a:r>
                        <a:rPr lang="ko-KR" altLang="en-US" sz="1600" kern="1200" dirty="0">
                          <a:solidFill>
                            <a:schemeClr val="tx1"/>
                          </a:solidFill>
                          <a:effectLst/>
                          <a:latin typeface="+mn-ea"/>
                          <a:ea typeface="+mn-ea"/>
                          <a:cs typeface="+mn-cs"/>
                        </a:rPr>
                        <a:t>부팅 절차 동안 가변 데이터 메모리의 읽기</a:t>
                      </a:r>
                      <a:r>
                        <a:rPr lang="en-US" altLang="ko-KR" sz="1600" kern="1200" dirty="0">
                          <a:solidFill>
                            <a:schemeClr val="tx1"/>
                          </a:solidFill>
                          <a:effectLst/>
                          <a:latin typeface="+mn-ea"/>
                          <a:ea typeface="+mn-ea"/>
                          <a:cs typeface="+mn-cs"/>
                        </a:rPr>
                        <a:t>/</a:t>
                      </a:r>
                      <a:r>
                        <a:rPr lang="ko-KR" altLang="en-US" sz="1600" kern="1200" dirty="0">
                          <a:solidFill>
                            <a:schemeClr val="tx1"/>
                          </a:solidFill>
                          <a:effectLst/>
                          <a:latin typeface="+mn-ea"/>
                          <a:ea typeface="+mn-ea"/>
                          <a:cs typeface="+mn-cs"/>
                        </a:rPr>
                        <a:t>쓰기 시험</a:t>
                      </a:r>
                      <a:endParaRPr lang="en-US" altLang="ko-KR" sz="1600" kern="1200" dirty="0">
                        <a:solidFill>
                          <a:schemeClr val="tx1"/>
                        </a:solidFill>
                        <a:effectLst/>
                        <a:latin typeface="+mn-ea"/>
                        <a:ea typeface="+mn-ea"/>
                        <a:cs typeface="+mn-cs"/>
                      </a:endParaRPr>
                    </a:p>
                    <a:p>
                      <a:r>
                        <a:rPr lang="en-US" altLang="ko-KR" sz="1400" kern="1200" dirty="0">
                          <a:solidFill>
                            <a:schemeClr val="tx1"/>
                          </a:solidFill>
                          <a:effectLst/>
                          <a:latin typeface="+mn-ea"/>
                          <a:ea typeface="+mn-ea"/>
                          <a:cs typeface="+mn-cs"/>
                        </a:rPr>
                        <a:t>(</a:t>
                      </a:r>
                      <a:r>
                        <a:rPr lang="en-US" altLang="ko-KR" sz="1400" b="0" i="0" u="none" strike="noStrike" kern="1200" baseline="0" dirty="0">
                          <a:solidFill>
                            <a:schemeClr val="tx1"/>
                          </a:solidFill>
                          <a:latin typeface="+mn-lt"/>
                          <a:ea typeface="+mn-ea"/>
                          <a:cs typeface="+mn-cs"/>
                        </a:rPr>
                        <a:t>Read/write test of variable data memory during boot Procedure)</a:t>
                      </a:r>
                      <a:endParaRPr lang="ko-KR" altLang="en-US" sz="1400" kern="1200" dirty="0">
                        <a:solidFill>
                          <a:schemeClr val="tx1"/>
                        </a:solidFill>
                        <a:effectLst/>
                        <a:latin typeface="+mn-ea"/>
                        <a:ea typeface="+mn-ea"/>
                        <a:cs typeface="+mn-cs"/>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
        <p:nvSpPr>
          <p:cNvPr id="22" name="Rectangle 1">
            <a:extLst>
              <a:ext uri="{FF2B5EF4-FFF2-40B4-BE49-F238E27FC236}">
                <a16:creationId xmlns:a16="http://schemas.microsoft.com/office/drawing/2014/main" id="{2848BEAC-7A9A-48F5-9678-8511DEB8DE60}"/>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1839096"/>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383744" cy="5231757"/>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7 – </a:t>
            </a:r>
            <a:r>
              <a:rPr lang="ko-KR" altLang="en-US" sz="1800" dirty="0">
                <a:solidFill>
                  <a:srgbClr val="327ED2"/>
                </a:solidFill>
                <a:latin typeface="+mn-ea"/>
              </a:rPr>
              <a:t>가변메모리범위</a:t>
            </a:r>
            <a:endParaRPr lang="de-DE" altLang="ko-KR"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r>
              <a:rPr lang="ko-KR" altLang="ko-KR" sz="1800" dirty="0">
                <a:latin typeface="+mn-ea"/>
              </a:rPr>
              <a:t>내부 메모리 프로세스 데이터(변수)에 대한 액세스에 대해 PESSRAL 작동 수준(예: 유지 관리)에서 보호가 제공되어야 함을 보장</a:t>
            </a:r>
          </a:p>
          <a:p>
            <a:pPr marL="0" indent="0">
              <a:buNone/>
            </a:pPr>
            <a:endParaRPr lang="de-DE" sz="1800" dirty="0">
              <a:latin typeface="+mn-ea"/>
            </a:endParaRPr>
          </a:p>
          <a:p>
            <a:pPr marL="0" indent="0">
              <a:buNone/>
            </a:pPr>
            <a:r>
              <a:rPr lang="ko-KR" altLang="ko-KR" sz="1800" dirty="0">
                <a:latin typeface="+mn-ea"/>
              </a:rPr>
              <a:t>외부</a:t>
            </a:r>
            <a:r>
              <a:rPr lang="en-US" altLang="ko-KR" sz="1800" dirty="0">
                <a:latin typeface="+mn-ea"/>
              </a:rPr>
              <a:t> </a:t>
            </a:r>
            <a:r>
              <a:rPr lang="ko-KR" altLang="en-US" sz="1800" dirty="0">
                <a:latin typeface="+mn-ea"/>
              </a:rPr>
              <a:t>툴을</a:t>
            </a:r>
            <a:r>
              <a:rPr lang="ko-KR" altLang="ko-KR" sz="1800" dirty="0">
                <a:latin typeface="+mn-ea"/>
              </a:rPr>
              <a:t> 통</a:t>
            </a:r>
            <a:r>
              <a:rPr lang="ko-KR" altLang="en-US" sz="1800" dirty="0">
                <a:latin typeface="+mn-ea"/>
              </a:rPr>
              <a:t>해</a:t>
            </a:r>
            <a:r>
              <a:rPr lang="ko-KR" altLang="ko-KR" sz="1800" dirty="0">
                <a:latin typeface="+mn-ea"/>
              </a:rPr>
              <a:t> </a:t>
            </a:r>
            <a:r>
              <a:rPr lang="ko-KR" altLang="en-US" sz="1800" dirty="0">
                <a:latin typeface="+mn-ea"/>
              </a:rPr>
              <a:t>예상되는</a:t>
            </a:r>
            <a:r>
              <a:rPr lang="ko-KR" altLang="ko-KR" sz="1800" dirty="0">
                <a:latin typeface="+mn-ea"/>
              </a:rPr>
              <a:t> 서비스 및 유지 관리 작업이 </a:t>
            </a:r>
            <a:r>
              <a:rPr lang="ko-KR" altLang="ko-KR" sz="1800" b="1" u="sng" dirty="0">
                <a:solidFill>
                  <a:srgbClr val="FF0000"/>
                </a:solidFill>
                <a:latin typeface="+mn-ea"/>
              </a:rPr>
              <a:t>잠재적인 </a:t>
            </a:r>
            <a:r>
              <a:rPr lang="ko-KR" altLang="ko-KR" sz="1800" b="1" u="sng" dirty="0" err="1">
                <a:solidFill>
                  <a:srgbClr val="FF0000"/>
                </a:solidFill>
                <a:latin typeface="+mn-ea"/>
              </a:rPr>
              <a:t>오용으로부터</a:t>
            </a:r>
            <a:r>
              <a:rPr lang="ko-KR" altLang="ko-KR" sz="1800" b="1" u="sng" dirty="0">
                <a:solidFill>
                  <a:srgbClr val="FF0000"/>
                </a:solidFill>
                <a:latin typeface="+mn-ea"/>
              </a:rPr>
              <a:t> 어떻게 보호되는지 평가</a:t>
            </a:r>
            <a:r>
              <a:rPr lang="en-US" altLang="ko-KR" sz="1800" dirty="0">
                <a:latin typeface="+mn-ea"/>
              </a:rPr>
              <a:t> </a:t>
            </a:r>
            <a:r>
              <a:rPr lang="de-DE" sz="1800" dirty="0">
                <a:latin typeface="+mn-ea"/>
              </a:rPr>
              <a:t>:</a:t>
            </a:r>
          </a:p>
          <a:p>
            <a:pPr>
              <a:buFontTx/>
              <a:buChar char="-"/>
            </a:pPr>
            <a:r>
              <a:rPr lang="ko-KR" altLang="ko-KR" sz="1800" b="1" u="sng" dirty="0">
                <a:latin typeface="+mn-ea"/>
              </a:rPr>
              <a:t>암호를 사용하여 다양한 </a:t>
            </a:r>
            <a:r>
              <a:rPr lang="ko-KR" altLang="en-US" sz="1800" b="1" u="sng" dirty="0">
                <a:latin typeface="+mn-ea"/>
              </a:rPr>
              <a:t>레벨</a:t>
            </a:r>
            <a:r>
              <a:rPr lang="ko-KR" altLang="ko-KR" sz="1800" b="1" u="sng" dirty="0">
                <a:latin typeface="+mn-ea"/>
              </a:rPr>
              <a:t>의 승인된 사용자</a:t>
            </a:r>
            <a:r>
              <a:rPr lang="ko-KR" altLang="ko-KR" sz="1800" dirty="0">
                <a:latin typeface="+mn-ea"/>
              </a:rPr>
              <a:t> 사용 </a:t>
            </a:r>
            <a:endParaRPr lang="de-DE" sz="1800" dirty="0">
              <a:latin typeface="+mn-ea"/>
            </a:endParaRPr>
          </a:p>
          <a:p>
            <a:pPr>
              <a:buFontTx/>
              <a:buChar char="-"/>
            </a:pPr>
            <a:r>
              <a:rPr lang="ko-KR" altLang="ko-KR" sz="1800" b="1" u="sng" dirty="0">
                <a:latin typeface="+mn-ea"/>
              </a:rPr>
              <a:t>서비스 데이터 포트 등의 기계적 보호 </a:t>
            </a:r>
          </a:p>
        </p:txBody>
      </p:sp>
      <p:sp>
        <p:nvSpPr>
          <p:cNvPr id="9" name="Titel 1">
            <a:extLst>
              <a:ext uri="{FF2B5EF4-FFF2-40B4-BE49-F238E27FC236}">
                <a16:creationId xmlns:a16="http://schemas.microsoft.com/office/drawing/2014/main" id="{4AC5EFA8-B899-4051-9F1D-DD0CB5C00EFE}"/>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0" name="그림 9">
            <a:extLst>
              <a:ext uri="{FF2B5EF4-FFF2-40B4-BE49-F238E27FC236}">
                <a16:creationId xmlns:a16="http://schemas.microsoft.com/office/drawing/2014/main" id="{965800D3-8F7B-472F-B856-B02B88F1D7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1" name="Foliennummernplatzhalter 3">
            <a:extLst>
              <a:ext uri="{FF2B5EF4-FFF2-40B4-BE49-F238E27FC236}">
                <a16:creationId xmlns:a16="http://schemas.microsoft.com/office/drawing/2014/main" id="{F2916CE3-7F53-4B5B-AB7E-D819CE900E3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14</a:t>
            </a:fld>
            <a:endParaRPr lang="en-GB" noProof="0" dirty="0"/>
          </a:p>
        </p:txBody>
      </p:sp>
      <p:graphicFrame>
        <p:nvGraphicFramePr>
          <p:cNvPr id="12" name="표 11">
            <a:extLst>
              <a:ext uri="{FF2B5EF4-FFF2-40B4-BE49-F238E27FC236}">
                <a16:creationId xmlns:a16="http://schemas.microsoft.com/office/drawing/2014/main" id="{42F3FD62-0F64-4A48-A030-C975BDCCE623}"/>
              </a:ext>
            </a:extLst>
          </p:cNvPr>
          <p:cNvGraphicFramePr>
            <a:graphicFrameLocks noGrp="1"/>
          </p:cNvGraphicFramePr>
          <p:nvPr>
            <p:extLst>
              <p:ext uri="{D42A27DB-BD31-4B8C-83A1-F6EECF244321}">
                <p14:modId xmlns:p14="http://schemas.microsoft.com/office/powerpoint/2010/main" val="2633645685"/>
              </p:ext>
            </p:extLst>
          </p:nvPr>
        </p:nvGraphicFramePr>
        <p:xfrm>
          <a:off x="644828" y="1618010"/>
          <a:ext cx="11057945" cy="1159200"/>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7</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가변메모리범위</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latinLnBrk="0"/>
                      <a:r>
                        <a:rPr lang="ko-KR" altLang="en-US" sz="1600" kern="1200" dirty="0">
                          <a:solidFill>
                            <a:schemeClr val="tx1"/>
                          </a:solidFill>
                          <a:effectLst/>
                          <a:latin typeface="+mn-ea"/>
                          <a:ea typeface="+mn-ea"/>
                          <a:cs typeface="+mn-cs"/>
                        </a:rPr>
                        <a:t>유용한 데이터 </a:t>
                      </a:r>
                      <a:r>
                        <a:rPr lang="en-US" altLang="ko-KR" sz="1600" kern="1200" dirty="0">
                          <a:solidFill>
                            <a:schemeClr val="tx1"/>
                          </a:solidFill>
                          <a:effectLst/>
                          <a:latin typeface="+mn-ea"/>
                          <a:ea typeface="+mn-ea"/>
                          <a:cs typeface="+mn-cs"/>
                        </a:rPr>
                        <a:t>(</a:t>
                      </a:r>
                      <a:r>
                        <a:rPr lang="ko-KR" altLang="en-US" sz="1600" kern="1200" dirty="0">
                          <a:solidFill>
                            <a:schemeClr val="tx1"/>
                          </a:solidFill>
                          <a:effectLst/>
                          <a:latin typeface="+mn-ea"/>
                          <a:ea typeface="+mn-ea"/>
                          <a:cs typeface="+mn-cs"/>
                        </a:rPr>
                        <a:t>예</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통계</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에만 원격 접속</a:t>
                      </a:r>
                      <a:endParaRPr lang="en-US" altLang="ko-KR" sz="1600" kern="1200" dirty="0">
                        <a:solidFill>
                          <a:schemeClr val="tx1"/>
                        </a:solidFill>
                        <a:effectLst/>
                        <a:latin typeface="+mn-ea"/>
                        <a:ea typeface="+mn-ea"/>
                        <a:cs typeface="+mn-cs"/>
                      </a:endParaRPr>
                    </a:p>
                    <a:p>
                      <a:r>
                        <a:rPr lang="en-US" altLang="ko-KR" sz="1400" kern="1200" dirty="0">
                          <a:solidFill>
                            <a:schemeClr val="tx1"/>
                          </a:solidFill>
                          <a:effectLst/>
                          <a:latin typeface="+mn-ea"/>
                          <a:ea typeface="+mn-ea"/>
                          <a:cs typeface="+mn-cs"/>
                        </a:rPr>
                        <a:t>(</a:t>
                      </a:r>
                      <a:r>
                        <a:rPr lang="en-US" altLang="ko-KR" sz="1400" b="0" i="0" u="none" strike="noStrike" kern="1200" baseline="0" dirty="0">
                          <a:solidFill>
                            <a:schemeClr val="tx1"/>
                          </a:solidFill>
                          <a:latin typeface="+mn-lt"/>
                          <a:ea typeface="+mn-ea"/>
                          <a:cs typeface="+mn-cs"/>
                        </a:rPr>
                        <a:t>Remote access only to informative data (e.g. statistics))</a:t>
                      </a:r>
                      <a:endParaRPr lang="ko-KR" altLang="en-US" sz="1400" kern="1200" dirty="0">
                        <a:solidFill>
                          <a:schemeClr val="tx1"/>
                        </a:solidFill>
                        <a:effectLst/>
                        <a:latin typeface="+mn-ea"/>
                        <a:ea typeface="+mn-ea"/>
                        <a:cs typeface="+mn-cs"/>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Tree>
    <p:extLst>
      <p:ext uri="{BB962C8B-B14F-4D97-AF65-F5344CB8AC3E}">
        <p14:creationId xmlns:p14="http://schemas.microsoft.com/office/powerpoint/2010/main" val="184958709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4" y="1192193"/>
            <a:ext cx="11258040" cy="5231757"/>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8 – </a:t>
            </a:r>
            <a:r>
              <a:rPr lang="ko-KR" altLang="en-US" sz="1800" dirty="0">
                <a:solidFill>
                  <a:srgbClr val="327ED2"/>
                </a:solidFill>
                <a:latin typeface="+mn-ea"/>
              </a:rPr>
              <a:t>불변메모리범위</a:t>
            </a: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lvl="0" indent="0" eaLnBrk="0" fontAlgn="base" latinLnBrk="0" hangingPunct="0">
              <a:lnSpc>
                <a:spcPct val="100000"/>
              </a:lnSpc>
              <a:spcBef>
                <a:spcPct val="0"/>
              </a:spcBef>
              <a:spcAft>
                <a:spcPct val="0"/>
              </a:spcAft>
              <a:buNone/>
            </a:pPr>
            <a:endParaRPr lang="en-US" altLang="ko-KR" sz="1800" dirty="0">
              <a:solidFill>
                <a:srgbClr val="202124"/>
              </a:solidFill>
              <a:latin typeface="Arial Unicode MS"/>
              <a:ea typeface="inherit"/>
            </a:endParaRPr>
          </a:p>
          <a:p>
            <a:pPr marL="0" indent="0">
              <a:buNone/>
            </a:pPr>
            <a:r>
              <a:rPr lang="ko-KR" altLang="ko-KR" sz="1800" dirty="0">
                <a:latin typeface="+mn-ea"/>
              </a:rPr>
              <a:t>내부 메모리 프로세스 데이터(변수)에 대한 액세스에 대해 PESSRAL 작동 수준(예: 유지 관리)에서 보호가 제공되어야 함을 보장</a:t>
            </a:r>
          </a:p>
          <a:p>
            <a:pPr marL="0" indent="0">
              <a:buNone/>
            </a:pPr>
            <a:endParaRPr lang="de-DE" altLang="ko-KR" sz="1800" dirty="0">
              <a:latin typeface="+mn-ea"/>
            </a:endParaRPr>
          </a:p>
          <a:p>
            <a:pPr marL="0" indent="0">
              <a:buNone/>
            </a:pPr>
            <a:r>
              <a:rPr lang="ko-KR" altLang="ko-KR" sz="1800" dirty="0">
                <a:latin typeface="+mn-ea"/>
              </a:rPr>
              <a:t>외부</a:t>
            </a:r>
            <a:r>
              <a:rPr lang="en-US" altLang="ko-KR" sz="1800" dirty="0">
                <a:latin typeface="+mn-ea"/>
              </a:rPr>
              <a:t> </a:t>
            </a:r>
            <a:r>
              <a:rPr lang="ko-KR" altLang="en-US" sz="1800" dirty="0">
                <a:latin typeface="+mn-ea"/>
              </a:rPr>
              <a:t>툴을</a:t>
            </a:r>
            <a:r>
              <a:rPr lang="ko-KR" altLang="ko-KR" sz="1800" dirty="0">
                <a:latin typeface="+mn-ea"/>
              </a:rPr>
              <a:t> 통</a:t>
            </a:r>
            <a:r>
              <a:rPr lang="ko-KR" altLang="en-US" sz="1800" dirty="0">
                <a:latin typeface="+mn-ea"/>
              </a:rPr>
              <a:t>해</a:t>
            </a:r>
            <a:r>
              <a:rPr lang="ko-KR" altLang="ko-KR" sz="1800" dirty="0">
                <a:latin typeface="+mn-ea"/>
              </a:rPr>
              <a:t> </a:t>
            </a:r>
            <a:r>
              <a:rPr lang="ko-KR" altLang="en-US" sz="1800" dirty="0">
                <a:latin typeface="+mn-ea"/>
              </a:rPr>
              <a:t>예상되는</a:t>
            </a:r>
            <a:r>
              <a:rPr lang="ko-KR" altLang="ko-KR" sz="1800" dirty="0">
                <a:latin typeface="+mn-ea"/>
              </a:rPr>
              <a:t> 서비스 및 유지 관리 작업이 잠재적인 </a:t>
            </a:r>
            <a:r>
              <a:rPr lang="ko-KR" altLang="ko-KR" sz="1800" dirty="0" err="1">
                <a:latin typeface="+mn-ea"/>
              </a:rPr>
              <a:t>오용으로부터</a:t>
            </a:r>
            <a:r>
              <a:rPr lang="ko-KR" altLang="ko-KR" sz="1800" dirty="0">
                <a:latin typeface="+mn-ea"/>
              </a:rPr>
              <a:t> 어떻게 보호되는지 평가</a:t>
            </a:r>
            <a:r>
              <a:rPr lang="en-US" altLang="ko-KR" sz="1800" dirty="0">
                <a:latin typeface="+mn-ea"/>
              </a:rPr>
              <a:t> </a:t>
            </a:r>
            <a:r>
              <a:rPr lang="de-DE" altLang="ko-KR" sz="1800" dirty="0">
                <a:latin typeface="+mn-ea"/>
              </a:rPr>
              <a:t>:</a:t>
            </a:r>
            <a:endParaRPr lang="de-DE" sz="1800" dirty="0">
              <a:latin typeface="+mn-ea"/>
            </a:endParaRPr>
          </a:p>
          <a:p>
            <a:pPr>
              <a:buFontTx/>
              <a:buChar char="-"/>
            </a:pPr>
            <a:r>
              <a:rPr lang="ko-KR" altLang="ko-KR" sz="1800" dirty="0">
                <a:latin typeface="+mn-ea"/>
              </a:rPr>
              <a:t>암호를 사용하여 다양한 </a:t>
            </a:r>
            <a:r>
              <a:rPr lang="ko-KR" altLang="en-US" sz="1800" dirty="0">
                <a:latin typeface="+mn-ea"/>
              </a:rPr>
              <a:t>레벨</a:t>
            </a:r>
            <a:r>
              <a:rPr lang="ko-KR" altLang="ko-KR" sz="1800" dirty="0">
                <a:latin typeface="+mn-ea"/>
              </a:rPr>
              <a:t>의 승인된 사용자 사용 </a:t>
            </a:r>
            <a:endParaRPr lang="en-US" altLang="ko-KR" sz="1800" dirty="0">
              <a:latin typeface="+mn-ea"/>
            </a:endParaRPr>
          </a:p>
          <a:p>
            <a:pPr>
              <a:buFontTx/>
              <a:buChar char="-"/>
            </a:pPr>
            <a:r>
              <a:rPr lang="ko-KR" altLang="ko-KR" sz="1800" dirty="0">
                <a:latin typeface="+mn-ea"/>
              </a:rPr>
              <a:t>서비스 데이터 포트 등의 기계적 보호</a:t>
            </a:r>
            <a:endParaRPr lang="de-DE" sz="1800" dirty="0">
              <a:latin typeface="+mn-ea"/>
            </a:endParaRPr>
          </a:p>
          <a:p>
            <a:pPr>
              <a:buFontTx/>
              <a:buChar char="-"/>
            </a:pPr>
            <a:r>
              <a:rPr lang="ko-KR" altLang="en-US" sz="1800" dirty="0">
                <a:latin typeface="+mn-ea"/>
              </a:rPr>
              <a:t>소프트웨어 프로그램 수정을 위한 부팅 동작 시 소프트웨어 체크</a:t>
            </a:r>
            <a:r>
              <a:rPr lang="de-DE" sz="1800" dirty="0">
                <a:latin typeface="+mn-ea"/>
              </a:rPr>
              <a:t>(</a:t>
            </a:r>
            <a:r>
              <a:rPr lang="ko-KR" altLang="en-US" sz="1800" dirty="0">
                <a:latin typeface="+mn-ea"/>
              </a:rPr>
              <a:t>일반적으로 </a:t>
            </a:r>
            <a:r>
              <a:rPr lang="en-US" altLang="ko-KR" sz="1800" dirty="0">
                <a:latin typeface="+mn-ea"/>
              </a:rPr>
              <a:t>CRC(</a:t>
            </a:r>
            <a:r>
              <a:rPr lang="ko-KR" altLang="en-US" sz="1800" dirty="0">
                <a:latin typeface="+mn-ea"/>
              </a:rPr>
              <a:t>순환 중복 검사</a:t>
            </a:r>
            <a:r>
              <a:rPr lang="en-US" altLang="ko-KR" sz="1800" dirty="0">
                <a:latin typeface="+mn-ea"/>
              </a:rPr>
              <a:t>) </a:t>
            </a:r>
            <a:r>
              <a:rPr lang="ko-KR" altLang="en-US" sz="1800" dirty="0">
                <a:latin typeface="+mn-ea"/>
              </a:rPr>
              <a:t>및 버전 추적성을 기반으로 함</a:t>
            </a:r>
            <a:r>
              <a:rPr lang="de-DE" sz="1800" dirty="0">
                <a:latin typeface="+mn-ea"/>
              </a:rPr>
              <a:t>)</a:t>
            </a:r>
          </a:p>
        </p:txBody>
      </p:sp>
      <p:sp>
        <p:nvSpPr>
          <p:cNvPr id="9" name="Titel 1">
            <a:extLst>
              <a:ext uri="{FF2B5EF4-FFF2-40B4-BE49-F238E27FC236}">
                <a16:creationId xmlns:a16="http://schemas.microsoft.com/office/drawing/2014/main" id="{99106D64-2E9A-4838-B65E-D8850639AF7F}"/>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0" name="그림 9">
            <a:extLst>
              <a:ext uri="{FF2B5EF4-FFF2-40B4-BE49-F238E27FC236}">
                <a16:creationId xmlns:a16="http://schemas.microsoft.com/office/drawing/2014/main" id="{AB9330BA-9F00-47EC-811C-18C0C7677D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1" name="Foliennummernplatzhalter 3">
            <a:extLst>
              <a:ext uri="{FF2B5EF4-FFF2-40B4-BE49-F238E27FC236}">
                <a16:creationId xmlns:a16="http://schemas.microsoft.com/office/drawing/2014/main" id="{326BC735-9F3C-4318-9318-1AA0A9748656}"/>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15</a:t>
            </a:fld>
            <a:endParaRPr lang="en-GB" noProof="0" dirty="0"/>
          </a:p>
        </p:txBody>
      </p:sp>
      <p:graphicFrame>
        <p:nvGraphicFramePr>
          <p:cNvPr id="12" name="표 11">
            <a:extLst>
              <a:ext uri="{FF2B5EF4-FFF2-40B4-BE49-F238E27FC236}">
                <a16:creationId xmlns:a16="http://schemas.microsoft.com/office/drawing/2014/main" id="{5AC6B50D-D509-425C-BDE7-2431967614D3}"/>
              </a:ext>
            </a:extLst>
          </p:cNvPr>
          <p:cNvGraphicFramePr>
            <a:graphicFrameLocks noGrp="1"/>
          </p:cNvGraphicFramePr>
          <p:nvPr>
            <p:extLst>
              <p:ext uri="{D42A27DB-BD31-4B8C-83A1-F6EECF244321}">
                <p14:modId xmlns:p14="http://schemas.microsoft.com/office/powerpoint/2010/main" val="1441069600"/>
              </p:ext>
            </p:extLst>
          </p:nvPr>
        </p:nvGraphicFramePr>
        <p:xfrm>
          <a:off x="644828" y="1618010"/>
          <a:ext cx="11057945" cy="1342080"/>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8</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불변메모리범위</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시스템이나 원격조정에 의해 자동으로 프로그램코드 변경 가능성 없음</a:t>
                      </a:r>
                      <a:endParaRPr lang="en-US" altLang="ko-KR" sz="1400" kern="1200" dirty="0">
                        <a:solidFill>
                          <a:schemeClr val="tx1"/>
                        </a:solidFill>
                        <a:effectLst/>
                        <a:latin typeface="+mn-ea"/>
                        <a:ea typeface="+mn-ea"/>
                        <a:cs typeface="+mn-cs"/>
                      </a:endParaRPr>
                    </a:p>
                    <a:p>
                      <a:r>
                        <a:rPr lang="en-US" altLang="ko-KR" sz="1400" kern="1200" dirty="0">
                          <a:solidFill>
                            <a:schemeClr val="tx1"/>
                          </a:solidFill>
                          <a:effectLst/>
                          <a:latin typeface="+mn-ea"/>
                          <a:ea typeface="+mn-ea"/>
                          <a:cs typeface="+mn-cs"/>
                        </a:rPr>
                        <a:t>(</a:t>
                      </a:r>
                      <a:r>
                        <a:rPr lang="en-US" altLang="ko-KR" sz="1400" b="0" i="0" u="none" strike="noStrike" kern="1200" baseline="0" dirty="0">
                          <a:solidFill>
                            <a:schemeClr val="tx1"/>
                          </a:solidFill>
                          <a:latin typeface="+mn-lt"/>
                          <a:ea typeface="+mn-ea"/>
                          <a:cs typeface="+mn-cs"/>
                        </a:rPr>
                        <a:t>No possibility to change the program code, either automatically by the system or remote intervention</a:t>
                      </a:r>
                      <a:r>
                        <a:rPr lang="en-US" altLang="ko-KR" sz="1400" b="0" i="0" u="none" strike="noStrike" kern="1200" baseline="0" dirty="0">
                          <a:solidFill>
                            <a:schemeClr val="tx1"/>
                          </a:solidFill>
                          <a:latin typeface="+mn-ea"/>
                          <a:ea typeface="+mn-ea"/>
                          <a:cs typeface="+mn-cs"/>
                        </a:rPr>
                        <a:t>)</a:t>
                      </a:r>
                      <a:endParaRPr lang="ko-KR" altLang="en-US" sz="1400" kern="1200" dirty="0">
                        <a:solidFill>
                          <a:schemeClr val="tx1"/>
                        </a:solidFill>
                        <a:effectLst/>
                        <a:latin typeface="+mn-ea"/>
                        <a:ea typeface="+mn-ea"/>
                        <a:cs typeface="+mn-cs"/>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Tree>
    <p:extLst>
      <p:ext uri="{BB962C8B-B14F-4D97-AF65-F5344CB8AC3E}">
        <p14:creationId xmlns:p14="http://schemas.microsoft.com/office/powerpoint/2010/main" val="140957119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0"/>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9 – </a:t>
            </a:r>
            <a:r>
              <a:rPr lang="ko-KR" altLang="en-US" sz="1800" dirty="0">
                <a:solidFill>
                  <a:srgbClr val="327ED2"/>
                </a:solidFill>
                <a:latin typeface="+mn-ea"/>
              </a:rPr>
              <a:t>불변메모리범위</a:t>
            </a:r>
            <a:endParaRPr lang="de-DE" altLang="ko-KR"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6" name="직사각형 5"/>
          <p:cNvSpPr/>
          <p:nvPr/>
        </p:nvSpPr>
        <p:spPr>
          <a:xfrm>
            <a:off x="367241" y="3491621"/>
            <a:ext cx="8059619" cy="2893100"/>
          </a:xfrm>
          <a:prstGeom prst="rect">
            <a:avLst/>
          </a:prstGeom>
        </p:spPr>
        <p:txBody>
          <a:bodyPr wrap="square">
            <a:spAutoFit/>
          </a:bodyPr>
          <a:lstStyle/>
          <a:p>
            <a:r>
              <a:rPr lang="en-US" altLang="ko-KR" sz="1400" b="1" dirty="0">
                <a:latin typeface="+mn-ea"/>
                <a:cs typeface="Arial" panose="020B0604020202020204" pitchFamily="34" charset="0"/>
              </a:rPr>
              <a:t>A.4.2 </a:t>
            </a:r>
            <a:r>
              <a:rPr lang="ko-KR" altLang="en-US" sz="1400" b="1" dirty="0">
                <a:latin typeface="+mn-ea"/>
                <a:cs typeface="Arial" panose="020B0604020202020204" pitchFamily="34" charset="0"/>
              </a:rPr>
              <a:t>변경 된 </a:t>
            </a:r>
            <a:r>
              <a:rPr lang="ko-KR" altLang="en-US" sz="1400" b="1" dirty="0" err="1">
                <a:latin typeface="+mn-ea"/>
                <a:cs typeface="Arial" panose="020B0604020202020204" pitchFamily="34" charset="0"/>
              </a:rPr>
              <a:t>검사합</a:t>
            </a:r>
            <a:r>
              <a:rPr lang="en-US" altLang="ko-KR" sz="1400" b="1" dirty="0">
                <a:latin typeface="+mn-ea"/>
                <a:cs typeface="Arial" panose="020B0604020202020204" pitchFamily="34" charset="0"/>
              </a:rPr>
              <a:t>(Modified checksum)</a:t>
            </a:r>
            <a:endParaRPr lang="en-US" altLang="ko-KR" sz="1400" dirty="0">
              <a:latin typeface="+mn-ea"/>
              <a:cs typeface="Arial" panose="020B0604020202020204" pitchFamily="34" charset="0"/>
            </a:endParaRPr>
          </a:p>
          <a:p>
            <a:r>
              <a:rPr lang="ko-KR" altLang="en-US" sz="1400" b="1" dirty="0">
                <a:latin typeface="+mn-ea"/>
                <a:cs typeface="Arial" panose="020B0604020202020204" pitchFamily="34" charset="0"/>
              </a:rPr>
              <a:t>목적</a:t>
            </a:r>
            <a:r>
              <a:rPr lang="en-US" altLang="ko-KR" sz="1400" b="1" dirty="0">
                <a:latin typeface="+mn-ea"/>
                <a:cs typeface="Arial" panose="020B0604020202020204" pitchFamily="34" charset="0"/>
              </a:rPr>
              <a:t>: </a:t>
            </a:r>
            <a:r>
              <a:rPr lang="ko-KR" altLang="en-US" sz="1400" dirty="0">
                <a:latin typeface="+mn-ea"/>
                <a:cs typeface="Arial" panose="020B0604020202020204" pitchFamily="34" charset="0"/>
              </a:rPr>
              <a:t>모든 가능한 비트 고장의 대략 </a:t>
            </a:r>
            <a:r>
              <a:rPr lang="en-US" altLang="ko-KR" sz="1400" dirty="0">
                <a:latin typeface="+mn-ea"/>
                <a:cs typeface="Arial" panose="020B0604020202020204" pitchFamily="34" charset="0"/>
              </a:rPr>
              <a:t>50%</a:t>
            </a:r>
            <a:r>
              <a:rPr lang="ko-KR" altLang="en-US" sz="1400" dirty="0">
                <a:latin typeface="+mn-ea"/>
                <a:cs typeface="Arial" panose="020B0604020202020204" pitchFamily="34" charset="0"/>
              </a:rPr>
              <a:t>인 모든 홀수 비트의 고장을 검출한다</a:t>
            </a:r>
            <a:r>
              <a:rPr lang="en-US" altLang="ko-KR" sz="1400" dirty="0">
                <a:latin typeface="+mn-ea"/>
                <a:cs typeface="Arial" panose="020B0604020202020204" pitchFamily="34" charset="0"/>
              </a:rPr>
              <a:t>.(To detect all odd-bit failures, i.e. approximately 50 % of all possible bit failures.)</a:t>
            </a:r>
          </a:p>
          <a:p>
            <a:endParaRPr lang="en-US" altLang="ko-KR" sz="1400" dirty="0">
              <a:latin typeface="+mn-ea"/>
              <a:cs typeface="Arial" panose="020B0604020202020204" pitchFamily="34" charset="0"/>
            </a:endParaRPr>
          </a:p>
          <a:p>
            <a:r>
              <a:rPr lang="en-US" altLang="ko-KR" sz="1400" b="1" dirty="0">
                <a:latin typeface="+mn-ea"/>
                <a:cs typeface="Arial" panose="020B0604020202020204" pitchFamily="34" charset="0"/>
              </a:rPr>
              <a:t>A.4.3 Signature of one word (8-bit)</a:t>
            </a:r>
          </a:p>
          <a:p>
            <a:r>
              <a:rPr lang="ko-KR" altLang="en-US" sz="1400" b="1" dirty="0">
                <a:latin typeface="+mn-ea"/>
                <a:cs typeface="Arial" panose="020B0604020202020204" pitchFamily="34" charset="0"/>
              </a:rPr>
              <a:t>목적</a:t>
            </a:r>
            <a:r>
              <a:rPr lang="en-US" altLang="ko-KR" sz="1400" b="1" dirty="0">
                <a:latin typeface="+mn-ea"/>
                <a:cs typeface="Arial" panose="020B0604020202020204" pitchFamily="34" charset="0"/>
              </a:rPr>
              <a:t>: </a:t>
            </a:r>
            <a:r>
              <a:rPr lang="ko-KR" altLang="en-US" sz="1400" dirty="0">
                <a:latin typeface="+mn-ea"/>
              </a:rPr>
              <a:t>워드 내에서 모든 가능한 </a:t>
            </a:r>
            <a:r>
              <a:rPr lang="ko-KR" altLang="en-US" sz="1400" dirty="0" err="1">
                <a:latin typeface="+mn-ea"/>
              </a:rPr>
              <a:t>단일비트</a:t>
            </a:r>
            <a:r>
              <a:rPr lang="ko-KR" altLang="en-US" sz="1400" dirty="0">
                <a:latin typeface="+mn-ea"/>
              </a:rPr>
              <a:t> 고장과 모든 </a:t>
            </a:r>
            <a:r>
              <a:rPr lang="ko-KR" altLang="en-US" sz="1400" dirty="0" err="1">
                <a:latin typeface="+mn-ea"/>
              </a:rPr>
              <a:t>멀티비트</a:t>
            </a:r>
            <a:r>
              <a:rPr lang="ko-KR" altLang="en-US" sz="1400" dirty="0">
                <a:latin typeface="+mn-ea"/>
              </a:rPr>
              <a:t> </a:t>
            </a:r>
            <a:r>
              <a:rPr lang="ko-KR" altLang="en-US" sz="1400" dirty="0" err="1">
                <a:latin typeface="+mn-ea"/>
              </a:rPr>
              <a:t>고장뿐만</a:t>
            </a:r>
            <a:r>
              <a:rPr lang="ko-KR" altLang="en-US" sz="1400" dirty="0">
                <a:latin typeface="+mn-ea"/>
              </a:rPr>
              <a:t> 아니라 대략 </a:t>
            </a:r>
            <a:r>
              <a:rPr lang="en-US" altLang="ko-KR" sz="1400" dirty="0">
                <a:latin typeface="+mn-ea"/>
              </a:rPr>
              <a:t>99.6 %</a:t>
            </a:r>
            <a:r>
              <a:rPr lang="ko-KR" altLang="en-US" sz="1400" dirty="0">
                <a:latin typeface="+mn-ea"/>
              </a:rPr>
              <a:t>의 모든 가능한 비트 고장을 검출한다</a:t>
            </a:r>
            <a:r>
              <a:rPr lang="en-US" altLang="ko-KR" sz="1400" dirty="0">
                <a:latin typeface="+mn-ea"/>
              </a:rPr>
              <a:t>.</a:t>
            </a:r>
            <a:r>
              <a:rPr lang="en-US" altLang="ko-KR" sz="1400" dirty="0">
                <a:latin typeface="+mn-ea"/>
                <a:cs typeface="Arial" panose="020B0604020202020204" pitchFamily="34" charset="0"/>
              </a:rPr>
              <a:t> (To detect all one-bit failures and all multi-bit failures within a word, as well as approximately 99,6% of all possible bit failures.</a:t>
            </a:r>
            <a:r>
              <a:rPr lang="en-US" altLang="ko-KR" sz="1400" dirty="0">
                <a:latin typeface="+mn-ea"/>
              </a:rPr>
              <a:t>)</a:t>
            </a:r>
          </a:p>
          <a:p>
            <a:endParaRPr lang="en-US" altLang="ko-KR" sz="1400" dirty="0">
              <a:latin typeface="+mn-ea"/>
              <a:cs typeface="Arial" panose="020B0604020202020204" pitchFamily="34" charset="0"/>
            </a:endParaRPr>
          </a:p>
          <a:p>
            <a:r>
              <a:rPr lang="en-US" altLang="ko-KR" sz="1400" b="1" dirty="0">
                <a:latin typeface="+mn-ea"/>
                <a:cs typeface="Arial" panose="020B0604020202020204" pitchFamily="34" charset="0"/>
              </a:rPr>
              <a:t>A.4.4 Signature of a double word (16-bit)</a:t>
            </a:r>
          </a:p>
          <a:p>
            <a:r>
              <a:rPr lang="ko-KR" altLang="en-US" sz="1400" b="1" dirty="0">
                <a:latin typeface="+mn-ea"/>
                <a:cs typeface="Arial" panose="020B0604020202020204" pitchFamily="34" charset="0"/>
              </a:rPr>
              <a:t>목적</a:t>
            </a:r>
            <a:r>
              <a:rPr lang="en-US" altLang="ko-KR" sz="1400" b="1" dirty="0">
                <a:latin typeface="+mn-ea"/>
                <a:cs typeface="Arial" panose="020B0604020202020204" pitchFamily="34" charset="0"/>
              </a:rPr>
              <a:t>: </a:t>
            </a:r>
            <a:r>
              <a:rPr lang="ko-KR" altLang="en-US" sz="1400" dirty="0">
                <a:latin typeface="+mn-ea"/>
              </a:rPr>
              <a:t>워드 내에서 모든 </a:t>
            </a:r>
            <a:r>
              <a:rPr lang="ko-KR" altLang="en-US" sz="1400" dirty="0" err="1">
                <a:latin typeface="+mn-ea"/>
              </a:rPr>
              <a:t>단일비트</a:t>
            </a:r>
            <a:r>
              <a:rPr lang="ko-KR" altLang="en-US" sz="1400" dirty="0">
                <a:latin typeface="+mn-ea"/>
              </a:rPr>
              <a:t> 고장과 모든 </a:t>
            </a:r>
            <a:r>
              <a:rPr lang="ko-KR" altLang="en-US" sz="1400" dirty="0" err="1">
                <a:latin typeface="+mn-ea"/>
              </a:rPr>
              <a:t>멀티비트</a:t>
            </a:r>
            <a:r>
              <a:rPr lang="ko-KR" altLang="en-US" sz="1400" dirty="0">
                <a:latin typeface="+mn-ea"/>
              </a:rPr>
              <a:t> 비트 고장 뿐만 아니라 대략 </a:t>
            </a:r>
            <a:r>
              <a:rPr lang="en-US" altLang="ko-KR" sz="1400" dirty="0">
                <a:latin typeface="+mn-ea"/>
              </a:rPr>
              <a:t>99.998 %</a:t>
            </a:r>
            <a:r>
              <a:rPr lang="ko-KR" altLang="en-US" sz="1400" dirty="0">
                <a:latin typeface="+mn-ea"/>
              </a:rPr>
              <a:t>의 모든 가능한 비트 고장을 검출한다</a:t>
            </a:r>
            <a:r>
              <a:rPr lang="en-US" altLang="ko-KR" sz="1400" dirty="0">
                <a:latin typeface="+mn-ea"/>
              </a:rPr>
              <a:t>.</a:t>
            </a:r>
            <a:r>
              <a:rPr lang="en-US" altLang="ko-KR" sz="1400" dirty="0">
                <a:latin typeface="+mn-ea"/>
                <a:cs typeface="Arial" panose="020B0604020202020204" pitchFamily="34" charset="0"/>
              </a:rPr>
              <a:t> (To detect all one-bit failures and all multi-bit failures within a word, as well as approximately 99,998 % of all possible bit failures.</a:t>
            </a:r>
            <a:r>
              <a:rPr lang="en-US" altLang="ko-KR" sz="1400" dirty="0">
                <a:latin typeface="+mn-ea"/>
              </a:rPr>
              <a:t>)</a:t>
            </a:r>
            <a:endParaRPr lang="en-US" altLang="ko-KR" sz="1400" dirty="0">
              <a:latin typeface="+mn-ea"/>
              <a:cs typeface="Arial" panose="020B0604020202020204" pitchFamily="34" charset="0"/>
            </a:endParaRPr>
          </a:p>
        </p:txBody>
      </p:sp>
      <p:sp>
        <p:nvSpPr>
          <p:cNvPr id="12" name="Titel 1">
            <a:extLst>
              <a:ext uri="{FF2B5EF4-FFF2-40B4-BE49-F238E27FC236}">
                <a16:creationId xmlns:a16="http://schemas.microsoft.com/office/drawing/2014/main" id="{89D12A78-44DD-489F-80DE-892BA24CFC06}"/>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3" name="그림 12">
            <a:extLst>
              <a:ext uri="{FF2B5EF4-FFF2-40B4-BE49-F238E27FC236}">
                <a16:creationId xmlns:a16="http://schemas.microsoft.com/office/drawing/2014/main" id="{658C62F0-E552-479A-8687-5037E4644A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4" name="Foliennummernplatzhalter 3">
            <a:extLst>
              <a:ext uri="{FF2B5EF4-FFF2-40B4-BE49-F238E27FC236}">
                <a16:creationId xmlns:a16="http://schemas.microsoft.com/office/drawing/2014/main" id="{B3DD1DB9-6228-4288-9B9A-747C1D8C6CCA}"/>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16</a:t>
            </a:fld>
            <a:endParaRPr lang="en-GB" noProof="0" dirty="0"/>
          </a:p>
        </p:txBody>
      </p:sp>
      <p:graphicFrame>
        <p:nvGraphicFramePr>
          <p:cNvPr id="15" name="표 14">
            <a:extLst>
              <a:ext uri="{FF2B5EF4-FFF2-40B4-BE49-F238E27FC236}">
                <a16:creationId xmlns:a16="http://schemas.microsoft.com/office/drawing/2014/main" id="{58CC1C6D-DAF5-4752-918D-5EAA410ABE2C}"/>
              </a:ext>
            </a:extLst>
          </p:cNvPr>
          <p:cNvGraphicFramePr>
            <a:graphicFrameLocks noGrp="1"/>
          </p:cNvGraphicFramePr>
          <p:nvPr>
            <p:extLst>
              <p:ext uri="{D42A27DB-BD31-4B8C-83A1-F6EECF244321}">
                <p14:modId xmlns:p14="http://schemas.microsoft.com/office/powerpoint/2010/main" val="3575532453"/>
              </p:ext>
            </p:extLst>
          </p:nvPr>
        </p:nvGraphicFramePr>
        <p:xfrm>
          <a:off x="644828" y="1618010"/>
          <a:ext cx="11057945" cy="1616400"/>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9</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불변메모리범위</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latinLnBrk="0"/>
                      <a:r>
                        <a:rPr lang="ko-KR" altLang="en-US" sz="1600" kern="1200" dirty="0">
                          <a:solidFill>
                            <a:schemeClr val="tx1"/>
                          </a:solidFill>
                          <a:effectLst/>
                          <a:latin typeface="+mn-ea"/>
                          <a:ea typeface="+mn-ea"/>
                          <a:cs typeface="+mn-cs"/>
                        </a:rPr>
                        <a:t>검사용 합계와 동등이상의 방법을 갖는 </a:t>
                      </a:r>
                      <a:r>
                        <a:rPr lang="ko-KR" altLang="en-US" sz="1600" b="1" kern="1200" dirty="0">
                          <a:solidFill>
                            <a:schemeClr val="tx1"/>
                          </a:solidFill>
                          <a:effectLst/>
                          <a:latin typeface="+mn-ea"/>
                          <a:ea typeface="+mn-ea"/>
                          <a:cs typeface="+mn-cs"/>
                        </a:rPr>
                        <a:t>부팅절차 동안 프로그램 코드 메모리와 고정 데이터 메모리의 시험</a:t>
                      </a:r>
                      <a:endParaRPr lang="en-US" altLang="ko-KR" sz="1600" b="1" kern="1200" dirty="0">
                        <a:solidFill>
                          <a:schemeClr val="tx1"/>
                        </a:solidFill>
                        <a:effectLst/>
                        <a:latin typeface="+mn-ea"/>
                        <a:ea typeface="+mn-ea"/>
                        <a:cs typeface="+mn-cs"/>
                      </a:endParaRPr>
                    </a:p>
                    <a:p>
                      <a:pPr fontAlgn="base" latinLnBrk="0"/>
                      <a:r>
                        <a:rPr lang="en-US" altLang="ko-KR" sz="1400" kern="1200" dirty="0">
                          <a:solidFill>
                            <a:schemeClr val="tx1"/>
                          </a:solidFill>
                          <a:effectLst/>
                          <a:latin typeface="+mn-ea"/>
                          <a:ea typeface="+mn-ea"/>
                          <a:cs typeface="+mn-cs"/>
                        </a:rPr>
                        <a:t>(</a:t>
                      </a:r>
                      <a:r>
                        <a:rPr lang="en-US" altLang="ko-KR" sz="1400" b="1" i="0" u="none" strike="noStrike" kern="1200" baseline="0" dirty="0">
                          <a:solidFill>
                            <a:srgbClr val="FF0000"/>
                          </a:solidFill>
                          <a:latin typeface="+mn-ea"/>
                          <a:ea typeface="+mn-ea"/>
                          <a:cs typeface="+mn-cs"/>
                        </a:rPr>
                        <a:t>Test of program code memory and fixed data memory during boot procedure </a:t>
                      </a:r>
                      <a:r>
                        <a:rPr lang="en-US" altLang="ko-KR" sz="1400" b="0" i="0" u="none" strike="noStrike" kern="1200" baseline="0" dirty="0">
                          <a:solidFill>
                            <a:schemeClr val="tx1"/>
                          </a:solidFill>
                          <a:latin typeface="+mn-ea"/>
                          <a:ea typeface="+mn-ea"/>
                          <a:cs typeface="+mn-cs"/>
                        </a:rPr>
                        <a:t>with a method </a:t>
                      </a:r>
                      <a:r>
                        <a:rPr lang="en-US" altLang="ko-KR" sz="1400" b="1" i="0" u="sng" strike="noStrike" kern="1200" baseline="0" dirty="0">
                          <a:solidFill>
                            <a:srgbClr val="0033CC"/>
                          </a:solidFill>
                          <a:latin typeface="+mn-ea"/>
                          <a:ea typeface="+mn-ea"/>
                          <a:cs typeface="+mn-cs"/>
                        </a:rPr>
                        <a:t>at least </a:t>
                      </a:r>
                      <a:r>
                        <a:rPr lang="en-US" altLang="ko-KR" sz="1400" b="1" i="0" u="none" strike="noStrike" kern="1200" baseline="0" dirty="0">
                          <a:solidFill>
                            <a:srgbClr val="0033CC"/>
                          </a:solidFill>
                          <a:latin typeface="+mn-ea"/>
                          <a:ea typeface="+mn-ea"/>
                          <a:cs typeface="+mn-cs"/>
                        </a:rPr>
                        <a:t>equivalent to sum check</a:t>
                      </a:r>
                      <a:r>
                        <a:rPr lang="en-US" altLang="ko-KR" sz="1400" b="0" i="0" u="none" strike="noStrike" kern="1200" baseline="0" dirty="0">
                          <a:solidFill>
                            <a:schemeClr val="tx1"/>
                          </a:solidFill>
                          <a:latin typeface="+mn-ea"/>
                          <a:ea typeface="+mn-ea"/>
                          <a:cs typeface="+mn-cs"/>
                        </a:rPr>
                        <a:t>)</a:t>
                      </a:r>
                      <a:endParaRPr lang="ko-KR" altLang="en-US" sz="1400" kern="1200" dirty="0">
                        <a:solidFill>
                          <a:schemeClr val="tx1"/>
                        </a:solidFill>
                        <a:effectLst/>
                        <a:latin typeface="+mn-ea"/>
                        <a:ea typeface="+mn-ea"/>
                        <a:cs typeface="+mn-cs"/>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35000"/>
                        </a:lnSpc>
                        <a:spcBef>
                          <a:spcPts val="0"/>
                        </a:spcBef>
                        <a:spcAft>
                          <a:spcPts val="0"/>
                        </a:spcAft>
                        <a:buClrTx/>
                        <a:buSzTx/>
                        <a:buFontTx/>
                        <a:buNone/>
                        <a:tabLst/>
                        <a:defRPr/>
                      </a:pPr>
                      <a:r>
                        <a:rPr lang="en-US" altLang="ko-KR" sz="1600" kern="1200" dirty="0">
                          <a:solidFill>
                            <a:schemeClr val="tx1"/>
                          </a:solidFill>
                          <a:effectLst/>
                          <a:latin typeface="+mn-ea"/>
                          <a:ea typeface="+mn-ea"/>
                          <a:cs typeface="+mn-cs"/>
                        </a:rPr>
                        <a:t>A.4.2</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
        <p:nvSpPr>
          <p:cNvPr id="10" name="Inhaltsplatzhalter 4"/>
          <p:cNvSpPr txBox="1">
            <a:spLocks/>
          </p:cNvSpPr>
          <p:nvPr/>
        </p:nvSpPr>
        <p:spPr>
          <a:xfrm>
            <a:off x="8524854" y="4492675"/>
            <a:ext cx="3647125" cy="53663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en-US" sz="1400" b="1" dirty="0">
                <a:solidFill>
                  <a:srgbClr val="327ED2"/>
                </a:solidFill>
              </a:rPr>
              <a:t>Maximum Diagnostic Coverage Achievable </a:t>
            </a:r>
          </a:p>
          <a:p>
            <a:pPr marL="0" indent="0" algn="ct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6" name="직사각형 15"/>
          <p:cNvSpPr/>
          <p:nvPr/>
        </p:nvSpPr>
        <p:spPr>
          <a:xfrm>
            <a:off x="9403410" y="5036486"/>
            <a:ext cx="1890012" cy="338554"/>
          </a:xfrm>
          <a:prstGeom prst="rect">
            <a:avLst/>
          </a:prstGeom>
        </p:spPr>
        <p:txBody>
          <a:bodyPr wrap="square">
            <a:spAutoFit/>
          </a:bodyPr>
          <a:lstStyle/>
          <a:p>
            <a:pPr algn="ctr"/>
            <a:r>
              <a:rPr lang="en-US" altLang="ko-KR" sz="1600" b="1" dirty="0">
                <a:solidFill>
                  <a:srgbClr val="FF0000"/>
                </a:solidFill>
                <a:latin typeface="Arial" panose="020B0604020202020204" pitchFamily="34" charset="0"/>
                <a:cs typeface="Arial" panose="020B0604020202020204" pitchFamily="34" charset="0"/>
              </a:rPr>
              <a:t>Medium</a:t>
            </a:r>
            <a:endParaRPr lang="en-US" sz="1600" b="1" dirty="0">
              <a:solidFill>
                <a:srgbClr val="FF0000"/>
              </a:solidFill>
            </a:endParaRPr>
          </a:p>
        </p:txBody>
      </p:sp>
      <p:sp>
        <p:nvSpPr>
          <p:cNvPr id="17" name="Inhaltsplatzhalter 4"/>
          <p:cNvSpPr txBox="1">
            <a:spLocks/>
          </p:cNvSpPr>
          <p:nvPr/>
        </p:nvSpPr>
        <p:spPr>
          <a:xfrm>
            <a:off x="8533561" y="3495537"/>
            <a:ext cx="3647125" cy="53663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en-US" sz="1400" b="1" dirty="0">
                <a:solidFill>
                  <a:srgbClr val="327ED2"/>
                </a:solidFill>
              </a:rPr>
              <a:t>Maximum Diagnostic Coverage Achievable </a:t>
            </a:r>
          </a:p>
          <a:p>
            <a:pPr marL="0" indent="0" algn="ct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8" name="직사각형 17"/>
          <p:cNvSpPr/>
          <p:nvPr/>
        </p:nvSpPr>
        <p:spPr>
          <a:xfrm>
            <a:off x="9412117" y="4039348"/>
            <a:ext cx="1890012" cy="338554"/>
          </a:xfrm>
          <a:prstGeom prst="rect">
            <a:avLst/>
          </a:prstGeom>
        </p:spPr>
        <p:txBody>
          <a:bodyPr wrap="square">
            <a:spAutoFit/>
          </a:bodyPr>
          <a:lstStyle/>
          <a:p>
            <a:pPr algn="ctr"/>
            <a:r>
              <a:rPr lang="en-US" sz="1600" b="1" dirty="0">
                <a:solidFill>
                  <a:srgbClr val="FF0000"/>
                </a:solidFill>
                <a:latin typeface="Arial" panose="020B0604020202020204" pitchFamily="34" charset="0"/>
                <a:cs typeface="Arial" panose="020B0604020202020204" pitchFamily="34" charset="0"/>
              </a:rPr>
              <a:t>Low</a:t>
            </a:r>
            <a:endParaRPr lang="en-US" sz="1600" b="1" dirty="0">
              <a:solidFill>
                <a:srgbClr val="FF0000"/>
              </a:solidFill>
            </a:endParaRPr>
          </a:p>
        </p:txBody>
      </p:sp>
      <p:sp>
        <p:nvSpPr>
          <p:cNvPr id="19" name="Inhaltsplatzhalter 4"/>
          <p:cNvSpPr txBox="1">
            <a:spLocks/>
          </p:cNvSpPr>
          <p:nvPr/>
        </p:nvSpPr>
        <p:spPr>
          <a:xfrm>
            <a:off x="8533561" y="5441908"/>
            <a:ext cx="3647125" cy="53663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en-US" sz="1400" b="1" dirty="0">
                <a:solidFill>
                  <a:srgbClr val="327ED2"/>
                </a:solidFill>
              </a:rPr>
              <a:t>Maximum Diagnostic Coverage Achievable </a:t>
            </a:r>
          </a:p>
          <a:p>
            <a:pPr marL="0" indent="0" algn="ct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20" name="직사각형 19"/>
          <p:cNvSpPr/>
          <p:nvPr/>
        </p:nvSpPr>
        <p:spPr>
          <a:xfrm>
            <a:off x="9412117" y="5985719"/>
            <a:ext cx="1890012" cy="338554"/>
          </a:xfrm>
          <a:prstGeom prst="rect">
            <a:avLst/>
          </a:prstGeom>
        </p:spPr>
        <p:txBody>
          <a:bodyPr wrap="square">
            <a:spAutoFit/>
          </a:bodyPr>
          <a:lstStyle/>
          <a:p>
            <a:pPr algn="ctr"/>
            <a:r>
              <a:rPr lang="en-US" altLang="ko-KR" sz="1600" b="1" dirty="0">
                <a:solidFill>
                  <a:srgbClr val="FF0000"/>
                </a:solidFill>
                <a:latin typeface="Arial" panose="020B0604020202020204" pitchFamily="34" charset="0"/>
                <a:cs typeface="Arial" panose="020B0604020202020204" pitchFamily="34" charset="0"/>
              </a:rPr>
              <a:t>High</a:t>
            </a:r>
            <a:endParaRPr lang="en-US" sz="1600" b="1" dirty="0">
              <a:solidFill>
                <a:srgbClr val="FF0000"/>
              </a:solidFill>
            </a:endParaRPr>
          </a:p>
        </p:txBody>
      </p:sp>
    </p:spTree>
    <p:extLst>
      <p:ext uri="{BB962C8B-B14F-4D97-AF65-F5344CB8AC3E}">
        <p14:creationId xmlns:p14="http://schemas.microsoft.com/office/powerpoint/2010/main" val="3989465476"/>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ko-KR" altLang="en-US" sz="2400" dirty="0"/>
              <a:t>목차</a:t>
            </a:r>
            <a:endParaRPr lang="de-DE" sz="2400" dirty="0"/>
          </a:p>
        </p:txBody>
      </p:sp>
      <p:sp>
        <p:nvSpPr>
          <p:cNvPr id="5" name="Inhaltsplatzhalter 4"/>
          <p:cNvSpPr>
            <a:spLocks noGrp="1"/>
          </p:cNvSpPr>
          <p:nvPr>
            <p:ph sz="quarter" idx="13"/>
          </p:nvPr>
        </p:nvSpPr>
        <p:spPr>
          <a:xfrm>
            <a:off x="458355" y="2199795"/>
            <a:ext cx="5340860" cy="3731791"/>
          </a:xfrm>
          <a:solidFill>
            <a:schemeClr val="bg1">
              <a:lumMod val="95000"/>
            </a:schemeClr>
          </a:solidFill>
        </p:spPr>
        <p:txBody>
          <a:bodyPr lIns="90000" tIns="46800" rIns="90000" bIns="46800">
            <a:normAutofit/>
          </a:bodyPr>
          <a:lstStyle/>
          <a:p>
            <a:pPr marL="0" indent="0">
              <a:spcAft>
                <a:spcPts val="600"/>
              </a:spcAft>
              <a:buNone/>
            </a:pPr>
            <a:r>
              <a:rPr lang="ko-KR" altLang="en-US" sz="1800" b="1" dirty="0">
                <a:solidFill>
                  <a:schemeClr val="bg1">
                    <a:lumMod val="50000"/>
                  </a:schemeClr>
                </a:solidFill>
                <a:latin typeface="+mn-ea"/>
              </a:rPr>
              <a:t>표</a:t>
            </a:r>
            <a:r>
              <a:rPr lang="en-GB" sz="1800" b="1" dirty="0">
                <a:solidFill>
                  <a:schemeClr val="bg1">
                    <a:lumMod val="50000"/>
                  </a:schemeClr>
                </a:solidFill>
                <a:latin typeface="+mn-ea"/>
              </a:rPr>
              <a:t> </a:t>
            </a:r>
            <a:r>
              <a:rPr lang="en-GB" altLang="ko-KR" sz="1800" b="1" dirty="0">
                <a:solidFill>
                  <a:schemeClr val="bg1">
                    <a:lumMod val="50000"/>
                  </a:schemeClr>
                </a:solidFill>
                <a:latin typeface="+mn-ea"/>
              </a:rPr>
              <a:t>ⅩⅢ</a:t>
            </a:r>
            <a:r>
              <a:rPr lang="en-GB" sz="1800" b="1" dirty="0">
                <a:solidFill>
                  <a:schemeClr val="bg1">
                    <a:lumMod val="50000"/>
                  </a:schemeClr>
                </a:solidFill>
                <a:latin typeface="+mn-ea"/>
              </a:rPr>
              <a:t>.1 – </a:t>
            </a:r>
            <a:r>
              <a:rPr lang="ko-KR" altLang="en-US" sz="1800" b="1" dirty="0">
                <a:solidFill>
                  <a:schemeClr val="bg1">
                    <a:lumMod val="50000"/>
                  </a:schemeClr>
                </a:solidFill>
                <a:latin typeface="+mn-ea"/>
              </a:rPr>
              <a:t>결함을 방지하고 감지하기 위한 공통 조치 </a:t>
            </a:r>
            <a:r>
              <a:rPr lang="en-US" altLang="ko-KR" sz="1800" b="1" dirty="0">
                <a:solidFill>
                  <a:schemeClr val="bg1">
                    <a:lumMod val="50000"/>
                  </a:schemeClr>
                </a:solidFill>
                <a:latin typeface="+mn-ea"/>
              </a:rPr>
              <a:t>– </a:t>
            </a:r>
            <a:r>
              <a:rPr lang="ko-KR" altLang="en-US" sz="1800" b="1" dirty="0">
                <a:solidFill>
                  <a:schemeClr val="bg1">
                    <a:lumMod val="50000"/>
                  </a:schemeClr>
                </a:solidFill>
                <a:latin typeface="+mn-ea"/>
              </a:rPr>
              <a:t>하드웨어설계</a:t>
            </a:r>
            <a:endParaRPr lang="en-GB" sz="1800" b="1" dirty="0">
              <a:solidFill>
                <a:schemeClr val="bg1">
                  <a:lumMod val="50000"/>
                </a:schemeClr>
              </a:solidFill>
              <a:latin typeface="+mn-ea"/>
            </a:endParaRPr>
          </a:p>
          <a:p>
            <a:pPr>
              <a:spcAft>
                <a:spcPts val="600"/>
              </a:spcAft>
              <a:buFont typeface="Arial" panose="020B0604020202020204" pitchFamily="34" charset="0"/>
              <a:buChar char="•"/>
            </a:pPr>
            <a:r>
              <a:rPr lang="ko-KR" altLang="en-US" sz="1300" dirty="0">
                <a:solidFill>
                  <a:schemeClr val="bg1">
                    <a:lumMod val="50000"/>
                  </a:schemeClr>
                </a:solidFill>
                <a:latin typeface="+mn-ea"/>
              </a:rPr>
              <a:t>처리장치</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부품선정</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입출력장치</a:t>
            </a:r>
            <a:r>
              <a:rPr lang="ko-KR" altLang="en-US" sz="1300" dirty="0">
                <a:solidFill>
                  <a:schemeClr val="bg1">
                    <a:lumMod val="50000"/>
                  </a:schemeClr>
                </a:solidFill>
                <a:latin typeface="+mn-ea"/>
              </a:rPr>
              <a:t> 및 </a:t>
            </a:r>
            <a:r>
              <a:rPr lang="ko-KR" altLang="en-US" sz="1300" dirty="0" err="1">
                <a:solidFill>
                  <a:schemeClr val="bg1">
                    <a:lumMod val="50000"/>
                  </a:schemeClr>
                </a:solidFill>
                <a:latin typeface="+mn-ea"/>
              </a:rPr>
              <a:t>통신연결을</a:t>
            </a:r>
            <a:r>
              <a:rPr lang="ko-KR" altLang="en-US" sz="1300" dirty="0">
                <a:solidFill>
                  <a:schemeClr val="bg1">
                    <a:lumMod val="50000"/>
                  </a:schemeClr>
                </a:solidFill>
                <a:latin typeface="+mn-ea"/>
              </a:rPr>
              <a:t> 포함된 인터페이스</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전원공급장치</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가변메모리범위</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불변메모리범위</a:t>
            </a:r>
            <a:endParaRPr lang="en-US" altLang="ko-KR" sz="1300" dirty="0">
              <a:solidFill>
                <a:schemeClr val="bg1">
                  <a:lumMod val="50000"/>
                </a:schemeClr>
              </a:solidFill>
              <a:latin typeface="+mn-ea"/>
            </a:endParaRPr>
          </a:p>
          <a:p>
            <a:pPr>
              <a:spcAft>
                <a:spcPts val="600"/>
              </a:spcAft>
              <a:buFont typeface="Arial" panose="020B0604020202020204" pitchFamily="34" charset="0"/>
              <a:buChar char="•"/>
            </a:pPr>
            <a:endParaRPr lang="en-US" altLang="ko-KR" sz="1200" dirty="0">
              <a:latin typeface="+mn-ea"/>
            </a:endParaRPr>
          </a:p>
          <a:p>
            <a:pPr>
              <a:spcAft>
                <a:spcPts val="600"/>
              </a:spcAft>
              <a:buFont typeface="Arial" panose="020B0604020202020204" pitchFamily="34" charset="0"/>
              <a:buChar char="•"/>
            </a:pPr>
            <a:endParaRPr lang="en-US" altLang="ko-KR" sz="1200" dirty="0">
              <a:latin typeface="+mn-ea"/>
            </a:endParaRPr>
          </a:p>
          <a:p>
            <a:pPr marL="0" indent="0">
              <a:spcAft>
                <a:spcPts val="600"/>
              </a:spcAft>
              <a:buNone/>
            </a:pPr>
            <a:r>
              <a:rPr lang="ko-KR" altLang="en-US" sz="1800" b="1" dirty="0">
                <a:solidFill>
                  <a:srgbClr val="FF0000"/>
                </a:solidFill>
                <a:latin typeface="+mn-ea"/>
              </a:rPr>
              <a:t>표</a:t>
            </a:r>
            <a:r>
              <a:rPr lang="en-GB" altLang="ko-KR" sz="1800" b="1" dirty="0">
                <a:solidFill>
                  <a:srgbClr val="FF0000"/>
                </a:solidFill>
                <a:latin typeface="+mn-ea"/>
              </a:rPr>
              <a:t> </a:t>
            </a:r>
            <a:r>
              <a:rPr lang="en-GB" altLang="ko-KR" sz="1800" b="1" dirty="0" err="1">
                <a:solidFill>
                  <a:srgbClr val="FF0000"/>
                </a:solidFill>
                <a:latin typeface="+mn-ea"/>
              </a:rPr>
              <a:t>ⅩⅢ</a:t>
            </a:r>
            <a:r>
              <a:rPr lang="en-US" sz="1800" b="1" dirty="0">
                <a:solidFill>
                  <a:srgbClr val="FF0000"/>
                </a:solidFill>
                <a:latin typeface="+mn-ea"/>
              </a:rPr>
              <a:t>.2 </a:t>
            </a:r>
            <a:r>
              <a:rPr lang="en-US" altLang="ko-KR" sz="1800" b="1" dirty="0">
                <a:solidFill>
                  <a:srgbClr val="FF0000"/>
                </a:solidFill>
                <a:latin typeface="+mn-ea"/>
              </a:rPr>
              <a:t>–</a:t>
            </a:r>
            <a:r>
              <a:rPr lang="en-US" sz="1800" b="1" dirty="0">
                <a:solidFill>
                  <a:srgbClr val="FF0000"/>
                </a:solidFill>
                <a:latin typeface="+mn-ea"/>
              </a:rPr>
              <a:t> </a:t>
            </a:r>
            <a:r>
              <a:rPr lang="ko-KR" altLang="en-US" sz="1800" b="1" dirty="0">
                <a:solidFill>
                  <a:srgbClr val="FF0000"/>
                </a:solidFill>
                <a:latin typeface="+mn-ea"/>
              </a:rPr>
              <a:t>결함을 방지하고 감지하기 위한 공통 조치</a:t>
            </a:r>
            <a:r>
              <a:rPr lang="en-US" sz="1800" b="1" dirty="0">
                <a:solidFill>
                  <a:srgbClr val="FF0000"/>
                </a:solidFill>
                <a:latin typeface="+mn-ea"/>
              </a:rPr>
              <a:t> – </a:t>
            </a:r>
            <a:r>
              <a:rPr lang="ko-KR" altLang="en-US" sz="1800" b="1" dirty="0">
                <a:solidFill>
                  <a:srgbClr val="FF0000"/>
                </a:solidFill>
                <a:latin typeface="+mn-ea"/>
              </a:rPr>
              <a:t>소프트웨어설계</a:t>
            </a:r>
            <a:endParaRPr lang="en-US" sz="1800" b="1" dirty="0">
              <a:solidFill>
                <a:srgbClr val="FF0000"/>
              </a:solidFill>
              <a:latin typeface="+mn-ea"/>
            </a:endParaRPr>
          </a:p>
          <a:p>
            <a:pPr>
              <a:spcAft>
                <a:spcPts val="600"/>
              </a:spcAft>
              <a:buFont typeface="Arial" panose="020B0604020202020204" pitchFamily="34" charset="0"/>
              <a:buChar char="•"/>
            </a:pPr>
            <a:r>
              <a:rPr lang="ko-KR" altLang="en-US" sz="1300" b="1" dirty="0">
                <a:solidFill>
                  <a:srgbClr val="FF0000"/>
                </a:solidFill>
                <a:latin typeface="+mn-ea"/>
              </a:rPr>
              <a:t>구조</a:t>
            </a:r>
            <a:r>
              <a:rPr lang="en-US" altLang="ko-KR" sz="1300" b="1" dirty="0">
                <a:solidFill>
                  <a:srgbClr val="FF0000"/>
                </a:solidFill>
                <a:latin typeface="+mn-ea"/>
              </a:rPr>
              <a:t>, </a:t>
            </a:r>
            <a:r>
              <a:rPr lang="ko-KR" altLang="en-US" sz="1300" b="1" dirty="0" err="1">
                <a:solidFill>
                  <a:srgbClr val="FF0000"/>
                </a:solidFill>
                <a:latin typeface="+mn-ea"/>
              </a:rPr>
              <a:t>부팅과정</a:t>
            </a:r>
            <a:r>
              <a:rPr lang="en-US" altLang="ko-KR" sz="1300" b="1" dirty="0">
                <a:solidFill>
                  <a:srgbClr val="FF0000"/>
                </a:solidFill>
                <a:latin typeface="+mn-ea"/>
              </a:rPr>
              <a:t>, </a:t>
            </a:r>
            <a:r>
              <a:rPr lang="ko-KR" altLang="en-US" sz="1300" b="1" dirty="0">
                <a:solidFill>
                  <a:srgbClr val="FF0000"/>
                </a:solidFill>
                <a:latin typeface="+mn-ea"/>
              </a:rPr>
              <a:t>인터럽트</a:t>
            </a:r>
            <a:r>
              <a:rPr lang="en-US" altLang="ko-KR" sz="1300" b="1" dirty="0">
                <a:solidFill>
                  <a:srgbClr val="FF0000"/>
                </a:solidFill>
                <a:latin typeface="+mn-ea"/>
              </a:rPr>
              <a:t>, </a:t>
            </a:r>
            <a:r>
              <a:rPr lang="ko-KR" altLang="en-US" sz="1300" b="1" dirty="0" err="1">
                <a:solidFill>
                  <a:srgbClr val="FF0000"/>
                </a:solidFill>
                <a:latin typeface="+mn-ea"/>
              </a:rPr>
              <a:t>출력저감</a:t>
            </a:r>
            <a:r>
              <a:rPr lang="en-US" altLang="ko-KR" sz="1300" b="1" dirty="0">
                <a:solidFill>
                  <a:srgbClr val="FF0000"/>
                </a:solidFill>
                <a:latin typeface="+mn-ea"/>
              </a:rPr>
              <a:t>, </a:t>
            </a:r>
            <a:r>
              <a:rPr lang="ko-KR" altLang="en-US" sz="1300" b="1" dirty="0" err="1">
                <a:solidFill>
                  <a:srgbClr val="FF0000"/>
                </a:solidFill>
                <a:latin typeface="+mn-ea"/>
              </a:rPr>
              <a:t>메모리관리</a:t>
            </a:r>
            <a:r>
              <a:rPr lang="en-US" altLang="ko-KR" sz="1300" b="1" dirty="0">
                <a:solidFill>
                  <a:srgbClr val="FF0000"/>
                </a:solidFill>
                <a:latin typeface="+mn-ea"/>
              </a:rPr>
              <a:t>, </a:t>
            </a:r>
            <a:r>
              <a:rPr lang="ko-KR" altLang="en-US" sz="1300" b="1" dirty="0">
                <a:solidFill>
                  <a:srgbClr val="FF0000"/>
                </a:solidFill>
                <a:latin typeface="+mn-ea"/>
              </a:rPr>
              <a:t>프로그램</a:t>
            </a:r>
            <a:r>
              <a:rPr lang="en-US" altLang="ko-KR" sz="1300" b="1" dirty="0">
                <a:solidFill>
                  <a:srgbClr val="FF0000"/>
                </a:solidFill>
                <a:latin typeface="+mn-ea"/>
              </a:rPr>
              <a:t>, </a:t>
            </a:r>
            <a:r>
              <a:rPr lang="ko-KR" altLang="en-US" sz="1300" b="1" dirty="0">
                <a:solidFill>
                  <a:srgbClr val="FF0000"/>
                </a:solidFill>
                <a:latin typeface="+mn-ea"/>
              </a:rPr>
              <a:t>커뮤니케이션 시스템</a:t>
            </a:r>
            <a:r>
              <a:rPr lang="en-US" altLang="ko-KR" sz="1300" b="1" dirty="0">
                <a:solidFill>
                  <a:srgbClr val="FF0000"/>
                </a:solidFill>
                <a:latin typeface="+mn-ea"/>
              </a:rPr>
              <a:t>, </a:t>
            </a:r>
            <a:r>
              <a:rPr lang="ko-KR" altLang="en-US" sz="1300" b="1" dirty="0">
                <a:solidFill>
                  <a:srgbClr val="FF0000"/>
                </a:solidFill>
                <a:latin typeface="+mn-ea"/>
              </a:rPr>
              <a:t>버스 시스템</a:t>
            </a:r>
            <a:r>
              <a:rPr lang="en-US" altLang="ko-KR" sz="1300" b="1" dirty="0">
                <a:solidFill>
                  <a:srgbClr val="FF0000"/>
                </a:solidFill>
                <a:latin typeface="+mn-ea"/>
              </a:rPr>
              <a:t>, I/O </a:t>
            </a:r>
            <a:r>
              <a:rPr lang="ko-KR" altLang="en-US" sz="1300" b="1" dirty="0">
                <a:solidFill>
                  <a:srgbClr val="FF0000"/>
                </a:solidFill>
                <a:latin typeface="+mn-ea"/>
              </a:rPr>
              <a:t>처리</a:t>
            </a:r>
            <a:endParaRPr lang="en-US" sz="1300" b="1" dirty="0">
              <a:solidFill>
                <a:srgbClr val="FF0000"/>
              </a:solidFill>
              <a:latin typeface="+mn-ea"/>
            </a:endParaRPr>
          </a:p>
        </p:txBody>
      </p:sp>
      <p:sp>
        <p:nvSpPr>
          <p:cNvPr id="6" name="직사각형 5"/>
          <p:cNvSpPr/>
          <p:nvPr/>
        </p:nvSpPr>
        <p:spPr>
          <a:xfrm>
            <a:off x="5873633" y="2199795"/>
            <a:ext cx="5846565" cy="3731791"/>
          </a:xfrm>
          <a:prstGeom prst="rect">
            <a:avLst/>
          </a:prstGeom>
          <a:solidFill>
            <a:schemeClr val="bg1">
              <a:lumMod val="95000"/>
            </a:schemeClr>
          </a:solidFill>
        </p:spPr>
        <p:txBody>
          <a:bodyPr wrap="square">
            <a:spAutoFit/>
          </a:bodyPr>
          <a:lstStyle/>
          <a:p>
            <a:pPr>
              <a:spcBef>
                <a:spcPts val="600"/>
              </a:spcBef>
              <a:spcAft>
                <a:spcPts val="600"/>
              </a:spcAft>
              <a:buClr>
                <a:schemeClr val="accent1"/>
              </a:buClr>
              <a:buSzPct val="130000"/>
            </a:pPr>
            <a:r>
              <a:rPr lang="ko-KR" altLang="en-US" b="1" dirty="0">
                <a:solidFill>
                  <a:schemeClr val="bg1">
                    <a:lumMod val="50000"/>
                  </a:schemeClr>
                </a:solidFill>
                <a:latin typeface="+mn-ea"/>
              </a:rPr>
              <a:t>표</a:t>
            </a:r>
            <a:r>
              <a:rPr lang="en-GB" altLang="ko-KR" b="1" dirty="0">
                <a:solidFill>
                  <a:schemeClr val="bg1">
                    <a:lumMod val="50000"/>
                  </a:schemeClr>
                </a:solidFill>
                <a:latin typeface="+mn-ea"/>
              </a:rPr>
              <a:t> </a:t>
            </a:r>
            <a:r>
              <a:rPr lang="en-GB" altLang="ko-KR" b="1" dirty="0" err="1">
                <a:solidFill>
                  <a:schemeClr val="bg1">
                    <a:lumMod val="50000"/>
                  </a:schemeClr>
                </a:solidFill>
                <a:latin typeface="+mn-ea"/>
              </a:rPr>
              <a:t>ⅩⅢ</a:t>
            </a:r>
            <a:r>
              <a:rPr lang="en-US" altLang="ko-KR" b="1" dirty="0">
                <a:solidFill>
                  <a:schemeClr val="bg1">
                    <a:lumMod val="50000"/>
                  </a:schemeClr>
                </a:solidFill>
                <a:latin typeface="+mn-ea"/>
              </a:rPr>
              <a:t>.</a:t>
            </a:r>
            <a:r>
              <a:rPr lang="en-US" b="1" dirty="0">
                <a:solidFill>
                  <a:schemeClr val="bg1">
                    <a:lumMod val="50000"/>
                  </a:schemeClr>
                </a:solidFill>
                <a:latin typeface="+mn-ea"/>
                <a:cs typeface="Arial" pitchFamily="34" charset="0"/>
              </a:rPr>
              <a:t>3 </a:t>
            </a:r>
            <a:r>
              <a:rPr lang="en-US" altLang="ko-KR" b="1" dirty="0">
                <a:solidFill>
                  <a:schemeClr val="bg1">
                    <a:lumMod val="50000"/>
                  </a:schemeClr>
                </a:solidFill>
                <a:latin typeface="+mn-ea"/>
              </a:rPr>
              <a:t>–</a:t>
            </a:r>
            <a:r>
              <a:rPr lang="en-US" b="1" dirty="0">
                <a:solidFill>
                  <a:schemeClr val="bg1">
                    <a:lumMod val="50000"/>
                  </a:schemeClr>
                </a:solidFill>
                <a:latin typeface="+mn-ea"/>
                <a:cs typeface="Arial" pitchFamily="34" charset="0"/>
              </a:rPr>
              <a:t> </a:t>
            </a:r>
            <a:r>
              <a:rPr lang="ko-KR" altLang="en-US" b="1" dirty="0">
                <a:solidFill>
                  <a:schemeClr val="bg1">
                    <a:lumMod val="50000"/>
                  </a:schemeClr>
                </a:solidFill>
                <a:latin typeface="+mn-ea"/>
              </a:rPr>
              <a:t>설계 및 구현 프로세스의 공통 조치</a:t>
            </a:r>
            <a:endParaRPr lang="en-US" b="1" dirty="0">
              <a:solidFill>
                <a:schemeClr val="bg1">
                  <a:lumMod val="50000"/>
                </a:schemeClr>
              </a:solidFill>
              <a:latin typeface="+mn-ea"/>
              <a:cs typeface="Arial" pitchFamily="34" charset="0"/>
            </a:endParaRP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응용 프로그램의 기능</a:t>
            </a:r>
            <a:r>
              <a:rPr lang="en-US" altLang="ko-KR" sz="1300" dirty="0">
                <a:solidFill>
                  <a:schemeClr val="bg1">
                    <a:lumMod val="50000"/>
                  </a:schemeClr>
                </a:solidFill>
                <a:latin typeface="+mn-ea"/>
                <a:cs typeface="Arial" pitchFamily="34" charset="0"/>
              </a:rPr>
              <a:t>, </a:t>
            </a:r>
            <a:r>
              <a:rPr lang="ko-KR" altLang="en-US" sz="1300" dirty="0">
                <a:solidFill>
                  <a:schemeClr val="bg1">
                    <a:lumMod val="50000"/>
                  </a:schemeClr>
                </a:solidFill>
                <a:latin typeface="+mn-ea"/>
                <a:cs typeface="Arial" pitchFamily="34" charset="0"/>
              </a:rPr>
              <a:t>환경 및 인터페이스 측면에 대한 평가</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안전 요구사항을 포함한 요구사항의 사양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모든 사양의 검토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별표</a:t>
            </a:r>
            <a:r>
              <a:rPr lang="en-US" altLang="ko-KR" sz="1300" dirty="0">
                <a:solidFill>
                  <a:schemeClr val="bg1">
                    <a:lumMod val="50000"/>
                  </a:schemeClr>
                </a:solidFill>
                <a:latin typeface="+mn-ea"/>
                <a:cs typeface="Arial" pitchFamily="34" charset="0"/>
              </a:rPr>
              <a:t>2[KC 1030-1 : 2022] 5.1.2</a:t>
            </a:r>
            <a:r>
              <a:rPr lang="ko-KR" altLang="en-US" sz="1300" dirty="0">
                <a:solidFill>
                  <a:schemeClr val="bg1">
                    <a:lumMod val="50000"/>
                  </a:schemeClr>
                </a:solidFill>
                <a:latin typeface="+mn-ea"/>
                <a:cs typeface="Arial" pitchFamily="34" charset="0"/>
              </a:rPr>
              <a:t>에서 요구하는 설계 문서화 및</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시스템 구조와 하드웨어</a:t>
            </a:r>
            <a:r>
              <a:rPr lang="en-US" altLang="ko-KR" sz="1300" dirty="0">
                <a:solidFill>
                  <a:schemeClr val="bg1">
                    <a:lumMod val="50000"/>
                  </a:schemeClr>
                </a:solidFill>
                <a:latin typeface="+mn-ea"/>
                <a:cs typeface="Arial" pitchFamily="34" charset="0"/>
              </a:rPr>
              <a:t>/</a:t>
            </a:r>
            <a:r>
              <a:rPr lang="ko-KR" altLang="en-US" sz="1300" dirty="0">
                <a:solidFill>
                  <a:schemeClr val="bg1">
                    <a:lumMod val="50000"/>
                  </a:schemeClr>
                </a:solidFill>
                <a:latin typeface="+mn-ea"/>
                <a:cs typeface="Arial" pitchFamily="34" charset="0"/>
              </a:rPr>
              <a:t>소프트웨어 상호작용을 포함한 기능  설명</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기능과 프로그램 흐름 설명을 포함한 소프트웨어 문서화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설계 검토 보고서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err="1">
                <a:solidFill>
                  <a:schemeClr val="bg1">
                    <a:lumMod val="50000"/>
                  </a:schemeClr>
                </a:solidFill>
                <a:latin typeface="+mn-ea"/>
                <a:cs typeface="Arial" pitchFamily="34" charset="0"/>
              </a:rPr>
              <a:t>고장모드</a:t>
            </a:r>
            <a:r>
              <a:rPr lang="ko-KR" altLang="en-US" sz="1300" dirty="0">
                <a:solidFill>
                  <a:schemeClr val="bg1">
                    <a:lumMod val="50000"/>
                  </a:schemeClr>
                </a:solidFill>
                <a:latin typeface="+mn-ea"/>
                <a:cs typeface="Arial" pitchFamily="34" charset="0"/>
              </a:rPr>
              <a:t> 및 영향분석</a:t>
            </a:r>
            <a:r>
              <a:rPr lang="en-US" altLang="ko-KR" sz="1300" dirty="0">
                <a:solidFill>
                  <a:schemeClr val="bg1">
                    <a:lumMod val="50000"/>
                  </a:schemeClr>
                </a:solidFill>
                <a:latin typeface="+mn-ea"/>
                <a:cs typeface="Arial" pitchFamily="34" charset="0"/>
              </a:rPr>
              <a:t>(FMEA) </a:t>
            </a:r>
            <a:r>
              <a:rPr lang="ko-KR" altLang="en-US" sz="1300" dirty="0">
                <a:solidFill>
                  <a:schemeClr val="bg1">
                    <a:lumMod val="50000"/>
                  </a:schemeClr>
                </a:solidFill>
                <a:latin typeface="+mn-ea"/>
                <a:cs typeface="Arial" pitchFamily="34" charset="0"/>
              </a:rPr>
              <a:t>같은 방법을 사용한 신뢰성 확인</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제조자의 테스트 사양</a:t>
            </a:r>
            <a:r>
              <a:rPr lang="en-US" altLang="ko-KR" sz="1300" dirty="0">
                <a:solidFill>
                  <a:schemeClr val="bg1">
                    <a:lumMod val="50000"/>
                  </a:schemeClr>
                </a:solidFill>
                <a:latin typeface="+mn-ea"/>
                <a:cs typeface="Arial" pitchFamily="34" charset="0"/>
              </a:rPr>
              <a:t>, </a:t>
            </a:r>
            <a:r>
              <a:rPr lang="ko-KR" altLang="en-US" sz="1300" dirty="0">
                <a:solidFill>
                  <a:schemeClr val="bg1">
                    <a:lumMod val="50000"/>
                  </a:schemeClr>
                </a:solidFill>
                <a:latin typeface="+mn-ea"/>
                <a:cs typeface="Arial" pitchFamily="34" charset="0"/>
              </a:rPr>
              <a:t>제조자의 시험 보고서 및 </a:t>
            </a:r>
            <a:r>
              <a:rPr lang="ko-KR" altLang="en-US" sz="1300" dirty="0" err="1">
                <a:solidFill>
                  <a:schemeClr val="bg1">
                    <a:lumMod val="50000"/>
                  </a:schemeClr>
                </a:solidFill>
                <a:latin typeface="+mn-ea"/>
                <a:cs typeface="Arial" pitchFamily="34" charset="0"/>
              </a:rPr>
              <a:t>현장시험</a:t>
            </a:r>
            <a:r>
              <a:rPr lang="ko-KR" altLang="en-US" sz="1300" dirty="0">
                <a:solidFill>
                  <a:schemeClr val="bg1">
                    <a:lumMod val="50000"/>
                  </a:schemeClr>
                </a:solidFill>
                <a:latin typeface="+mn-ea"/>
                <a:cs typeface="Arial" pitchFamily="34" charset="0"/>
              </a:rPr>
              <a:t> 보고서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의도된 사용을 위한 제한을 포함한 사용 지침서</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제품이 변경된 경우 상기 기술된 방법의 반복 및 업데이트</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하드웨어와 소프트웨어 버전 관리 및 호환성의 구현 </a:t>
            </a:r>
          </a:p>
        </p:txBody>
      </p:sp>
      <p:sp>
        <p:nvSpPr>
          <p:cNvPr id="7" name="직사각형 6"/>
          <p:cNvSpPr/>
          <p:nvPr/>
        </p:nvSpPr>
        <p:spPr>
          <a:xfrm>
            <a:off x="458355" y="1598750"/>
            <a:ext cx="11261843" cy="372925"/>
          </a:xfrm>
          <a:prstGeom prst="rect">
            <a:avLst/>
          </a:prstGeom>
          <a:solidFill>
            <a:schemeClr val="bg1">
              <a:lumMod val="95000"/>
            </a:schemeClr>
          </a:solidFill>
        </p:spPr>
        <p:txBody>
          <a:bodyPr wrap="square">
            <a:spAutoFit/>
          </a:bodyPr>
          <a:lstStyle/>
          <a:p>
            <a:pPr>
              <a:spcAft>
                <a:spcPts val="600"/>
              </a:spcAft>
            </a:pPr>
            <a:r>
              <a:rPr lang="en-US" b="1" dirty="0"/>
              <a:t>Introduction to training day scope (KC 2050-51 </a:t>
            </a:r>
            <a:r>
              <a:rPr lang="ko-KR" altLang="en-US" b="1" dirty="0"/>
              <a:t>부속서 </a:t>
            </a:r>
            <a:r>
              <a:rPr lang="en-US" altLang="ko-KR" b="1" dirty="0"/>
              <a:t>ⅩⅢ.1 </a:t>
            </a:r>
            <a:r>
              <a:rPr lang="ko-KR" altLang="en-US" b="1" dirty="0"/>
              <a:t>공통 조치</a:t>
            </a:r>
            <a:r>
              <a:rPr lang="en-US" b="1" dirty="0"/>
              <a:t>)</a:t>
            </a:r>
            <a:endParaRPr lang="en-GB" b="1" dirty="0"/>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17</a:t>
            </a:fld>
            <a:endParaRPr lang="en-GB" noProof="0" dirty="0"/>
          </a:p>
        </p:txBody>
      </p:sp>
    </p:spTree>
    <p:extLst>
      <p:ext uri="{BB962C8B-B14F-4D97-AF65-F5344CB8AC3E}">
        <p14:creationId xmlns:p14="http://schemas.microsoft.com/office/powerpoint/2010/main" val="4002001100"/>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67878" y="1203768"/>
            <a:ext cx="11157095" cy="675539"/>
          </a:xfrm>
        </p:spPr>
        <p:txBody>
          <a:bodyPr>
            <a:normAutofit/>
          </a:bodyPr>
          <a:lstStyle/>
          <a:p>
            <a:pPr marL="0" indent="0">
              <a:buNone/>
            </a:pPr>
            <a:r>
              <a:rPr lang="ko-KR" altLang="en-US" sz="1800" b="1" dirty="0">
                <a:solidFill>
                  <a:srgbClr val="C00000"/>
                </a:solidFill>
                <a:latin typeface="+mn-ea"/>
              </a:rPr>
              <a:t>부속서</a:t>
            </a:r>
            <a:r>
              <a:rPr lang="en-US" sz="1800" b="1" dirty="0">
                <a:solidFill>
                  <a:srgbClr val="C00000"/>
                </a:solidFill>
                <a:latin typeface="+mn-ea"/>
              </a:rPr>
              <a:t> </a:t>
            </a:r>
            <a:r>
              <a:rPr lang="en-US" sz="1800" b="1" dirty="0" err="1">
                <a:solidFill>
                  <a:srgbClr val="C00000"/>
                </a:solidFill>
                <a:latin typeface="+mn-ea"/>
              </a:rPr>
              <a:t>ⅩⅢ</a:t>
            </a:r>
            <a:r>
              <a:rPr lang="en-US" sz="1800" b="1" dirty="0">
                <a:solidFill>
                  <a:srgbClr val="C00000"/>
                </a:solidFill>
                <a:latin typeface="+mn-ea"/>
              </a:rPr>
              <a:t> (</a:t>
            </a:r>
            <a:r>
              <a:rPr lang="ko-KR" altLang="en-US" sz="1800" b="1" dirty="0">
                <a:solidFill>
                  <a:srgbClr val="C00000"/>
                </a:solidFill>
                <a:latin typeface="+mn-ea"/>
              </a:rPr>
              <a:t>규정</a:t>
            </a:r>
            <a:r>
              <a:rPr lang="en-US" sz="1800" b="1" dirty="0">
                <a:solidFill>
                  <a:srgbClr val="C00000"/>
                </a:solidFill>
                <a:latin typeface="+mn-ea"/>
              </a:rPr>
              <a:t>), </a:t>
            </a:r>
            <a:r>
              <a:rPr lang="ko-KR" altLang="en-US" sz="1800" b="1" dirty="0">
                <a:solidFill>
                  <a:srgbClr val="C00000"/>
                </a:solidFill>
                <a:latin typeface="+mn-ea"/>
              </a:rPr>
              <a:t>표</a:t>
            </a:r>
            <a:r>
              <a:rPr lang="en-US" sz="1800" b="1" dirty="0">
                <a:solidFill>
                  <a:srgbClr val="C00000"/>
                </a:solidFill>
                <a:latin typeface="+mn-ea"/>
              </a:rPr>
              <a:t> </a:t>
            </a:r>
            <a:r>
              <a:rPr lang="en-US" altLang="ko-KR" sz="1800" b="1" dirty="0">
                <a:solidFill>
                  <a:srgbClr val="C00000"/>
                </a:solidFill>
                <a:latin typeface="+mn-ea"/>
              </a:rPr>
              <a:t>ⅩⅢ</a:t>
            </a:r>
            <a:r>
              <a:rPr lang="en-US" sz="1800" b="1" dirty="0">
                <a:solidFill>
                  <a:srgbClr val="C00000"/>
                </a:solidFill>
                <a:latin typeface="+mn-ea"/>
              </a:rPr>
              <a:t>.2 — </a:t>
            </a:r>
            <a:r>
              <a:rPr lang="ko-KR" altLang="en-US" sz="1800" b="1" dirty="0">
                <a:solidFill>
                  <a:srgbClr val="C00000"/>
                </a:solidFill>
                <a:latin typeface="+mn-ea"/>
              </a:rPr>
              <a:t>결함을 방지하고 감지하기 위한 공통 조치</a:t>
            </a:r>
            <a:r>
              <a:rPr lang="en-US" sz="1800" b="1" dirty="0">
                <a:solidFill>
                  <a:srgbClr val="C00000"/>
                </a:solidFill>
                <a:latin typeface="+mn-ea"/>
              </a:rPr>
              <a:t> – </a:t>
            </a:r>
            <a:r>
              <a:rPr lang="ko-KR" altLang="en-US" sz="1800" b="1" dirty="0">
                <a:solidFill>
                  <a:srgbClr val="C00000"/>
                </a:solidFill>
                <a:latin typeface="+mn-ea"/>
              </a:rPr>
              <a:t>소프트웨어설계</a:t>
            </a:r>
            <a:endParaRPr lang="en-US" sz="1800" dirty="0">
              <a:solidFill>
                <a:srgbClr val="C00000"/>
              </a:solidFill>
              <a:latin typeface="+mn-ea"/>
            </a:endParaRPr>
          </a:p>
        </p:txBody>
      </p:sp>
      <p:sp>
        <p:nvSpPr>
          <p:cNvPr id="13" name="Titel 1">
            <a:extLst>
              <a:ext uri="{FF2B5EF4-FFF2-40B4-BE49-F238E27FC236}">
                <a16:creationId xmlns:a16="http://schemas.microsoft.com/office/drawing/2014/main" id="{A3280627-8F61-43AB-A918-CBCBCA667B72}"/>
              </a:ext>
            </a:extLst>
          </p:cNvPr>
          <p:cNvSpPr>
            <a:spLocks noGrp="1"/>
          </p:cNvSpPr>
          <p:nvPr>
            <p:ph type="title"/>
          </p:nvPr>
        </p:nvSpPr>
        <p:spPr>
          <a:xfrm>
            <a:off x="467878" y="360364"/>
            <a:ext cx="11157095" cy="684000"/>
          </a:xfrm>
        </p:spPr>
        <p:txBody>
          <a:bodyPr>
            <a:normAutofit/>
          </a:bodyPr>
          <a:lstStyle/>
          <a:p>
            <a:r>
              <a:rPr lang="de-DE" altLang="ko-KR" sz="2400" dirty="0">
                <a:latin typeface="+mj-ea"/>
              </a:rPr>
              <a:t>KC 2050-51 </a:t>
            </a:r>
            <a:r>
              <a:rPr lang="ko-KR" altLang="en-US" sz="2400" dirty="0">
                <a:latin typeface="+mj-ea"/>
              </a:rPr>
              <a:t>부속서</a:t>
            </a:r>
            <a:r>
              <a:rPr lang="de-DE" altLang="ko-KR" sz="2400" dirty="0">
                <a:latin typeface="+mj-ea"/>
              </a:rPr>
              <a:t> </a:t>
            </a:r>
            <a:r>
              <a:rPr lang="en-US" altLang="ko-KR" sz="2400" dirty="0" err="1">
                <a:latin typeface="+mj-ea"/>
              </a:rPr>
              <a:t>ⅩⅢ</a:t>
            </a:r>
            <a:endParaRPr lang="de-DE" sz="2400" dirty="0">
              <a:latin typeface="+mj-ea"/>
            </a:endParaRPr>
          </a:p>
        </p:txBody>
      </p:sp>
      <p:pic>
        <p:nvPicPr>
          <p:cNvPr id="14" name="그림 13">
            <a:extLst>
              <a:ext uri="{FF2B5EF4-FFF2-40B4-BE49-F238E27FC236}">
                <a16:creationId xmlns:a16="http://schemas.microsoft.com/office/drawing/2014/main" id="{186FF87F-9410-4511-9B46-1F608309D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6FACB6E9-91DC-432E-9963-4586D334D76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18</a:t>
            </a:fld>
            <a:endParaRPr lang="en-GB" noProof="0" dirty="0"/>
          </a:p>
        </p:txBody>
      </p:sp>
      <p:graphicFrame>
        <p:nvGraphicFramePr>
          <p:cNvPr id="16" name="표 15">
            <a:extLst>
              <a:ext uri="{FF2B5EF4-FFF2-40B4-BE49-F238E27FC236}">
                <a16:creationId xmlns:a16="http://schemas.microsoft.com/office/drawing/2014/main" id="{D5FBFF98-40E8-4924-A852-A34A0DF8EA24}"/>
              </a:ext>
            </a:extLst>
          </p:cNvPr>
          <p:cNvGraphicFramePr>
            <a:graphicFrameLocks noGrp="1"/>
          </p:cNvGraphicFramePr>
          <p:nvPr>
            <p:extLst>
              <p:ext uri="{D42A27DB-BD31-4B8C-83A1-F6EECF244321}">
                <p14:modId xmlns:p14="http://schemas.microsoft.com/office/powerpoint/2010/main" val="3474932445"/>
              </p:ext>
            </p:extLst>
          </p:nvPr>
        </p:nvGraphicFramePr>
        <p:xfrm>
          <a:off x="567027" y="1753852"/>
          <a:ext cx="11057945" cy="4416599"/>
        </p:xfrm>
        <a:graphic>
          <a:graphicData uri="http://schemas.openxmlformats.org/drawingml/2006/table">
            <a:tbl>
              <a:tblPr/>
              <a:tblGrid>
                <a:gridCol w="822746">
                  <a:extLst>
                    <a:ext uri="{9D8B030D-6E8A-4147-A177-3AD203B41FA5}">
                      <a16:colId xmlns:a16="http://schemas.microsoft.com/office/drawing/2014/main" val="250134790"/>
                    </a:ext>
                  </a:extLst>
                </a:gridCol>
                <a:gridCol w="2730540">
                  <a:extLst>
                    <a:ext uri="{9D8B030D-6E8A-4147-A177-3AD203B41FA5}">
                      <a16:colId xmlns:a16="http://schemas.microsoft.com/office/drawing/2014/main" val="517946220"/>
                    </a:ext>
                  </a:extLst>
                </a:gridCol>
                <a:gridCol w="5666584">
                  <a:extLst>
                    <a:ext uri="{9D8B030D-6E8A-4147-A177-3AD203B41FA5}">
                      <a16:colId xmlns:a16="http://schemas.microsoft.com/office/drawing/2014/main" val="2840116170"/>
                    </a:ext>
                  </a:extLst>
                </a:gridCol>
                <a:gridCol w="1838075">
                  <a:extLst>
                    <a:ext uri="{9D8B030D-6E8A-4147-A177-3AD203B41FA5}">
                      <a16:colId xmlns:a16="http://schemas.microsoft.com/office/drawing/2014/main" val="3809437943"/>
                    </a:ext>
                  </a:extLst>
                </a:gridCol>
              </a:tblGrid>
              <a:tr h="561554">
                <a:tc>
                  <a:txBody>
                    <a:bodyPr/>
                    <a:lstStyle/>
                    <a:p>
                      <a:pPr marL="0" marR="0" indent="0" algn="ctr" fontAlgn="base" latinLnBrk="0">
                        <a:lnSpc>
                          <a:spcPct val="110000"/>
                        </a:lnSpc>
                        <a:spcBef>
                          <a:spcPts val="0"/>
                        </a:spcBef>
                        <a:spcAft>
                          <a:spcPts val="0"/>
                        </a:spcAft>
                      </a:pPr>
                      <a:r>
                        <a:rPr lang="en-US" sz="1400" kern="0" spc="0" dirty="0">
                          <a:solidFill>
                            <a:srgbClr val="000000"/>
                          </a:solidFill>
                          <a:effectLst/>
                          <a:latin typeface="+mn-ea"/>
                          <a:ea typeface="+mn-ea"/>
                        </a:rPr>
                        <a:t>NO</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대상</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조치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en-US" altLang="ko-KR" sz="1400" kern="0" spc="0">
                          <a:solidFill>
                            <a:srgbClr val="000000"/>
                          </a:solidFill>
                          <a:effectLst/>
                          <a:latin typeface="+mn-ea"/>
                          <a:ea typeface="+mn-ea"/>
                        </a:rPr>
                        <a:t>KS C IEC 61508-7</a:t>
                      </a:r>
                      <a:endParaRPr lang="ko-KR" altLang="en-US" sz="1400" kern="0" spc="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400" kern="0" spc="0">
                          <a:solidFill>
                            <a:srgbClr val="000000"/>
                          </a:solidFill>
                          <a:effectLst/>
                          <a:latin typeface="+mn-ea"/>
                          <a:ea typeface="+mn-ea"/>
                        </a:rPr>
                        <a:t>참고표준</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554717"/>
                  </a:ext>
                </a:extLst>
              </a:tr>
              <a:tr h="267233">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1</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구조</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첨단기술에 따른 프로그램구조</a:t>
                      </a:r>
                      <a:r>
                        <a:rPr lang="en-US" altLang="ko-KR" sz="1400" kern="0" spc="0">
                          <a:solidFill>
                            <a:srgbClr val="000000"/>
                          </a:solidFill>
                          <a:effectLst/>
                          <a:latin typeface="+mn-ea"/>
                          <a:ea typeface="+mn-ea"/>
                        </a:rPr>
                        <a:t>(</a:t>
                      </a:r>
                      <a:r>
                        <a:rPr lang="ko-KR" altLang="en-US" sz="1400" kern="0" spc="0">
                          <a:solidFill>
                            <a:srgbClr val="000000"/>
                          </a:solidFill>
                          <a:effectLst/>
                          <a:latin typeface="+mn-ea"/>
                          <a:ea typeface="+mn-ea"/>
                        </a:rPr>
                        <a:t>즉</a:t>
                      </a:r>
                      <a:r>
                        <a:rPr lang="en-US" altLang="ko-KR" sz="1400" kern="0" spc="0">
                          <a:solidFill>
                            <a:srgbClr val="000000"/>
                          </a:solidFill>
                          <a:effectLst/>
                          <a:latin typeface="+mn-ea"/>
                          <a:ea typeface="+mn-ea"/>
                        </a:rPr>
                        <a:t>,</a:t>
                      </a:r>
                      <a:r>
                        <a:rPr lang="ko-KR" altLang="en-US" sz="1400" kern="0" spc="0">
                          <a:solidFill>
                            <a:srgbClr val="000000"/>
                          </a:solidFill>
                          <a:effectLst/>
                          <a:latin typeface="+mn-ea"/>
                          <a:ea typeface="+mn-ea"/>
                        </a:rPr>
                        <a:t>모듈화</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데이터 처리</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인터페이스 정의</a:t>
                      </a:r>
                      <a:r>
                        <a:rPr lang="en-US" altLang="ko-KR" sz="1400" kern="0" spc="0">
                          <a:solidFill>
                            <a:srgbClr val="000000"/>
                          </a:solidFill>
                          <a:effectLst/>
                          <a:latin typeface="+mn-ea"/>
                          <a:ea typeface="+mn-ea"/>
                        </a:rPr>
                        <a:t>) (EN 61508-3 </a:t>
                      </a:r>
                      <a:r>
                        <a:rPr lang="ko-KR" altLang="en-US" sz="1400" kern="0" spc="0">
                          <a:solidFill>
                            <a:srgbClr val="000000"/>
                          </a:solidFill>
                          <a:effectLst/>
                          <a:latin typeface="+mn-ea"/>
                          <a:ea typeface="+mn-ea"/>
                        </a:rPr>
                        <a:t>참조</a:t>
                      </a:r>
                      <a:r>
                        <a:rPr lang="en-US" altLang="ko-KR" sz="1400" kern="0" spc="0">
                          <a:solidFill>
                            <a:srgbClr val="000000"/>
                          </a:solidFill>
                          <a:effectLst/>
                          <a:latin typeface="+mn-ea"/>
                          <a:ea typeface="+mn-ea"/>
                        </a:rPr>
                        <a:t>).</a:t>
                      </a:r>
                      <a:endParaRPr lang="ko-KR" altLang="en-US" sz="1400" kern="0" spc="0">
                        <a:solidFill>
                          <a:srgbClr val="000000"/>
                        </a:solidFill>
                        <a:effectLst/>
                        <a:latin typeface="+mn-ea"/>
                        <a:ea typeface="+mn-ea"/>
                      </a:endParaRP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B.3.4 / C.2.1 C.2.9 / C.2.7</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213919"/>
                  </a:ext>
                </a:extLst>
              </a:tr>
              <a:tr h="26811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2</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부팅과정</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부팅 과정 중 승강기의 안전한 상태 유지</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a:solidFill>
                          <a:srgbClr val="000000"/>
                        </a:solidFill>
                        <a:effectLst/>
                        <a:latin typeface="+mn-ea"/>
                        <a:ea typeface="+mn-ea"/>
                      </a:endParaRP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6429540"/>
                  </a:ext>
                </a:extLst>
              </a:tr>
              <a:tr h="66209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3</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인터럽트</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인터럽트의 제한적 사용</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인터럽트의모든가능한시퀀스가예측되는경우만중첩인터럽트의사용</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C.2.6.5</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025205"/>
                  </a:ext>
                </a:extLst>
              </a:tr>
              <a:tr h="464666">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4</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인터럽트</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dirty="0">
                          <a:solidFill>
                            <a:srgbClr val="000000"/>
                          </a:solidFill>
                          <a:effectLst/>
                          <a:latin typeface="+mn-ea"/>
                          <a:ea typeface="+mn-ea"/>
                        </a:rPr>
                        <a:t>다른 프로그램 시퀀스 조건과 결합된 경우를 제외하고 인터럽트 절차에 의해 감시장치가 작동되지 않음</a:t>
                      </a:r>
                      <a:r>
                        <a:rPr lang="en-US" altLang="ko-KR" sz="1400" kern="0" spc="0" dirty="0">
                          <a:solidFill>
                            <a:srgbClr val="000000"/>
                          </a:solidFill>
                          <a:effectLst/>
                          <a:latin typeface="+mn-ea"/>
                          <a:ea typeface="+mn-ea"/>
                        </a:rPr>
                        <a:t>. </a:t>
                      </a:r>
                      <a:endParaRPr lang="ko-KR" altLang="en-US" sz="1400" kern="0" spc="0" dirty="0">
                        <a:solidFill>
                          <a:srgbClr val="000000"/>
                        </a:solidFill>
                        <a:effectLst/>
                        <a:latin typeface="+mn-ea"/>
                        <a:ea typeface="+mn-ea"/>
                      </a:endParaRP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A.9.4</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5288135"/>
                  </a:ext>
                </a:extLst>
              </a:tr>
              <a:tr h="26811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5</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출력저감</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안전 관련 기능을 위해 데이터 저장 같은 출력 저감 절차 없음</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endParaRPr lang="en-US" sz="1400" kern="0" spc="0">
                        <a:solidFill>
                          <a:srgbClr val="000000"/>
                        </a:solidFill>
                        <a:effectLst/>
                        <a:latin typeface="+mn-ea"/>
                        <a:ea typeface="+mn-ea"/>
                      </a:endParaRP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808591"/>
                  </a:ext>
                </a:extLst>
              </a:tr>
              <a:tr h="464666">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6</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메모리관리</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적절한 대응 절차를 갖는 하드웨어와 소프트웨어 내의 스택 매니저</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C.2.6.4 / C.5.4</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085583"/>
                  </a:ext>
                </a:extLst>
              </a:tr>
              <a:tr h="26811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7</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프로그램</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루프 수를 제한하거나 실행 시간을 점검함에 의해 시스템 반응 시간보다 짧은 반복 루프 </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endParaRPr lang="en-US" sz="1400" kern="0" spc="0" dirty="0">
                        <a:solidFill>
                          <a:srgbClr val="000000"/>
                        </a:solidFill>
                        <a:effectLst/>
                        <a:latin typeface="+mn-ea"/>
                        <a:ea typeface="+mn-ea"/>
                      </a:endParaRP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686381"/>
                  </a:ext>
                </a:extLst>
              </a:tr>
            </a:tbl>
          </a:graphicData>
        </a:graphic>
      </p:graphicFrame>
      <p:sp>
        <p:nvSpPr>
          <p:cNvPr id="19" name="직사각형 18">
            <a:extLst>
              <a:ext uri="{FF2B5EF4-FFF2-40B4-BE49-F238E27FC236}">
                <a16:creationId xmlns:a16="http://schemas.microsoft.com/office/drawing/2014/main" id="{6C30F5C9-E2C1-4630-B789-C49F69A8727D}"/>
              </a:ext>
            </a:extLst>
          </p:cNvPr>
          <p:cNvSpPr/>
          <p:nvPr/>
        </p:nvSpPr>
        <p:spPr>
          <a:xfrm>
            <a:off x="9801726" y="1741128"/>
            <a:ext cx="1776163" cy="562920"/>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739613"/>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67878" y="1203768"/>
            <a:ext cx="11157095" cy="675539"/>
          </a:xfrm>
        </p:spPr>
        <p:txBody>
          <a:bodyPr>
            <a:normAutofit/>
          </a:bodyPr>
          <a:lstStyle/>
          <a:p>
            <a:pPr marL="0" indent="0">
              <a:buNone/>
            </a:pPr>
            <a:r>
              <a:rPr lang="ko-KR" altLang="en-US" sz="1800" b="1" dirty="0">
                <a:solidFill>
                  <a:srgbClr val="C00000"/>
                </a:solidFill>
                <a:latin typeface="+mn-ea"/>
              </a:rPr>
              <a:t>부속서</a:t>
            </a:r>
            <a:r>
              <a:rPr lang="en-US" sz="1800" b="1" dirty="0">
                <a:solidFill>
                  <a:srgbClr val="C00000"/>
                </a:solidFill>
                <a:latin typeface="+mn-ea"/>
              </a:rPr>
              <a:t> </a:t>
            </a:r>
            <a:r>
              <a:rPr lang="en-US" sz="1800" b="1" dirty="0" err="1">
                <a:solidFill>
                  <a:srgbClr val="C00000"/>
                </a:solidFill>
                <a:latin typeface="+mn-ea"/>
              </a:rPr>
              <a:t>ⅩⅢ</a:t>
            </a:r>
            <a:r>
              <a:rPr lang="en-US" sz="1800" b="1" dirty="0">
                <a:solidFill>
                  <a:srgbClr val="C00000"/>
                </a:solidFill>
                <a:latin typeface="+mn-ea"/>
              </a:rPr>
              <a:t> (</a:t>
            </a:r>
            <a:r>
              <a:rPr lang="ko-KR" altLang="en-US" sz="1800" b="1" dirty="0">
                <a:solidFill>
                  <a:srgbClr val="C00000"/>
                </a:solidFill>
                <a:latin typeface="+mn-ea"/>
              </a:rPr>
              <a:t>규정</a:t>
            </a:r>
            <a:r>
              <a:rPr lang="en-US" sz="1800" b="1" dirty="0">
                <a:solidFill>
                  <a:srgbClr val="C00000"/>
                </a:solidFill>
                <a:latin typeface="+mn-ea"/>
              </a:rPr>
              <a:t>), </a:t>
            </a:r>
            <a:r>
              <a:rPr lang="ko-KR" altLang="en-US" sz="1800" b="1" dirty="0">
                <a:solidFill>
                  <a:srgbClr val="C00000"/>
                </a:solidFill>
                <a:latin typeface="+mn-ea"/>
              </a:rPr>
              <a:t>표</a:t>
            </a:r>
            <a:r>
              <a:rPr lang="en-US" sz="1800" b="1" dirty="0">
                <a:solidFill>
                  <a:srgbClr val="C00000"/>
                </a:solidFill>
                <a:latin typeface="+mn-ea"/>
              </a:rPr>
              <a:t> </a:t>
            </a:r>
            <a:r>
              <a:rPr lang="en-US" altLang="ko-KR" sz="1800" b="1" dirty="0">
                <a:solidFill>
                  <a:srgbClr val="C00000"/>
                </a:solidFill>
                <a:latin typeface="+mn-ea"/>
              </a:rPr>
              <a:t>ⅩⅢ</a:t>
            </a:r>
            <a:r>
              <a:rPr lang="en-US" sz="1800" b="1" dirty="0">
                <a:solidFill>
                  <a:srgbClr val="C00000"/>
                </a:solidFill>
                <a:latin typeface="+mn-ea"/>
              </a:rPr>
              <a:t>.2 — </a:t>
            </a:r>
            <a:r>
              <a:rPr lang="ko-KR" altLang="en-US" sz="1800" b="1" dirty="0">
                <a:solidFill>
                  <a:srgbClr val="C00000"/>
                </a:solidFill>
                <a:latin typeface="+mn-ea"/>
              </a:rPr>
              <a:t>결함을 방지하고 감지하기 위한 공통 조치</a:t>
            </a:r>
            <a:r>
              <a:rPr lang="en-US" sz="1800" b="1" dirty="0">
                <a:solidFill>
                  <a:srgbClr val="C00000"/>
                </a:solidFill>
                <a:latin typeface="+mn-ea"/>
              </a:rPr>
              <a:t> – </a:t>
            </a:r>
            <a:r>
              <a:rPr lang="ko-KR" altLang="en-US" sz="1800" b="1" dirty="0">
                <a:solidFill>
                  <a:srgbClr val="C00000"/>
                </a:solidFill>
                <a:latin typeface="+mn-ea"/>
              </a:rPr>
              <a:t>소프트웨어설계</a:t>
            </a:r>
            <a:endParaRPr lang="en-US" sz="1800" dirty="0">
              <a:solidFill>
                <a:srgbClr val="C00000"/>
              </a:solidFill>
              <a:latin typeface="+mn-ea"/>
            </a:endParaRPr>
          </a:p>
        </p:txBody>
      </p:sp>
      <p:sp>
        <p:nvSpPr>
          <p:cNvPr id="13" name="Titel 1">
            <a:extLst>
              <a:ext uri="{FF2B5EF4-FFF2-40B4-BE49-F238E27FC236}">
                <a16:creationId xmlns:a16="http://schemas.microsoft.com/office/drawing/2014/main" id="{A3280627-8F61-43AB-A918-CBCBCA667B72}"/>
              </a:ext>
            </a:extLst>
          </p:cNvPr>
          <p:cNvSpPr>
            <a:spLocks noGrp="1"/>
          </p:cNvSpPr>
          <p:nvPr>
            <p:ph type="title"/>
          </p:nvPr>
        </p:nvSpPr>
        <p:spPr>
          <a:xfrm>
            <a:off x="467878" y="360364"/>
            <a:ext cx="11157095" cy="684000"/>
          </a:xfrm>
        </p:spPr>
        <p:txBody>
          <a:bodyPr>
            <a:normAutofit/>
          </a:bodyPr>
          <a:lstStyle/>
          <a:p>
            <a:r>
              <a:rPr lang="de-DE" altLang="ko-KR" sz="2400" dirty="0">
                <a:latin typeface="+mj-ea"/>
              </a:rPr>
              <a:t>KC 2050-51 </a:t>
            </a:r>
            <a:r>
              <a:rPr lang="ko-KR" altLang="en-US" sz="2400" dirty="0">
                <a:latin typeface="+mj-ea"/>
              </a:rPr>
              <a:t>부속서</a:t>
            </a:r>
            <a:r>
              <a:rPr lang="de-DE" altLang="ko-KR" sz="2400" dirty="0">
                <a:latin typeface="+mj-ea"/>
              </a:rPr>
              <a:t> </a:t>
            </a:r>
            <a:r>
              <a:rPr lang="en-US" altLang="ko-KR" sz="2400" dirty="0" err="1">
                <a:latin typeface="+mj-ea"/>
              </a:rPr>
              <a:t>ⅩⅢ</a:t>
            </a:r>
            <a:endParaRPr lang="de-DE" sz="2400" dirty="0">
              <a:latin typeface="+mj-ea"/>
            </a:endParaRPr>
          </a:p>
        </p:txBody>
      </p:sp>
      <p:pic>
        <p:nvPicPr>
          <p:cNvPr id="14" name="그림 13">
            <a:extLst>
              <a:ext uri="{FF2B5EF4-FFF2-40B4-BE49-F238E27FC236}">
                <a16:creationId xmlns:a16="http://schemas.microsoft.com/office/drawing/2014/main" id="{186FF87F-9410-4511-9B46-1F608309D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6FACB6E9-91DC-432E-9963-4586D334D76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19</a:t>
            </a:fld>
            <a:endParaRPr lang="en-GB" noProof="0" dirty="0"/>
          </a:p>
        </p:txBody>
      </p:sp>
      <p:graphicFrame>
        <p:nvGraphicFramePr>
          <p:cNvPr id="16" name="표 15">
            <a:extLst>
              <a:ext uri="{FF2B5EF4-FFF2-40B4-BE49-F238E27FC236}">
                <a16:creationId xmlns:a16="http://schemas.microsoft.com/office/drawing/2014/main" id="{D5FBFF98-40E8-4924-A852-A34A0DF8EA24}"/>
              </a:ext>
            </a:extLst>
          </p:cNvPr>
          <p:cNvGraphicFramePr>
            <a:graphicFrameLocks noGrp="1"/>
          </p:cNvGraphicFramePr>
          <p:nvPr>
            <p:extLst>
              <p:ext uri="{D42A27DB-BD31-4B8C-83A1-F6EECF244321}">
                <p14:modId xmlns:p14="http://schemas.microsoft.com/office/powerpoint/2010/main" val="791529046"/>
              </p:ext>
            </p:extLst>
          </p:nvPr>
        </p:nvGraphicFramePr>
        <p:xfrm>
          <a:off x="567027" y="1753852"/>
          <a:ext cx="11057945" cy="4440327"/>
        </p:xfrm>
        <a:graphic>
          <a:graphicData uri="http://schemas.openxmlformats.org/drawingml/2006/table">
            <a:tbl>
              <a:tblPr/>
              <a:tblGrid>
                <a:gridCol w="822746">
                  <a:extLst>
                    <a:ext uri="{9D8B030D-6E8A-4147-A177-3AD203B41FA5}">
                      <a16:colId xmlns:a16="http://schemas.microsoft.com/office/drawing/2014/main" val="250134790"/>
                    </a:ext>
                  </a:extLst>
                </a:gridCol>
                <a:gridCol w="2730540">
                  <a:extLst>
                    <a:ext uri="{9D8B030D-6E8A-4147-A177-3AD203B41FA5}">
                      <a16:colId xmlns:a16="http://schemas.microsoft.com/office/drawing/2014/main" val="517946220"/>
                    </a:ext>
                  </a:extLst>
                </a:gridCol>
                <a:gridCol w="5666584">
                  <a:extLst>
                    <a:ext uri="{9D8B030D-6E8A-4147-A177-3AD203B41FA5}">
                      <a16:colId xmlns:a16="http://schemas.microsoft.com/office/drawing/2014/main" val="2840116170"/>
                    </a:ext>
                  </a:extLst>
                </a:gridCol>
                <a:gridCol w="1838075">
                  <a:extLst>
                    <a:ext uri="{9D8B030D-6E8A-4147-A177-3AD203B41FA5}">
                      <a16:colId xmlns:a16="http://schemas.microsoft.com/office/drawing/2014/main" val="3809437943"/>
                    </a:ext>
                  </a:extLst>
                </a:gridCol>
              </a:tblGrid>
              <a:tr h="561554">
                <a:tc>
                  <a:txBody>
                    <a:bodyPr/>
                    <a:lstStyle/>
                    <a:p>
                      <a:pPr marL="0" marR="0" indent="0" algn="ctr" fontAlgn="base" latinLnBrk="0">
                        <a:lnSpc>
                          <a:spcPct val="110000"/>
                        </a:lnSpc>
                        <a:spcBef>
                          <a:spcPts val="0"/>
                        </a:spcBef>
                        <a:spcAft>
                          <a:spcPts val="0"/>
                        </a:spcAft>
                      </a:pPr>
                      <a:r>
                        <a:rPr lang="en-US" sz="1400" kern="0" spc="0" dirty="0">
                          <a:solidFill>
                            <a:srgbClr val="000000"/>
                          </a:solidFill>
                          <a:effectLst/>
                          <a:latin typeface="+mn-ea"/>
                          <a:ea typeface="+mn-ea"/>
                        </a:rPr>
                        <a:t>NO</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대상</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조치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en-US" altLang="ko-KR" sz="1400" kern="0" spc="0">
                          <a:solidFill>
                            <a:srgbClr val="000000"/>
                          </a:solidFill>
                          <a:effectLst/>
                          <a:latin typeface="+mn-ea"/>
                          <a:ea typeface="+mn-ea"/>
                        </a:rPr>
                        <a:t>KS C IEC 61508-7</a:t>
                      </a:r>
                      <a:endParaRPr lang="ko-KR" altLang="en-US" sz="1400" kern="0" spc="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400" kern="0" spc="0">
                          <a:solidFill>
                            <a:srgbClr val="000000"/>
                          </a:solidFill>
                          <a:effectLst/>
                          <a:latin typeface="+mn-ea"/>
                          <a:ea typeface="+mn-ea"/>
                        </a:rPr>
                        <a:t>참고표준</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554717"/>
                  </a:ext>
                </a:extLst>
              </a:tr>
              <a:tr h="267233">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8</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dirty="0">
                          <a:solidFill>
                            <a:srgbClr val="000000"/>
                          </a:solidFill>
                          <a:effectLst/>
                          <a:latin typeface="+mn-ea"/>
                          <a:ea typeface="+mn-ea"/>
                        </a:rPr>
                        <a:t>프로그램</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사용된 프로그래밍 언어에 포함되어 있지 않으면 배열 포인터 오프셋 확인</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C.2.6.6</a:t>
                      </a:r>
                    </a:p>
                  </a:txBody>
                  <a:tcPr marL="35941" marR="35941" marT="53975" marB="53975"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213919"/>
                  </a:ext>
                </a:extLst>
              </a:tr>
              <a:tr h="268119">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9</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프로그램</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시스템을 정의된 안전한 상태가 되게 하는 예외의 정의된 처리 </a:t>
                      </a:r>
                      <a:r>
                        <a:rPr lang="en-US" altLang="ko-KR" sz="1400" kern="0" spc="0">
                          <a:solidFill>
                            <a:srgbClr val="000000"/>
                          </a:solidFill>
                          <a:effectLst/>
                          <a:latin typeface="+mn-ea"/>
                          <a:ea typeface="+mn-ea"/>
                        </a:rPr>
                        <a:t>(</a:t>
                      </a:r>
                      <a:r>
                        <a:rPr lang="ko-KR" altLang="en-US" sz="1400" kern="0" spc="0">
                          <a:solidFill>
                            <a:srgbClr val="000000"/>
                          </a:solidFill>
                          <a:effectLst/>
                          <a:latin typeface="+mn-ea"/>
                          <a:ea typeface="+mn-ea"/>
                        </a:rPr>
                        <a:t>예</a:t>
                      </a:r>
                      <a:r>
                        <a:rPr lang="en-US" altLang="ko-KR" sz="1400" kern="0" spc="0">
                          <a:solidFill>
                            <a:srgbClr val="000000"/>
                          </a:solidFill>
                          <a:effectLst/>
                          <a:latin typeface="+mn-ea"/>
                          <a:ea typeface="+mn-ea"/>
                        </a:rPr>
                        <a:t>,</a:t>
                      </a:r>
                      <a:r>
                        <a:rPr lang="ko-KR" altLang="en-US" sz="1400" kern="0" spc="0">
                          <a:solidFill>
                            <a:srgbClr val="000000"/>
                          </a:solidFill>
                          <a:effectLst/>
                          <a:latin typeface="+mn-ea"/>
                          <a:ea typeface="+mn-ea"/>
                        </a:rPr>
                        <a:t>영으로 나눔</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오버플로우</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가변 범위 확인등</a:t>
                      </a:r>
                      <a:r>
                        <a:rPr lang="en-US" altLang="ko-KR" sz="1400" kern="0" spc="0">
                          <a:solidFill>
                            <a:srgbClr val="000000"/>
                          </a:solidFill>
                          <a:effectLst/>
                          <a:latin typeface="+mn-ea"/>
                          <a:ea typeface="+mn-ea"/>
                        </a:rPr>
                        <a:t>)</a:t>
                      </a:r>
                      <a:endParaRPr lang="ko-KR" alt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endParaRPr 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6429540"/>
                  </a:ext>
                </a:extLst>
              </a:tr>
              <a:tr h="662099">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10</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프로그램</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잘 처리된 표준 라이브러리</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승인된 운영체제 또는 고수준 랭귀지 컴파일러의 경우를 제외하고 비 재귀적 프로그래밍</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이러한 예외의 경우</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태스크마다 별도의 스택이 할당되고 메모리 관리 장치에 의해 제어되어야 한다</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C.2.6.7</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025205"/>
                  </a:ext>
                </a:extLst>
              </a:tr>
              <a:tr h="464666">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11</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프로그램</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적어도 사용자 프로그램 자체적으로 완벽한 프로그래밍 라이브러리 인터페이스와 운영체제의 문서화 </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endParaRPr 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5288135"/>
                  </a:ext>
                </a:extLst>
              </a:tr>
              <a:tr h="268119">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12</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프로그램</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안전 기능 관련 데이터에 대한 타당성 확인</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예</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입력 패턴</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입력 범위</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그리고 내부 데이터 </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dirty="0">
                          <a:solidFill>
                            <a:srgbClr val="000000"/>
                          </a:solidFill>
                          <a:effectLst/>
                          <a:latin typeface="+mn-ea"/>
                          <a:ea typeface="+mn-ea"/>
                        </a:rPr>
                        <a:t>C.2.5 / C.3.1</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808591"/>
                  </a:ext>
                </a:extLst>
              </a:tr>
            </a:tbl>
          </a:graphicData>
        </a:graphic>
      </p:graphicFrame>
      <p:sp>
        <p:nvSpPr>
          <p:cNvPr id="19" name="직사각형 18">
            <a:extLst>
              <a:ext uri="{FF2B5EF4-FFF2-40B4-BE49-F238E27FC236}">
                <a16:creationId xmlns:a16="http://schemas.microsoft.com/office/drawing/2014/main" id="{6C30F5C9-E2C1-4630-B789-C49F69A8727D}"/>
              </a:ext>
            </a:extLst>
          </p:cNvPr>
          <p:cNvSpPr/>
          <p:nvPr/>
        </p:nvSpPr>
        <p:spPr>
          <a:xfrm>
            <a:off x="9801726" y="1741128"/>
            <a:ext cx="1776163" cy="562920"/>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7659243"/>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a:t>
            </a:fld>
            <a:endParaRPr lang="en-GB" noProof="0" dirty="0"/>
          </a:p>
        </p:txBody>
      </p:sp>
      <p:sp>
        <p:nvSpPr>
          <p:cNvPr id="14" name="Titel 1"/>
          <p:cNvSpPr>
            <a:spLocks noGrp="1"/>
          </p:cNvSpPr>
          <p:nvPr>
            <p:ph type="title"/>
          </p:nvPr>
        </p:nvSpPr>
        <p:spPr>
          <a:xfrm>
            <a:off x="467878" y="361163"/>
            <a:ext cx="11157095" cy="683822"/>
          </a:xfrm>
        </p:spPr>
        <p:txBody>
          <a:bodyPr>
            <a:normAutofit/>
          </a:bodyPr>
          <a:lstStyle/>
          <a:p>
            <a:pPr>
              <a:spcAft>
                <a:spcPts val="600"/>
              </a:spcAft>
            </a:pPr>
            <a:r>
              <a:rPr lang="ko-KR" altLang="en-US" sz="2400" cap="none" dirty="0"/>
              <a:t>강사 소개</a:t>
            </a:r>
            <a:endParaRPr lang="en-US" sz="2400" cap="none" dirty="0"/>
          </a:p>
        </p:txBody>
      </p:sp>
      <p:pic>
        <p:nvPicPr>
          <p:cNvPr id="7" name="그림 6">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pic>
        <p:nvPicPr>
          <p:cNvPr id="1026" name="Picture 2" descr="F:\하태원 사진.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165" y="1023935"/>
            <a:ext cx="2362200" cy="32101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80933" y="1018050"/>
            <a:ext cx="7484534" cy="4524315"/>
          </a:xfrm>
          <a:prstGeom prst="rect">
            <a:avLst/>
          </a:prstGeom>
          <a:noFill/>
        </p:spPr>
        <p:txBody>
          <a:bodyPr wrap="square" rtlCol="0">
            <a:spAutoFit/>
          </a:bodyPr>
          <a:lstStyle/>
          <a:p>
            <a:r>
              <a:rPr lang="en-US" altLang="ko-KR" dirty="0">
                <a:latin typeface="+mn-ea"/>
              </a:rPr>
              <a:t>1996.04. ~ 1999.08.</a:t>
            </a:r>
          </a:p>
          <a:p>
            <a:r>
              <a:rPr lang="ko-KR" altLang="en-US" dirty="0">
                <a:latin typeface="+mn-ea"/>
              </a:rPr>
              <a:t>한국승강기안전관리원 입사</a:t>
            </a:r>
            <a:r>
              <a:rPr lang="en-US" altLang="ko-KR" dirty="0">
                <a:latin typeface="+mn-ea"/>
              </a:rPr>
              <a:t>(</a:t>
            </a:r>
            <a:r>
              <a:rPr lang="ko-KR" altLang="en-US" dirty="0">
                <a:latin typeface="+mn-ea"/>
              </a:rPr>
              <a:t>검사원</a:t>
            </a:r>
            <a:r>
              <a:rPr lang="en-US" altLang="ko-KR" dirty="0">
                <a:latin typeface="+mn-ea"/>
              </a:rPr>
              <a:t>: </a:t>
            </a:r>
            <a:r>
              <a:rPr lang="ko-KR" altLang="en-US" dirty="0">
                <a:latin typeface="+mn-ea"/>
              </a:rPr>
              <a:t>대구경북지역</a:t>
            </a:r>
            <a:r>
              <a:rPr lang="en-US" altLang="ko-KR" dirty="0">
                <a:latin typeface="+mn-ea"/>
              </a:rPr>
              <a:t>)</a:t>
            </a:r>
          </a:p>
          <a:p>
            <a:endParaRPr lang="en-US" altLang="ko-KR" dirty="0">
              <a:latin typeface="+mn-ea"/>
            </a:endParaRPr>
          </a:p>
          <a:p>
            <a:r>
              <a:rPr lang="en-US" altLang="ko-KR" dirty="0">
                <a:latin typeface="+mn-ea"/>
              </a:rPr>
              <a:t>1999.08. ~ 2001.12.</a:t>
            </a:r>
          </a:p>
          <a:p>
            <a:r>
              <a:rPr lang="ko-KR" altLang="en-US" dirty="0">
                <a:latin typeface="+mn-ea"/>
              </a:rPr>
              <a:t>벤처기업 창업 </a:t>
            </a:r>
            <a:r>
              <a:rPr lang="en-US" altLang="ko-KR" dirty="0">
                <a:latin typeface="+mn-ea"/>
              </a:rPr>
              <a:t>/ </a:t>
            </a:r>
            <a:r>
              <a:rPr lang="ko-KR" altLang="en-US" dirty="0">
                <a:latin typeface="+mn-ea"/>
              </a:rPr>
              <a:t>개발 책임자</a:t>
            </a:r>
            <a:r>
              <a:rPr lang="en-US" altLang="ko-KR" dirty="0">
                <a:latin typeface="+mn-ea"/>
              </a:rPr>
              <a:t>: </a:t>
            </a:r>
            <a:r>
              <a:rPr lang="ko-KR" altLang="en-US" dirty="0" err="1">
                <a:latin typeface="+mn-ea"/>
              </a:rPr>
              <a:t>임베디드</a:t>
            </a:r>
            <a:r>
              <a:rPr lang="ko-KR" altLang="en-US" dirty="0">
                <a:latin typeface="+mn-ea"/>
              </a:rPr>
              <a:t> 시스템</a:t>
            </a:r>
            <a:r>
              <a:rPr lang="en-US" altLang="ko-KR" dirty="0">
                <a:latin typeface="+mn-ea"/>
              </a:rPr>
              <a:t> </a:t>
            </a:r>
            <a:r>
              <a:rPr lang="ko-KR" altLang="en-US" dirty="0">
                <a:latin typeface="+mn-ea"/>
              </a:rPr>
              <a:t>설계</a:t>
            </a:r>
            <a:endParaRPr lang="en-US" altLang="ko-KR" dirty="0">
              <a:latin typeface="+mn-ea"/>
            </a:endParaRPr>
          </a:p>
          <a:p>
            <a:endParaRPr lang="en-US" altLang="ko-KR" dirty="0">
              <a:latin typeface="+mn-ea"/>
            </a:endParaRPr>
          </a:p>
          <a:p>
            <a:r>
              <a:rPr lang="en-US" altLang="ko-KR" dirty="0">
                <a:latin typeface="+mn-ea"/>
              </a:rPr>
              <a:t>2002.01. ~ 2018.11.</a:t>
            </a:r>
          </a:p>
          <a:p>
            <a:r>
              <a:rPr lang="ko-KR" altLang="en-US" dirty="0">
                <a:latin typeface="+mn-ea"/>
              </a:rPr>
              <a:t>한국승강기안전관리원 재입사</a:t>
            </a:r>
            <a:r>
              <a:rPr lang="en-US" altLang="ko-KR" dirty="0">
                <a:latin typeface="+mn-ea"/>
              </a:rPr>
              <a:t>(</a:t>
            </a:r>
            <a:r>
              <a:rPr lang="ko-KR" altLang="en-US" dirty="0">
                <a:latin typeface="+mn-ea"/>
              </a:rPr>
              <a:t>검사원</a:t>
            </a:r>
            <a:r>
              <a:rPr lang="en-US" altLang="ko-KR" dirty="0">
                <a:latin typeface="+mn-ea"/>
              </a:rPr>
              <a:t>: </a:t>
            </a:r>
            <a:r>
              <a:rPr lang="ko-KR" altLang="en-US" dirty="0">
                <a:latin typeface="+mn-ea"/>
              </a:rPr>
              <a:t>대구경북지역</a:t>
            </a:r>
            <a:r>
              <a:rPr lang="en-US" altLang="ko-KR" dirty="0">
                <a:latin typeface="+mn-ea"/>
              </a:rPr>
              <a:t>)</a:t>
            </a:r>
          </a:p>
          <a:p>
            <a:r>
              <a:rPr lang="ko-KR" altLang="en-US" dirty="0">
                <a:latin typeface="+mn-ea"/>
              </a:rPr>
              <a:t>한국승강기안전공단 변경</a:t>
            </a:r>
            <a:endParaRPr lang="en-US" altLang="ko-KR" dirty="0">
              <a:latin typeface="+mn-ea"/>
            </a:endParaRPr>
          </a:p>
          <a:p>
            <a:endParaRPr lang="en-US" altLang="ko-KR" dirty="0">
              <a:latin typeface="+mn-ea"/>
            </a:endParaRPr>
          </a:p>
          <a:p>
            <a:r>
              <a:rPr lang="en-US" altLang="ko-KR" dirty="0">
                <a:latin typeface="+mn-ea"/>
              </a:rPr>
              <a:t>2018.12. ~ </a:t>
            </a:r>
            <a:r>
              <a:rPr lang="ko-KR" altLang="en-US" dirty="0">
                <a:latin typeface="+mn-ea"/>
              </a:rPr>
              <a:t>현재</a:t>
            </a:r>
            <a:endParaRPr lang="en-US" altLang="ko-KR" dirty="0">
              <a:latin typeface="+mn-ea"/>
            </a:endParaRPr>
          </a:p>
          <a:p>
            <a:r>
              <a:rPr lang="ko-KR" altLang="en-US" dirty="0">
                <a:latin typeface="+mn-ea"/>
              </a:rPr>
              <a:t>한국승강기안전공단 승강기안전기술원 </a:t>
            </a:r>
            <a:r>
              <a:rPr lang="ko-KR" altLang="en-US" dirty="0" err="1">
                <a:latin typeface="+mn-ea"/>
              </a:rPr>
              <a:t>안전인증처</a:t>
            </a:r>
            <a:r>
              <a:rPr lang="ko-KR" altLang="en-US" dirty="0">
                <a:latin typeface="+mn-ea"/>
              </a:rPr>
              <a:t> </a:t>
            </a:r>
            <a:r>
              <a:rPr lang="ko-KR" altLang="en-US" dirty="0" err="1">
                <a:latin typeface="+mn-ea"/>
              </a:rPr>
              <a:t>부품인증실</a:t>
            </a:r>
            <a:endParaRPr lang="en-US" altLang="ko-KR" dirty="0">
              <a:latin typeface="+mn-ea"/>
            </a:endParaRPr>
          </a:p>
          <a:p>
            <a:pPr marL="285750" indent="-285750">
              <a:buFontTx/>
              <a:buChar char="-"/>
            </a:pPr>
            <a:r>
              <a:rPr lang="ko-KR" altLang="en-US" dirty="0">
                <a:latin typeface="+mn-ea"/>
              </a:rPr>
              <a:t>부품안전인증 전기파트</a:t>
            </a:r>
            <a:r>
              <a:rPr lang="en-US" altLang="ko-KR" dirty="0">
                <a:latin typeface="+mn-ea"/>
              </a:rPr>
              <a:t>: EL / ES </a:t>
            </a:r>
            <a:r>
              <a:rPr lang="ko-KR" altLang="en-US" dirty="0" err="1">
                <a:latin typeface="+mn-ea"/>
              </a:rPr>
              <a:t>제어반</a:t>
            </a:r>
            <a:r>
              <a:rPr lang="en-US" altLang="ko-KR" dirty="0">
                <a:latin typeface="+mn-ea"/>
              </a:rPr>
              <a:t>(PESSRAL / PESSRAE </a:t>
            </a:r>
            <a:r>
              <a:rPr lang="ko-KR" altLang="en-US" dirty="0">
                <a:latin typeface="+mn-ea"/>
              </a:rPr>
              <a:t>포함</a:t>
            </a:r>
            <a:r>
              <a:rPr lang="en-US" altLang="ko-KR" dirty="0">
                <a:latin typeface="+mn-ea"/>
              </a:rPr>
              <a:t>), </a:t>
            </a:r>
            <a:r>
              <a:rPr lang="ko-KR" altLang="en-US" dirty="0" err="1">
                <a:latin typeface="+mn-ea"/>
              </a:rPr>
              <a:t>문열림출발방지장치</a:t>
            </a:r>
            <a:r>
              <a:rPr lang="en-US" altLang="ko-KR" dirty="0">
                <a:latin typeface="+mn-ea"/>
              </a:rPr>
              <a:t>(UCMPM </a:t>
            </a:r>
            <a:r>
              <a:rPr lang="ko-KR" altLang="en-US" dirty="0">
                <a:latin typeface="+mn-ea"/>
              </a:rPr>
              <a:t>제어</a:t>
            </a:r>
            <a:r>
              <a:rPr lang="en-US" altLang="ko-KR" dirty="0">
                <a:latin typeface="+mn-ea"/>
              </a:rPr>
              <a:t>), </a:t>
            </a:r>
            <a:r>
              <a:rPr lang="ko-KR" altLang="en-US" dirty="0">
                <a:latin typeface="+mn-ea"/>
              </a:rPr>
              <a:t>이동케이블</a:t>
            </a:r>
            <a:r>
              <a:rPr lang="en-US" altLang="ko-KR" dirty="0">
                <a:latin typeface="+mn-ea"/>
              </a:rPr>
              <a:t>, </a:t>
            </a:r>
            <a:r>
              <a:rPr lang="ko-KR" altLang="en-US" dirty="0">
                <a:latin typeface="+mn-ea"/>
              </a:rPr>
              <a:t>비상통화장치</a:t>
            </a:r>
            <a:endParaRPr lang="en-US" altLang="ko-KR" dirty="0">
              <a:latin typeface="+mn-ea"/>
            </a:endParaRPr>
          </a:p>
          <a:p>
            <a:pPr marL="285750" indent="-285750">
              <a:buFontTx/>
              <a:buChar char="-"/>
            </a:pPr>
            <a:r>
              <a:rPr lang="en-US" altLang="ko-KR" dirty="0">
                <a:latin typeface="+mn-ea"/>
              </a:rPr>
              <a:t>1</a:t>
            </a:r>
            <a:r>
              <a:rPr lang="ko-KR" altLang="en-US" dirty="0">
                <a:latin typeface="+mn-ea"/>
              </a:rPr>
              <a:t>팀 업무 총괄</a:t>
            </a:r>
            <a:r>
              <a:rPr lang="en-US" altLang="ko-KR" dirty="0">
                <a:latin typeface="+mn-ea"/>
              </a:rPr>
              <a:t>: </a:t>
            </a:r>
            <a:r>
              <a:rPr lang="ko-KR" altLang="en-US" dirty="0" err="1">
                <a:latin typeface="+mn-ea"/>
              </a:rPr>
              <a:t>전기파트</a:t>
            </a:r>
            <a:r>
              <a:rPr lang="ko-KR" altLang="en-US" dirty="0">
                <a:latin typeface="+mn-ea"/>
              </a:rPr>
              <a:t> </a:t>
            </a:r>
            <a:r>
              <a:rPr lang="en-US" altLang="ko-KR" dirty="0">
                <a:latin typeface="+mn-ea"/>
              </a:rPr>
              <a:t>+ </a:t>
            </a:r>
            <a:r>
              <a:rPr lang="ko-KR" altLang="en-US" dirty="0">
                <a:latin typeface="+mn-ea"/>
              </a:rPr>
              <a:t>동력전달계열</a:t>
            </a:r>
            <a:endParaRPr lang="en-US" altLang="ko-KR" dirty="0">
              <a:latin typeface="+mn-ea"/>
            </a:endParaRPr>
          </a:p>
          <a:p>
            <a:pPr marL="285750" indent="-285750">
              <a:buFontTx/>
              <a:buChar char="-"/>
            </a:pPr>
            <a:r>
              <a:rPr lang="en-US" altLang="ko-KR" dirty="0">
                <a:latin typeface="+mn-ea"/>
              </a:rPr>
              <a:t>Deep</a:t>
            </a:r>
            <a:r>
              <a:rPr lang="ko-KR" altLang="en-US" dirty="0">
                <a:latin typeface="+mn-ea"/>
              </a:rPr>
              <a:t> </a:t>
            </a:r>
            <a:r>
              <a:rPr lang="en-US" altLang="ko-KR" dirty="0">
                <a:latin typeface="+mn-ea"/>
              </a:rPr>
              <a:t>Learning, </a:t>
            </a:r>
            <a:r>
              <a:rPr lang="ko-KR" altLang="en-US" dirty="0">
                <a:latin typeface="+mn-ea"/>
              </a:rPr>
              <a:t>제어계측 관련 학업</a:t>
            </a:r>
            <a:r>
              <a:rPr lang="en-US" altLang="ko-KR" dirty="0">
                <a:latin typeface="+mn-ea"/>
              </a:rPr>
              <a:t>: </a:t>
            </a:r>
            <a:r>
              <a:rPr lang="ko-KR" altLang="en-US" dirty="0">
                <a:latin typeface="+mn-ea"/>
              </a:rPr>
              <a:t>경북대학교 전자공학과 대학원</a:t>
            </a:r>
            <a:endParaRPr lang="en-US" altLang="ko-KR" dirty="0">
              <a:latin typeface="+mn-ea"/>
            </a:endParaRPr>
          </a:p>
        </p:txBody>
      </p:sp>
      <p:sp>
        <p:nvSpPr>
          <p:cNvPr id="3" name="TextBox 2"/>
          <p:cNvSpPr txBox="1"/>
          <p:nvPr/>
        </p:nvSpPr>
        <p:spPr>
          <a:xfrm>
            <a:off x="783165" y="4688473"/>
            <a:ext cx="3297768" cy="1661993"/>
          </a:xfrm>
          <a:prstGeom prst="rect">
            <a:avLst/>
          </a:prstGeom>
          <a:noFill/>
        </p:spPr>
        <p:txBody>
          <a:bodyPr wrap="square" rtlCol="0">
            <a:spAutoFit/>
          </a:bodyPr>
          <a:lstStyle/>
          <a:p>
            <a:r>
              <a:rPr lang="ko-KR" altLang="en-US" dirty="0">
                <a:latin typeface="+mn-ea"/>
              </a:rPr>
              <a:t>하태원</a:t>
            </a:r>
            <a:endParaRPr lang="en-US" altLang="ko-KR" dirty="0">
              <a:latin typeface="+mn-ea"/>
            </a:endParaRPr>
          </a:p>
          <a:p>
            <a:r>
              <a:rPr lang="ko-KR" altLang="en-US" sz="1400" dirty="0">
                <a:latin typeface="+mn-ea"/>
              </a:rPr>
              <a:t>특급인증심사원</a:t>
            </a:r>
            <a:endParaRPr lang="en-US" altLang="ko-KR" sz="1400" dirty="0">
              <a:latin typeface="+mn-ea"/>
            </a:endParaRPr>
          </a:p>
          <a:p>
            <a:endParaRPr lang="en-US" altLang="ko-KR" sz="1400" dirty="0">
              <a:latin typeface="+mn-ea"/>
            </a:endParaRPr>
          </a:p>
          <a:p>
            <a:r>
              <a:rPr lang="ko-KR" altLang="en-US" sz="1400" dirty="0">
                <a:latin typeface="+mn-ea"/>
              </a:rPr>
              <a:t>승강기안전기술원</a:t>
            </a:r>
            <a:endParaRPr lang="en-US" altLang="ko-KR" sz="1400" dirty="0">
              <a:latin typeface="+mn-ea"/>
            </a:endParaRPr>
          </a:p>
          <a:p>
            <a:r>
              <a:rPr lang="ko-KR" altLang="en-US" sz="1400" dirty="0" err="1">
                <a:latin typeface="+mn-ea"/>
              </a:rPr>
              <a:t>안전인증처</a:t>
            </a:r>
            <a:r>
              <a:rPr lang="en-US" altLang="ko-KR" sz="1400" dirty="0">
                <a:latin typeface="+mn-ea"/>
              </a:rPr>
              <a:t>/</a:t>
            </a:r>
            <a:r>
              <a:rPr lang="ko-KR" altLang="en-US" sz="1400" dirty="0" err="1">
                <a:latin typeface="+mn-ea"/>
              </a:rPr>
              <a:t>부품인증실</a:t>
            </a:r>
            <a:endParaRPr lang="en-US" altLang="ko-KR" sz="1400" dirty="0">
              <a:latin typeface="+mn-ea"/>
            </a:endParaRPr>
          </a:p>
          <a:p>
            <a:r>
              <a:rPr lang="en-US" altLang="ko-KR" sz="1400" dirty="0">
                <a:latin typeface="+mn-ea"/>
              </a:rPr>
              <a:t>T 055-940-9943    M 010-4416-7414</a:t>
            </a:r>
          </a:p>
          <a:p>
            <a:r>
              <a:rPr lang="en-US" altLang="ko-KR" sz="1400" dirty="0">
                <a:latin typeface="+mn-ea"/>
              </a:rPr>
              <a:t>E topgun@koelsa.or.kr</a:t>
            </a:r>
            <a:endParaRPr lang="ko-KR" altLang="en-US" sz="1400" dirty="0">
              <a:latin typeface="+mn-ea"/>
            </a:endParaRPr>
          </a:p>
        </p:txBody>
      </p:sp>
    </p:spTree>
    <p:extLst>
      <p:ext uri="{BB962C8B-B14F-4D97-AF65-F5344CB8AC3E}">
        <p14:creationId xmlns:p14="http://schemas.microsoft.com/office/powerpoint/2010/main" val="205924032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67878" y="1203768"/>
            <a:ext cx="11157095" cy="675539"/>
          </a:xfrm>
        </p:spPr>
        <p:txBody>
          <a:bodyPr>
            <a:normAutofit/>
          </a:bodyPr>
          <a:lstStyle/>
          <a:p>
            <a:pPr marL="0" indent="0">
              <a:buNone/>
            </a:pPr>
            <a:r>
              <a:rPr lang="ko-KR" altLang="en-US" sz="1800" b="1" dirty="0">
                <a:solidFill>
                  <a:srgbClr val="C00000"/>
                </a:solidFill>
                <a:latin typeface="+mn-ea"/>
              </a:rPr>
              <a:t>부속서</a:t>
            </a:r>
            <a:r>
              <a:rPr lang="en-US" sz="1800" b="1" dirty="0">
                <a:solidFill>
                  <a:srgbClr val="C00000"/>
                </a:solidFill>
                <a:latin typeface="+mn-ea"/>
              </a:rPr>
              <a:t> </a:t>
            </a:r>
            <a:r>
              <a:rPr lang="en-US" sz="1800" b="1" dirty="0" err="1">
                <a:solidFill>
                  <a:srgbClr val="C00000"/>
                </a:solidFill>
                <a:latin typeface="+mn-ea"/>
              </a:rPr>
              <a:t>ⅩⅢ</a:t>
            </a:r>
            <a:r>
              <a:rPr lang="en-US" sz="1800" b="1" dirty="0">
                <a:solidFill>
                  <a:srgbClr val="C00000"/>
                </a:solidFill>
                <a:latin typeface="+mn-ea"/>
              </a:rPr>
              <a:t> (</a:t>
            </a:r>
            <a:r>
              <a:rPr lang="ko-KR" altLang="en-US" sz="1800" b="1" dirty="0">
                <a:solidFill>
                  <a:srgbClr val="C00000"/>
                </a:solidFill>
                <a:latin typeface="+mn-ea"/>
              </a:rPr>
              <a:t>규정</a:t>
            </a:r>
            <a:r>
              <a:rPr lang="en-US" sz="1800" b="1" dirty="0">
                <a:solidFill>
                  <a:srgbClr val="C00000"/>
                </a:solidFill>
                <a:latin typeface="+mn-ea"/>
              </a:rPr>
              <a:t>), </a:t>
            </a:r>
            <a:r>
              <a:rPr lang="ko-KR" altLang="en-US" sz="1800" b="1" dirty="0">
                <a:solidFill>
                  <a:srgbClr val="C00000"/>
                </a:solidFill>
                <a:latin typeface="+mn-ea"/>
              </a:rPr>
              <a:t>표</a:t>
            </a:r>
            <a:r>
              <a:rPr lang="en-US" sz="1800" b="1" dirty="0">
                <a:solidFill>
                  <a:srgbClr val="C00000"/>
                </a:solidFill>
                <a:latin typeface="+mn-ea"/>
              </a:rPr>
              <a:t> </a:t>
            </a:r>
            <a:r>
              <a:rPr lang="en-US" altLang="ko-KR" sz="1800" b="1" dirty="0">
                <a:solidFill>
                  <a:srgbClr val="C00000"/>
                </a:solidFill>
                <a:latin typeface="+mn-ea"/>
              </a:rPr>
              <a:t>ⅩⅢ</a:t>
            </a:r>
            <a:r>
              <a:rPr lang="en-US" sz="1800" b="1" dirty="0">
                <a:solidFill>
                  <a:srgbClr val="C00000"/>
                </a:solidFill>
                <a:latin typeface="+mn-ea"/>
              </a:rPr>
              <a:t>.2 — </a:t>
            </a:r>
            <a:r>
              <a:rPr lang="ko-KR" altLang="en-US" sz="1800" b="1" dirty="0">
                <a:solidFill>
                  <a:srgbClr val="C00000"/>
                </a:solidFill>
                <a:latin typeface="+mn-ea"/>
              </a:rPr>
              <a:t>결함을 방지하고 감지하기 위한 공통 조치</a:t>
            </a:r>
            <a:r>
              <a:rPr lang="en-US" sz="1800" b="1" dirty="0">
                <a:solidFill>
                  <a:srgbClr val="C00000"/>
                </a:solidFill>
                <a:latin typeface="+mn-ea"/>
              </a:rPr>
              <a:t> – </a:t>
            </a:r>
            <a:r>
              <a:rPr lang="ko-KR" altLang="en-US" sz="1800" b="1" dirty="0">
                <a:solidFill>
                  <a:srgbClr val="C00000"/>
                </a:solidFill>
                <a:latin typeface="+mn-ea"/>
              </a:rPr>
              <a:t>소프트웨어설계</a:t>
            </a:r>
            <a:endParaRPr lang="en-US" sz="1800" dirty="0">
              <a:solidFill>
                <a:srgbClr val="C00000"/>
              </a:solidFill>
              <a:latin typeface="+mn-ea"/>
            </a:endParaRPr>
          </a:p>
        </p:txBody>
      </p:sp>
      <p:sp>
        <p:nvSpPr>
          <p:cNvPr id="13" name="Titel 1">
            <a:extLst>
              <a:ext uri="{FF2B5EF4-FFF2-40B4-BE49-F238E27FC236}">
                <a16:creationId xmlns:a16="http://schemas.microsoft.com/office/drawing/2014/main" id="{A3280627-8F61-43AB-A918-CBCBCA667B72}"/>
              </a:ext>
            </a:extLst>
          </p:cNvPr>
          <p:cNvSpPr>
            <a:spLocks noGrp="1"/>
          </p:cNvSpPr>
          <p:nvPr>
            <p:ph type="title"/>
          </p:nvPr>
        </p:nvSpPr>
        <p:spPr>
          <a:xfrm>
            <a:off x="467878" y="360364"/>
            <a:ext cx="11157095" cy="684000"/>
          </a:xfrm>
        </p:spPr>
        <p:txBody>
          <a:bodyPr>
            <a:normAutofit/>
          </a:bodyPr>
          <a:lstStyle/>
          <a:p>
            <a:r>
              <a:rPr lang="de-DE" altLang="ko-KR" sz="2400" dirty="0">
                <a:latin typeface="+mj-ea"/>
              </a:rPr>
              <a:t>KC 2050-51 </a:t>
            </a:r>
            <a:r>
              <a:rPr lang="ko-KR" altLang="en-US" sz="2400" dirty="0">
                <a:latin typeface="+mj-ea"/>
              </a:rPr>
              <a:t>부속서</a:t>
            </a:r>
            <a:r>
              <a:rPr lang="de-DE" altLang="ko-KR" sz="2400" dirty="0">
                <a:latin typeface="+mj-ea"/>
              </a:rPr>
              <a:t> </a:t>
            </a:r>
            <a:r>
              <a:rPr lang="en-US" altLang="ko-KR" sz="2400" dirty="0" err="1">
                <a:latin typeface="+mj-ea"/>
              </a:rPr>
              <a:t>ⅩⅢ</a:t>
            </a:r>
            <a:endParaRPr lang="de-DE" sz="2400" dirty="0">
              <a:latin typeface="+mj-ea"/>
            </a:endParaRPr>
          </a:p>
        </p:txBody>
      </p:sp>
      <p:pic>
        <p:nvPicPr>
          <p:cNvPr id="14" name="그림 13">
            <a:extLst>
              <a:ext uri="{FF2B5EF4-FFF2-40B4-BE49-F238E27FC236}">
                <a16:creationId xmlns:a16="http://schemas.microsoft.com/office/drawing/2014/main" id="{186FF87F-9410-4511-9B46-1F608309D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6FACB6E9-91DC-432E-9963-4586D334D76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20</a:t>
            </a:fld>
            <a:endParaRPr lang="en-GB" noProof="0" dirty="0"/>
          </a:p>
        </p:txBody>
      </p:sp>
      <p:graphicFrame>
        <p:nvGraphicFramePr>
          <p:cNvPr id="16" name="표 15">
            <a:extLst>
              <a:ext uri="{FF2B5EF4-FFF2-40B4-BE49-F238E27FC236}">
                <a16:creationId xmlns:a16="http://schemas.microsoft.com/office/drawing/2014/main" id="{D5FBFF98-40E8-4924-A852-A34A0DF8EA24}"/>
              </a:ext>
            </a:extLst>
          </p:cNvPr>
          <p:cNvGraphicFramePr>
            <a:graphicFrameLocks noGrp="1"/>
          </p:cNvGraphicFramePr>
          <p:nvPr>
            <p:extLst>
              <p:ext uri="{D42A27DB-BD31-4B8C-83A1-F6EECF244321}">
                <p14:modId xmlns:p14="http://schemas.microsoft.com/office/powerpoint/2010/main" val="3627020631"/>
              </p:ext>
            </p:extLst>
          </p:nvPr>
        </p:nvGraphicFramePr>
        <p:xfrm>
          <a:off x="567027" y="1753852"/>
          <a:ext cx="11057945" cy="3482921"/>
        </p:xfrm>
        <a:graphic>
          <a:graphicData uri="http://schemas.openxmlformats.org/drawingml/2006/table">
            <a:tbl>
              <a:tblPr/>
              <a:tblGrid>
                <a:gridCol w="822746">
                  <a:extLst>
                    <a:ext uri="{9D8B030D-6E8A-4147-A177-3AD203B41FA5}">
                      <a16:colId xmlns:a16="http://schemas.microsoft.com/office/drawing/2014/main" val="250134790"/>
                    </a:ext>
                  </a:extLst>
                </a:gridCol>
                <a:gridCol w="2730540">
                  <a:extLst>
                    <a:ext uri="{9D8B030D-6E8A-4147-A177-3AD203B41FA5}">
                      <a16:colId xmlns:a16="http://schemas.microsoft.com/office/drawing/2014/main" val="517946220"/>
                    </a:ext>
                  </a:extLst>
                </a:gridCol>
                <a:gridCol w="5666584">
                  <a:extLst>
                    <a:ext uri="{9D8B030D-6E8A-4147-A177-3AD203B41FA5}">
                      <a16:colId xmlns:a16="http://schemas.microsoft.com/office/drawing/2014/main" val="2840116170"/>
                    </a:ext>
                  </a:extLst>
                </a:gridCol>
                <a:gridCol w="1838075">
                  <a:extLst>
                    <a:ext uri="{9D8B030D-6E8A-4147-A177-3AD203B41FA5}">
                      <a16:colId xmlns:a16="http://schemas.microsoft.com/office/drawing/2014/main" val="3809437943"/>
                    </a:ext>
                  </a:extLst>
                </a:gridCol>
              </a:tblGrid>
              <a:tr h="561554">
                <a:tc>
                  <a:txBody>
                    <a:bodyPr/>
                    <a:lstStyle/>
                    <a:p>
                      <a:pPr marL="0" marR="0" indent="0" algn="ctr" fontAlgn="base" latinLnBrk="0">
                        <a:lnSpc>
                          <a:spcPct val="110000"/>
                        </a:lnSpc>
                        <a:spcBef>
                          <a:spcPts val="0"/>
                        </a:spcBef>
                        <a:spcAft>
                          <a:spcPts val="0"/>
                        </a:spcAft>
                      </a:pPr>
                      <a:r>
                        <a:rPr lang="en-US" sz="1400" kern="0" spc="0" dirty="0">
                          <a:solidFill>
                            <a:srgbClr val="000000"/>
                          </a:solidFill>
                          <a:effectLst/>
                          <a:latin typeface="+mn-ea"/>
                          <a:ea typeface="+mn-ea"/>
                        </a:rPr>
                        <a:t>NO</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대상</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조치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en-US" altLang="ko-KR" sz="1400" kern="0" spc="0">
                          <a:solidFill>
                            <a:srgbClr val="000000"/>
                          </a:solidFill>
                          <a:effectLst/>
                          <a:latin typeface="+mn-ea"/>
                          <a:ea typeface="+mn-ea"/>
                        </a:rPr>
                        <a:t>KS C IEC 61508-7</a:t>
                      </a:r>
                      <a:endParaRPr lang="ko-KR" altLang="en-US" sz="1400" kern="0" spc="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400" kern="0" spc="0">
                          <a:solidFill>
                            <a:srgbClr val="000000"/>
                          </a:solidFill>
                          <a:effectLst/>
                          <a:latin typeface="+mn-ea"/>
                          <a:ea typeface="+mn-ea"/>
                        </a:rPr>
                        <a:t>참고표준</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554717"/>
                  </a:ext>
                </a:extLst>
              </a:tr>
              <a:tr h="267233">
                <a:tc>
                  <a:txBody>
                    <a:bodyPr/>
                    <a:lstStyle/>
                    <a:p>
                      <a:pPr marL="0" marR="0" indent="0" algn="ctr" fontAlgn="base" latinLnBrk="0">
                        <a:lnSpc>
                          <a:spcPct val="140000"/>
                        </a:lnSpc>
                        <a:spcBef>
                          <a:spcPts val="0"/>
                        </a:spcBef>
                        <a:spcAft>
                          <a:spcPts val="0"/>
                        </a:spcAft>
                      </a:pPr>
                      <a:r>
                        <a:rPr lang="en-US" sz="1400" kern="0" spc="0" dirty="0">
                          <a:solidFill>
                            <a:srgbClr val="000000"/>
                          </a:solidFill>
                          <a:effectLst/>
                          <a:latin typeface="+mn-ea"/>
                          <a:ea typeface="+mn-ea"/>
                        </a:rPr>
                        <a:t>13</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프로그램</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시험이나 확인 목적으로 운영 모드가 호출되면</a:t>
                      </a:r>
                      <a:r>
                        <a:rPr lang="en-US" altLang="ko-KR" sz="1400" kern="0" spc="0">
                          <a:solidFill>
                            <a:srgbClr val="000000"/>
                          </a:solidFill>
                          <a:effectLst/>
                          <a:latin typeface="+mn-ea"/>
                          <a:ea typeface="+mn-ea"/>
                        </a:rPr>
                        <a:t>, </a:t>
                      </a:r>
                      <a:r>
                        <a:rPr lang="ko-KR" altLang="en-US" sz="1400" kern="0" spc="0">
                          <a:solidFill>
                            <a:srgbClr val="000000"/>
                          </a:solidFill>
                          <a:effectLst/>
                          <a:latin typeface="+mn-ea"/>
                          <a:ea typeface="+mn-ea"/>
                        </a:rPr>
                        <a:t>이 모드가 종료될 때까지 승강기의 정상 작동이 불가능하다</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pl-PL" sz="1400" kern="0" spc="0">
                          <a:solidFill>
                            <a:srgbClr val="000000"/>
                          </a:solidFill>
                          <a:effectLst/>
                          <a:latin typeface="+mn-ea"/>
                          <a:ea typeface="+mn-ea"/>
                        </a:rPr>
                        <a:t>KS C IEC 61508-1</a:t>
                      </a:r>
                    </a:p>
                    <a:p>
                      <a:pPr marL="0" marR="0" indent="0" algn="ctr" fontAlgn="base" latinLnBrk="0">
                        <a:lnSpc>
                          <a:spcPct val="140000"/>
                        </a:lnSpc>
                        <a:spcBef>
                          <a:spcPts val="0"/>
                        </a:spcBef>
                        <a:spcAft>
                          <a:spcPts val="0"/>
                        </a:spcAft>
                      </a:pPr>
                      <a:r>
                        <a:rPr lang="pl-PL" sz="1400" kern="0" spc="0">
                          <a:solidFill>
                            <a:srgbClr val="000000"/>
                          </a:solidFill>
                          <a:effectLst/>
                          <a:latin typeface="+mn-ea"/>
                          <a:ea typeface="+mn-ea"/>
                        </a:rPr>
                        <a:t>7.7.2.1</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213919"/>
                  </a:ext>
                </a:extLst>
              </a:tr>
              <a:tr h="268119">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14</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커뮤니케이션 시스템</a:t>
                      </a:r>
                    </a:p>
                    <a:p>
                      <a:pPr marL="0" marR="0" indent="0" algn="l" fontAlgn="base" latinLnBrk="0">
                        <a:lnSpc>
                          <a:spcPct val="140000"/>
                        </a:lnSpc>
                        <a:spcBef>
                          <a:spcPts val="0"/>
                        </a:spcBef>
                        <a:spcAft>
                          <a:spcPts val="0"/>
                        </a:spcAft>
                      </a:pPr>
                      <a:r>
                        <a:rPr lang="en-US" altLang="ko-KR" sz="1400" kern="0" spc="0">
                          <a:solidFill>
                            <a:srgbClr val="000000"/>
                          </a:solidFill>
                          <a:effectLst/>
                          <a:latin typeface="+mn-ea"/>
                          <a:ea typeface="+mn-ea"/>
                        </a:rPr>
                        <a:t>(</a:t>
                      </a:r>
                      <a:r>
                        <a:rPr lang="ko-KR" altLang="en-US" sz="1400" kern="0" spc="0">
                          <a:solidFill>
                            <a:srgbClr val="000000"/>
                          </a:solidFill>
                          <a:effectLst/>
                          <a:latin typeface="+mn-ea"/>
                          <a:ea typeface="+mn-ea"/>
                        </a:rPr>
                        <a:t>외부 및 내부</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통신두절 또는 버스 관련 부품이 고장 날 경우 안전기능을 갖는 버스 통신시스템에서 시스템 반응시간을 고려한 안전상태 도달</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A.7 / A.9</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6429540"/>
                  </a:ext>
                </a:extLst>
              </a:tr>
              <a:tr h="662099">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15</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버스 시스템</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부팅 과정 중을 제외하고 </a:t>
                      </a:r>
                      <a:r>
                        <a:rPr lang="en-US" altLang="ko-KR" sz="1400" kern="0" spc="0">
                          <a:solidFill>
                            <a:srgbClr val="000000"/>
                          </a:solidFill>
                          <a:effectLst/>
                          <a:latin typeface="+mn-ea"/>
                          <a:ea typeface="+mn-ea"/>
                        </a:rPr>
                        <a:t>CPU </a:t>
                      </a:r>
                      <a:r>
                        <a:rPr lang="ko-KR" altLang="en-US" sz="1400" kern="0" spc="0">
                          <a:solidFill>
                            <a:srgbClr val="000000"/>
                          </a:solidFill>
                          <a:effectLst/>
                          <a:latin typeface="+mn-ea"/>
                          <a:ea typeface="+mn-ea"/>
                        </a:rPr>
                        <a:t>버스 시스템의 재구성 없음</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주</a:t>
                      </a:r>
                      <a:r>
                        <a:rPr lang="en-US" altLang="ko-KR" sz="1400" kern="0" spc="0">
                          <a:solidFill>
                            <a:srgbClr val="000000"/>
                          </a:solidFill>
                          <a:effectLst/>
                          <a:latin typeface="+mn-ea"/>
                          <a:ea typeface="+mn-ea"/>
                        </a:rPr>
                        <a:t>: CPU </a:t>
                      </a:r>
                      <a:r>
                        <a:rPr lang="ko-KR" altLang="en-US" sz="1400" kern="0" spc="0">
                          <a:solidFill>
                            <a:srgbClr val="000000"/>
                          </a:solidFill>
                          <a:effectLst/>
                          <a:latin typeface="+mn-ea"/>
                          <a:ea typeface="+mn-ea"/>
                        </a:rPr>
                        <a:t>버스 시스템의 정기적인 갱신은 재구성으로 간주되지 않는다</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a:solidFill>
                            <a:srgbClr val="000000"/>
                          </a:solidFill>
                          <a:effectLst/>
                          <a:latin typeface="+mn-ea"/>
                          <a:ea typeface="+mn-ea"/>
                        </a:rPr>
                        <a:t>C.3.13</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025205"/>
                  </a:ext>
                </a:extLst>
              </a:tr>
              <a:tr h="464666">
                <a:tc>
                  <a:txBody>
                    <a:bodyPr/>
                    <a:lstStyle/>
                    <a:p>
                      <a:pPr marL="0" marR="0" indent="0" algn="ctr" fontAlgn="base" latinLnBrk="0">
                        <a:lnSpc>
                          <a:spcPct val="140000"/>
                        </a:lnSpc>
                        <a:spcBef>
                          <a:spcPts val="0"/>
                        </a:spcBef>
                        <a:spcAft>
                          <a:spcPts val="0"/>
                        </a:spcAft>
                      </a:pPr>
                      <a:r>
                        <a:rPr lang="en-US" sz="1400" kern="0" spc="0" dirty="0">
                          <a:solidFill>
                            <a:srgbClr val="000000"/>
                          </a:solidFill>
                          <a:effectLst/>
                          <a:latin typeface="+mn-ea"/>
                          <a:ea typeface="+mn-ea"/>
                        </a:rPr>
                        <a:t>16</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en-US" sz="1400" kern="0" spc="0">
                          <a:solidFill>
                            <a:srgbClr val="000000"/>
                          </a:solidFill>
                          <a:effectLst/>
                          <a:latin typeface="+mn-ea"/>
                          <a:ea typeface="+mn-ea"/>
                        </a:rPr>
                        <a:t>I/O </a:t>
                      </a:r>
                      <a:r>
                        <a:rPr lang="ko-KR" altLang="en-US" sz="1400" kern="0" spc="0">
                          <a:solidFill>
                            <a:srgbClr val="000000"/>
                          </a:solidFill>
                          <a:effectLst/>
                          <a:latin typeface="+mn-ea"/>
                          <a:ea typeface="+mn-ea"/>
                        </a:rPr>
                        <a:t>처리</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부팅 과정 중을 제외하고 </a:t>
                      </a:r>
                      <a:r>
                        <a:rPr lang="en-US" altLang="ko-KR" sz="1400" kern="0" spc="0">
                          <a:solidFill>
                            <a:srgbClr val="000000"/>
                          </a:solidFill>
                          <a:effectLst/>
                          <a:latin typeface="+mn-ea"/>
                          <a:ea typeface="+mn-ea"/>
                        </a:rPr>
                        <a:t>I/O </a:t>
                      </a:r>
                      <a:r>
                        <a:rPr lang="ko-KR" altLang="en-US" sz="1400" kern="0" spc="0">
                          <a:solidFill>
                            <a:srgbClr val="000000"/>
                          </a:solidFill>
                          <a:effectLst/>
                          <a:latin typeface="+mn-ea"/>
                          <a:ea typeface="+mn-ea"/>
                        </a:rPr>
                        <a:t>라인의 재구성 없음</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p>
                      <a:pPr marL="0" marR="0" indent="0" algn="l" fontAlgn="base" latinLnBrk="0">
                        <a:lnSpc>
                          <a:spcPct val="140000"/>
                        </a:lnSpc>
                        <a:spcBef>
                          <a:spcPts val="0"/>
                        </a:spcBef>
                        <a:spcAft>
                          <a:spcPts val="0"/>
                        </a:spcAft>
                      </a:pPr>
                      <a:r>
                        <a:rPr lang="ko-KR" altLang="en-US" sz="1400" kern="0" spc="0">
                          <a:solidFill>
                            <a:srgbClr val="000000"/>
                          </a:solidFill>
                          <a:effectLst/>
                          <a:latin typeface="+mn-ea"/>
                          <a:ea typeface="+mn-ea"/>
                        </a:rPr>
                        <a:t>주</a:t>
                      </a:r>
                      <a:r>
                        <a:rPr lang="en-US" altLang="ko-KR" sz="1400" kern="0" spc="0">
                          <a:solidFill>
                            <a:srgbClr val="000000"/>
                          </a:solidFill>
                          <a:effectLst/>
                          <a:latin typeface="+mn-ea"/>
                          <a:ea typeface="+mn-ea"/>
                        </a:rPr>
                        <a:t>: I/O </a:t>
                      </a:r>
                      <a:r>
                        <a:rPr lang="ko-KR" altLang="en-US" sz="1400" kern="0" spc="0">
                          <a:solidFill>
                            <a:srgbClr val="000000"/>
                          </a:solidFill>
                          <a:effectLst/>
                          <a:latin typeface="+mn-ea"/>
                          <a:ea typeface="+mn-ea"/>
                        </a:rPr>
                        <a:t>구성 레지스터의 정기적인 갱신은 재구성으로 간주되지 않는다</a:t>
                      </a:r>
                      <a:r>
                        <a:rPr lang="en-US" altLang="ko-KR" sz="1400" kern="0" spc="0">
                          <a:solidFill>
                            <a:srgbClr val="000000"/>
                          </a:solidFill>
                          <a:effectLst/>
                          <a:latin typeface="+mn-ea"/>
                          <a:ea typeface="+mn-ea"/>
                        </a:rPr>
                        <a:t>. </a:t>
                      </a:r>
                      <a:endParaRPr lang="ko-KR" altLang="en-US" sz="1400" kern="0" spc="0">
                        <a:solidFill>
                          <a:srgbClr val="000000"/>
                        </a:solidFill>
                        <a:effectLst/>
                        <a:latin typeface="+mn-ea"/>
                        <a:ea typeface="+mn-ea"/>
                      </a:endParaRP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40000"/>
                        </a:lnSpc>
                        <a:spcBef>
                          <a:spcPts val="0"/>
                        </a:spcBef>
                        <a:spcAft>
                          <a:spcPts val="0"/>
                        </a:spcAft>
                      </a:pPr>
                      <a:r>
                        <a:rPr lang="en-US" sz="1400" kern="0" spc="0" dirty="0">
                          <a:solidFill>
                            <a:srgbClr val="000000"/>
                          </a:solidFill>
                          <a:effectLst/>
                          <a:latin typeface="+mn-ea"/>
                          <a:ea typeface="+mn-ea"/>
                        </a:rPr>
                        <a:t>C.3.13</a:t>
                      </a:r>
                    </a:p>
                  </a:txBody>
                  <a:tcPr marL="68580" marR="6858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5288135"/>
                  </a:ext>
                </a:extLst>
              </a:tr>
            </a:tbl>
          </a:graphicData>
        </a:graphic>
      </p:graphicFrame>
      <p:sp>
        <p:nvSpPr>
          <p:cNvPr id="19" name="직사각형 18">
            <a:extLst>
              <a:ext uri="{FF2B5EF4-FFF2-40B4-BE49-F238E27FC236}">
                <a16:creationId xmlns:a16="http://schemas.microsoft.com/office/drawing/2014/main" id="{6C30F5C9-E2C1-4630-B789-C49F69A8727D}"/>
              </a:ext>
            </a:extLst>
          </p:cNvPr>
          <p:cNvSpPr/>
          <p:nvPr/>
        </p:nvSpPr>
        <p:spPr>
          <a:xfrm>
            <a:off x="9801726" y="1741128"/>
            <a:ext cx="1776163" cy="562920"/>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591083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11" name="표 10"/>
          <p:cNvGraphicFramePr>
            <a:graphicFrameLocks noGrp="1"/>
          </p:cNvGraphicFramePr>
          <p:nvPr>
            <p:extLst>
              <p:ext uri="{D42A27DB-BD31-4B8C-83A1-F6EECF244321}">
                <p14:modId xmlns:p14="http://schemas.microsoft.com/office/powerpoint/2010/main" val="2401003252"/>
              </p:ext>
            </p:extLst>
          </p:nvPr>
        </p:nvGraphicFramePr>
        <p:xfrm>
          <a:off x="444733" y="1552652"/>
          <a:ext cx="11215357" cy="148717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ko-KR" altLang="en-US" sz="1400" b="1" kern="0" spc="0" dirty="0">
                          <a:solidFill>
                            <a:srgbClr val="000000"/>
                          </a:solidFill>
                          <a:effectLst/>
                          <a:latin typeface="+mn-ea"/>
                          <a:ea typeface="+mn-ea"/>
                        </a:rPr>
                        <a:t>대상</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fontAlgn="base" latinLnBrk="0">
                        <a:lnSpc>
                          <a:spcPct val="110000"/>
                        </a:lnSpc>
                        <a:spcBef>
                          <a:spcPts val="0"/>
                        </a:spcBef>
                        <a:spcAft>
                          <a:spcPts val="0"/>
                        </a:spcAft>
                      </a:pPr>
                      <a:r>
                        <a:rPr lang="ko-KR" altLang="en-US" sz="1400" b="1" kern="0" spc="0" dirty="0">
                          <a:solidFill>
                            <a:srgbClr val="000000"/>
                          </a:solidFill>
                          <a:effectLst/>
                          <a:latin typeface="+mn-ea"/>
                          <a:ea typeface="+mn-ea"/>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fontAlgn="base" latinLnBrk="0">
                        <a:lnSpc>
                          <a:spcPct val="110000"/>
                        </a:lnSpc>
                        <a:spcBef>
                          <a:spcPts val="0"/>
                        </a:spcBef>
                        <a:spcAft>
                          <a:spcPts val="0"/>
                        </a:spcAft>
                      </a:pPr>
                      <a:r>
                        <a:rPr lang="en-US" altLang="ko-KR" sz="1400" b="1" kern="0" spc="0" dirty="0">
                          <a:solidFill>
                            <a:srgbClr val="000000"/>
                          </a:solidFill>
                          <a:effectLst/>
                          <a:latin typeface="+mn-ea"/>
                          <a:ea typeface="+mn-ea"/>
                        </a:rPr>
                        <a:t>KS C IEC 61508-7</a:t>
                      </a:r>
                      <a:endParaRPr lang="ko-KR" altLang="en-US" sz="14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400" b="1" kern="0" spc="0" dirty="0">
                          <a:solidFill>
                            <a:srgbClr val="000000"/>
                          </a:solidFill>
                          <a:effectLst/>
                          <a:latin typeface="+mn-ea"/>
                          <a:ea typeface="+mn-ea"/>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구조</a:t>
                      </a:r>
                      <a:r>
                        <a:rPr lang="en-US" altLang="ko-KR" sz="1400" kern="1200" dirty="0">
                          <a:solidFill>
                            <a:schemeClr val="tx1"/>
                          </a:solidFill>
                          <a:effectLst/>
                          <a:latin typeface="+mn-ea"/>
                          <a:ea typeface="+mn-ea"/>
                          <a:cs typeface="+mn-cs"/>
                        </a:rPr>
                        <a:t>(Structure)</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b="0" i="0" u="none" strike="noStrike" kern="1200" baseline="0" dirty="0">
                          <a:solidFill>
                            <a:schemeClr val="tx1"/>
                          </a:solidFill>
                          <a:latin typeface="+mn-ea"/>
                          <a:ea typeface="+mn-ea"/>
                          <a:cs typeface="+mn-cs"/>
                        </a:rPr>
                        <a:t>첨단기술에 따른 프로그램 구조</a:t>
                      </a:r>
                      <a:r>
                        <a:rPr lang="en-US" altLang="ko-KR" sz="1400" b="0" i="0" u="none" strike="noStrike" kern="1200" baseline="0" dirty="0">
                          <a:solidFill>
                            <a:schemeClr val="tx1"/>
                          </a:solidFill>
                          <a:latin typeface="+mn-ea"/>
                          <a:ea typeface="+mn-ea"/>
                          <a:cs typeface="+mn-cs"/>
                        </a:rPr>
                        <a:t>(</a:t>
                      </a:r>
                      <a:r>
                        <a:rPr lang="ko-KR" altLang="en-US" sz="1400" b="0" i="0" u="none" strike="noStrike" kern="1200" baseline="0" dirty="0">
                          <a:solidFill>
                            <a:schemeClr val="tx1"/>
                          </a:solidFill>
                          <a:latin typeface="+mn-ea"/>
                          <a:ea typeface="+mn-ea"/>
                          <a:cs typeface="+mn-cs"/>
                        </a:rPr>
                        <a:t>즉</a:t>
                      </a:r>
                      <a:r>
                        <a:rPr lang="en-US" altLang="ko-KR" sz="1400" b="0" i="0" u="none" strike="noStrike" kern="1200" baseline="0" dirty="0">
                          <a:solidFill>
                            <a:schemeClr val="tx1"/>
                          </a:solidFill>
                          <a:latin typeface="+mn-ea"/>
                          <a:ea typeface="+mn-ea"/>
                          <a:cs typeface="+mn-cs"/>
                        </a:rPr>
                        <a:t>,</a:t>
                      </a:r>
                      <a:r>
                        <a:rPr lang="ko-KR" altLang="en-US" sz="1400" b="0" i="0" u="none" strike="noStrike" kern="1200" baseline="0" dirty="0">
                          <a:solidFill>
                            <a:schemeClr val="tx1"/>
                          </a:solidFill>
                          <a:latin typeface="+mn-ea"/>
                          <a:ea typeface="+mn-ea"/>
                          <a:cs typeface="+mn-cs"/>
                        </a:rPr>
                        <a:t>모듈화</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데이터 처리</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인터페이스 정의</a:t>
                      </a:r>
                      <a:r>
                        <a:rPr lang="en-US" altLang="ko-KR" sz="1400" b="0" i="0" u="none" strike="noStrike" kern="1200" baseline="0" dirty="0">
                          <a:solidFill>
                            <a:schemeClr val="tx1"/>
                          </a:solidFill>
                          <a:latin typeface="+mn-ea"/>
                          <a:ea typeface="+mn-ea"/>
                          <a:cs typeface="+mn-cs"/>
                        </a:rPr>
                        <a:t>(EN 61508-3 </a:t>
                      </a:r>
                      <a:r>
                        <a:rPr lang="ko-KR" altLang="en-US" sz="1400" b="0" i="0" u="none" strike="noStrike" kern="1200" baseline="0" dirty="0">
                          <a:solidFill>
                            <a:schemeClr val="tx1"/>
                          </a:solidFill>
                          <a:latin typeface="+mn-ea"/>
                          <a:ea typeface="+mn-ea"/>
                          <a:cs typeface="+mn-cs"/>
                        </a:rPr>
                        <a:t>참조</a:t>
                      </a:r>
                      <a:r>
                        <a:rPr lang="en-US" altLang="ko-KR" sz="1400" b="0" i="0" u="none" strike="noStrike" kern="1200" baseline="0" dirty="0">
                          <a:solidFill>
                            <a:schemeClr val="tx1"/>
                          </a:solidFill>
                          <a:latin typeface="+mn-ea"/>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b="0" i="0" u="none" strike="noStrike" kern="1200" baseline="0" dirty="0">
                          <a:solidFill>
                            <a:schemeClr val="tx1"/>
                          </a:solidFill>
                          <a:latin typeface="+mn-ea"/>
                          <a:ea typeface="+mn-ea"/>
                          <a:cs typeface="+mn-cs"/>
                        </a:rPr>
                        <a:t>[Program structure (i.e. modularity, data handling, interface definition) according to the state of the art (see EN 61508–3)].</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ko-KR" sz="1400" b="0" i="0" u="none" strike="noStrike" kern="1200" baseline="0" dirty="0">
                          <a:solidFill>
                            <a:schemeClr val="tx1"/>
                          </a:solidFill>
                          <a:latin typeface="+mn-ea"/>
                          <a:ea typeface="+mn-ea"/>
                          <a:cs typeface="+mn-cs"/>
                        </a:rPr>
                        <a:t>B.3.4 /</a:t>
                      </a:r>
                    </a:p>
                    <a:p>
                      <a:pPr algn="ctr"/>
                      <a:r>
                        <a:rPr lang="en-US" altLang="ko-KR" sz="1400" b="0" i="0" u="none" strike="noStrike" kern="1200" baseline="0" dirty="0">
                          <a:solidFill>
                            <a:schemeClr val="tx1"/>
                          </a:solidFill>
                          <a:latin typeface="+mn-ea"/>
                          <a:ea typeface="+mn-ea"/>
                          <a:cs typeface="+mn-cs"/>
                        </a:rPr>
                        <a:t>C.2.1 C.2.9</a:t>
                      </a:r>
                    </a:p>
                    <a:p>
                      <a:pPr algn="ctr"/>
                      <a:r>
                        <a:rPr lang="en-US" altLang="ko-KR" sz="1400" b="0" i="0" u="none" strike="noStrike" kern="1200" baseline="0" dirty="0">
                          <a:solidFill>
                            <a:schemeClr val="tx1"/>
                          </a:solidFill>
                          <a:latin typeface="+mn-ea"/>
                          <a:ea typeface="+mn-ea"/>
                          <a:cs typeface="+mn-cs"/>
                        </a:rPr>
                        <a:t>/ C.2.7</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12" name="직사각형 11"/>
          <p:cNvSpPr/>
          <p:nvPr/>
        </p:nvSpPr>
        <p:spPr>
          <a:xfrm>
            <a:off x="467878" y="3370522"/>
            <a:ext cx="11192211" cy="2616101"/>
          </a:xfrm>
          <a:prstGeom prst="rect">
            <a:avLst/>
          </a:prstGeom>
        </p:spPr>
        <p:txBody>
          <a:bodyPr wrap="square">
            <a:spAutoFit/>
          </a:bodyPr>
          <a:lstStyle/>
          <a:p>
            <a:r>
              <a:rPr lang="en-US" altLang="ko-KR" b="1" dirty="0">
                <a:latin typeface="+mn-ea"/>
              </a:rPr>
              <a:t>B.3.4 </a:t>
            </a:r>
            <a:r>
              <a:rPr lang="ko-KR" altLang="en-US" b="1" dirty="0">
                <a:latin typeface="+mn-ea"/>
              </a:rPr>
              <a:t>모듈화 </a:t>
            </a:r>
            <a:r>
              <a:rPr lang="en-US" altLang="ko-KR" b="1" dirty="0">
                <a:latin typeface="+mn-ea"/>
              </a:rPr>
              <a:t>(</a:t>
            </a:r>
            <a:r>
              <a:rPr lang="en-US" altLang="ko-KR" b="1" dirty="0" err="1">
                <a:latin typeface="+mn-ea"/>
              </a:rPr>
              <a:t>Modularisation</a:t>
            </a:r>
            <a:r>
              <a:rPr lang="en-US" altLang="ko-KR" b="1" dirty="0">
                <a:latin typeface="+mn-ea"/>
              </a:rPr>
              <a:t>)</a:t>
            </a:r>
          </a:p>
          <a:p>
            <a:r>
              <a:rPr lang="ko-KR" altLang="en-US" sz="1400" dirty="0">
                <a:latin typeface="+mn-ea"/>
              </a:rPr>
              <a:t>비고</a:t>
            </a:r>
            <a:r>
              <a:rPr lang="en-US" altLang="ko-KR" sz="1400" dirty="0">
                <a:latin typeface="+mn-ea"/>
              </a:rPr>
              <a:t> </a:t>
            </a:r>
            <a:r>
              <a:rPr lang="ko-KR" altLang="en-US" sz="1400" dirty="0">
                <a:latin typeface="+mn-ea"/>
              </a:rPr>
              <a:t>이 기법</a:t>
            </a:r>
            <a:r>
              <a:rPr lang="en-US" altLang="ko-KR" sz="1400" dirty="0">
                <a:latin typeface="+mn-ea"/>
              </a:rPr>
              <a:t>/</a:t>
            </a:r>
            <a:r>
              <a:rPr lang="ko-KR" altLang="en-US" sz="1400" dirty="0">
                <a:latin typeface="+mn-ea"/>
              </a:rPr>
              <a:t>수단은 </a:t>
            </a:r>
            <a:r>
              <a:rPr lang="en-US" altLang="ko-KR" sz="1400" dirty="0">
                <a:latin typeface="+mn-ea"/>
              </a:rPr>
              <a:t>KS C IEC 61508-2</a:t>
            </a:r>
            <a:r>
              <a:rPr lang="ko-KR" altLang="en-US" sz="1400" dirty="0">
                <a:latin typeface="+mn-ea"/>
              </a:rPr>
              <a:t>의 표 </a:t>
            </a:r>
            <a:r>
              <a:rPr lang="en-US" altLang="ko-KR" sz="1400" dirty="0">
                <a:latin typeface="+mn-ea"/>
              </a:rPr>
              <a:t>B.2, </a:t>
            </a:r>
            <a:r>
              <a:rPr lang="ko-KR" altLang="en-US" sz="1400" dirty="0">
                <a:latin typeface="+mn-ea"/>
              </a:rPr>
              <a:t>표 </a:t>
            </a:r>
            <a:r>
              <a:rPr lang="en-US" altLang="ko-KR" sz="1400" dirty="0">
                <a:latin typeface="+mn-ea"/>
              </a:rPr>
              <a:t>B.6 </a:t>
            </a:r>
            <a:r>
              <a:rPr lang="ko-KR" altLang="en-US" sz="1400" dirty="0">
                <a:latin typeface="+mn-ea"/>
              </a:rPr>
              <a:t>에서 참고하였다</a:t>
            </a:r>
            <a:r>
              <a:rPr lang="en-US" altLang="ko-KR" sz="1400" dirty="0">
                <a:latin typeface="+mn-ea"/>
              </a:rPr>
              <a:t>.</a:t>
            </a:r>
          </a:p>
          <a:p>
            <a:endParaRPr lang="en-US" altLang="ko-KR" dirty="0">
              <a:latin typeface="+mn-ea"/>
            </a:endParaRPr>
          </a:p>
          <a:p>
            <a:r>
              <a:rPr lang="ko-KR" altLang="en-US" b="1" dirty="0">
                <a:latin typeface="+mn-ea"/>
              </a:rPr>
              <a:t>목적</a:t>
            </a:r>
            <a:r>
              <a:rPr lang="en-US" altLang="ko-KR" b="1" dirty="0">
                <a:latin typeface="+mn-ea"/>
              </a:rPr>
              <a:t>: </a:t>
            </a:r>
            <a:r>
              <a:rPr lang="ko-KR" altLang="en-US" dirty="0">
                <a:latin typeface="+mn-ea"/>
              </a:rPr>
              <a:t>서브시스템들 사이를 인터페이스와 관련이 있는 </a:t>
            </a:r>
            <a:r>
              <a:rPr lang="ko-KR" altLang="en-US" b="1" dirty="0">
                <a:solidFill>
                  <a:srgbClr val="FF0000"/>
                </a:solidFill>
                <a:latin typeface="+mn-ea"/>
              </a:rPr>
              <a:t>복잡성을 감소</a:t>
            </a:r>
            <a:r>
              <a:rPr lang="ko-KR" altLang="en-US" dirty="0">
                <a:latin typeface="+mn-ea"/>
              </a:rPr>
              <a:t>하고 고장을 회피한다</a:t>
            </a:r>
            <a:r>
              <a:rPr lang="en-US" altLang="ko-KR" dirty="0">
                <a:latin typeface="+mn-ea"/>
              </a:rPr>
              <a:t>.</a:t>
            </a:r>
          </a:p>
          <a:p>
            <a:endParaRPr lang="en-US" altLang="ko-KR" sz="1400" dirty="0">
              <a:latin typeface="+mn-ea"/>
            </a:endParaRPr>
          </a:p>
          <a:p>
            <a:r>
              <a:rPr lang="ko-KR" altLang="en-US" b="1" dirty="0">
                <a:latin typeface="+mn-ea"/>
              </a:rPr>
              <a:t>설명</a:t>
            </a:r>
            <a:r>
              <a:rPr lang="en-US" altLang="ko-KR" b="1" dirty="0">
                <a:latin typeface="+mn-ea"/>
              </a:rPr>
              <a:t>: </a:t>
            </a:r>
            <a:r>
              <a:rPr lang="ko-KR" altLang="en-US" dirty="0">
                <a:latin typeface="+mn-ea"/>
              </a:rPr>
              <a:t>모든 설계 단계에서</a:t>
            </a:r>
            <a:r>
              <a:rPr lang="en-US" altLang="ko-KR" dirty="0">
                <a:latin typeface="+mn-ea"/>
              </a:rPr>
              <a:t>, </a:t>
            </a:r>
            <a:r>
              <a:rPr lang="ko-KR" altLang="en-US" dirty="0">
                <a:latin typeface="+mn-ea"/>
              </a:rPr>
              <a:t>모든 서브시스템은 명확하게 정의되었고 </a:t>
            </a:r>
            <a:r>
              <a:rPr lang="ko-KR" altLang="en-US" b="1" dirty="0">
                <a:solidFill>
                  <a:srgbClr val="FF0000"/>
                </a:solidFill>
                <a:latin typeface="+mn-ea"/>
              </a:rPr>
              <a:t>제한적 크기</a:t>
            </a:r>
            <a:r>
              <a:rPr lang="en-US" altLang="ko-KR" dirty="0">
                <a:latin typeface="+mn-ea"/>
              </a:rPr>
              <a:t>(</a:t>
            </a:r>
            <a:r>
              <a:rPr lang="ko-KR" altLang="en-US" b="1" dirty="0">
                <a:latin typeface="+mn-ea"/>
              </a:rPr>
              <a:t>단지 소수 기능</a:t>
            </a:r>
            <a:r>
              <a:rPr lang="en-US" altLang="ko-KR" dirty="0">
                <a:latin typeface="+mn-ea"/>
              </a:rPr>
              <a:t>)</a:t>
            </a:r>
            <a:r>
              <a:rPr lang="ko-KR" altLang="en-US" dirty="0">
                <a:latin typeface="+mn-ea"/>
              </a:rPr>
              <a:t>를 가진다</a:t>
            </a:r>
            <a:r>
              <a:rPr lang="en-US" altLang="ko-KR" dirty="0">
                <a:latin typeface="+mn-ea"/>
              </a:rPr>
              <a:t>. </a:t>
            </a:r>
            <a:r>
              <a:rPr lang="ko-KR" altLang="en-US" dirty="0">
                <a:latin typeface="+mn-ea"/>
              </a:rPr>
              <a:t>서브시스템간의 </a:t>
            </a:r>
            <a:r>
              <a:rPr lang="ko-KR" altLang="en-US" b="1" dirty="0">
                <a:solidFill>
                  <a:srgbClr val="0000CC"/>
                </a:solidFill>
                <a:latin typeface="+mn-ea"/>
              </a:rPr>
              <a:t>인터페이스들은 가능한 단순한 상태</a:t>
            </a:r>
            <a:r>
              <a:rPr lang="ko-KR" altLang="en-US" dirty="0">
                <a:latin typeface="+mn-ea"/>
              </a:rPr>
              <a:t>로 두고 횡단면</a:t>
            </a:r>
            <a:r>
              <a:rPr lang="en-US" altLang="ko-KR" dirty="0">
                <a:latin typeface="+mn-ea"/>
              </a:rPr>
              <a:t>(</a:t>
            </a:r>
            <a:r>
              <a:rPr lang="en-US" altLang="ko-KR" b="1" dirty="0">
                <a:solidFill>
                  <a:srgbClr val="0000CC"/>
                </a:solidFill>
                <a:latin typeface="+mn-ea"/>
              </a:rPr>
              <a:t>cross-section</a:t>
            </a:r>
            <a:r>
              <a:rPr lang="en-US" altLang="ko-KR" dirty="0">
                <a:latin typeface="+mn-ea"/>
              </a:rPr>
              <a:t>)(</a:t>
            </a:r>
            <a:r>
              <a:rPr lang="ko-KR" altLang="en-US" dirty="0">
                <a:latin typeface="+mn-ea"/>
              </a:rPr>
              <a:t>즉</a:t>
            </a:r>
            <a:r>
              <a:rPr lang="en-US" altLang="ko-KR" dirty="0">
                <a:latin typeface="+mn-ea"/>
              </a:rPr>
              <a:t>, </a:t>
            </a:r>
            <a:r>
              <a:rPr lang="ko-KR" altLang="en-US" dirty="0">
                <a:latin typeface="+mn-ea"/>
              </a:rPr>
              <a:t>공유 데이터</a:t>
            </a:r>
            <a:r>
              <a:rPr lang="en-US" altLang="ko-KR" dirty="0">
                <a:latin typeface="+mn-ea"/>
              </a:rPr>
              <a:t>, </a:t>
            </a:r>
            <a:r>
              <a:rPr lang="ko-KR" altLang="en-US" dirty="0">
                <a:latin typeface="+mn-ea"/>
              </a:rPr>
              <a:t>정보의 교환</a:t>
            </a:r>
            <a:r>
              <a:rPr lang="en-US" altLang="ko-KR" dirty="0">
                <a:latin typeface="+mn-ea"/>
              </a:rPr>
              <a:t>)</a:t>
            </a:r>
            <a:r>
              <a:rPr lang="ko-KR" altLang="en-US" dirty="0">
                <a:latin typeface="+mn-ea"/>
              </a:rPr>
              <a:t>은 최소화한다</a:t>
            </a:r>
            <a:r>
              <a:rPr lang="en-US" altLang="ko-KR" dirty="0">
                <a:latin typeface="+mn-ea"/>
              </a:rPr>
              <a:t>. </a:t>
            </a:r>
            <a:r>
              <a:rPr lang="ko-KR" altLang="en-US" dirty="0">
                <a:latin typeface="+mn-ea"/>
              </a:rPr>
              <a:t>개개의 서브시스템 복잡성 또한 제한된다 </a:t>
            </a:r>
            <a:r>
              <a:rPr lang="en-US" altLang="ko-KR" sz="1400" dirty="0">
                <a:latin typeface="+mn-ea"/>
              </a:rPr>
              <a:t>(Every subsystem, at all levels of the design, is clearly defined and is of </a:t>
            </a:r>
            <a:r>
              <a:rPr lang="en-US" altLang="ko-KR" sz="1400" b="1" dirty="0">
                <a:solidFill>
                  <a:srgbClr val="FF0000"/>
                </a:solidFill>
                <a:latin typeface="+mn-ea"/>
              </a:rPr>
              <a:t>restricted size </a:t>
            </a:r>
            <a:r>
              <a:rPr lang="en-US" altLang="ko-KR" sz="1400" dirty="0">
                <a:latin typeface="+mn-ea"/>
              </a:rPr>
              <a:t>(</a:t>
            </a:r>
            <a:r>
              <a:rPr lang="en-US" altLang="ko-KR" sz="1400" u="sng" dirty="0">
                <a:latin typeface="+mn-ea"/>
              </a:rPr>
              <a:t>only a few functions</a:t>
            </a:r>
            <a:r>
              <a:rPr lang="en-US" altLang="ko-KR" sz="1400" dirty="0">
                <a:latin typeface="+mn-ea"/>
              </a:rPr>
              <a:t>). The </a:t>
            </a:r>
            <a:r>
              <a:rPr lang="en-US" altLang="ko-KR" sz="1400" b="1" dirty="0">
                <a:solidFill>
                  <a:srgbClr val="0033CC"/>
                </a:solidFill>
                <a:latin typeface="+mn-ea"/>
              </a:rPr>
              <a:t>interfaces between subsystems are kept as </a:t>
            </a:r>
            <a:r>
              <a:rPr lang="en-US" altLang="ko-KR" sz="1400" b="1" u="sng" dirty="0">
                <a:solidFill>
                  <a:srgbClr val="0033CC"/>
                </a:solidFill>
                <a:latin typeface="+mn-ea"/>
              </a:rPr>
              <a:t>simple</a:t>
            </a:r>
            <a:r>
              <a:rPr lang="en-US" altLang="ko-KR" sz="1400" b="1" dirty="0">
                <a:solidFill>
                  <a:srgbClr val="0033CC"/>
                </a:solidFill>
                <a:latin typeface="+mn-ea"/>
              </a:rPr>
              <a:t> as possible </a:t>
            </a:r>
            <a:r>
              <a:rPr lang="en-US" altLang="ko-KR" sz="1400" dirty="0">
                <a:latin typeface="+mn-ea"/>
              </a:rPr>
              <a:t>and the cross-section (i.e. shared data, exchange of information) is </a:t>
            </a:r>
            <a:r>
              <a:rPr lang="en-US" altLang="ko-KR" sz="1400" dirty="0" err="1">
                <a:latin typeface="+mn-ea"/>
              </a:rPr>
              <a:t>minimised</a:t>
            </a:r>
            <a:r>
              <a:rPr lang="en-US" altLang="ko-KR" sz="1400" dirty="0">
                <a:latin typeface="+mn-ea"/>
              </a:rPr>
              <a:t>. The complexity of individual subsystems is also restricted.)</a:t>
            </a:r>
            <a:endParaRPr lang="ko-KR" altLang="en-US" sz="1400" dirty="0">
              <a:latin typeface="+mn-ea"/>
            </a:endParaRPr>
          </a:p>
        </p:txBody>
      </p:sp>
      <p:sp>
        <p:nvSpPr>
          <p:cNvPr id="15" name="Inhaltsplatzhalter 4"/>
          <p:cNvSpPr>
            <a:spLocks noGrp="1"/>
          </p:cNvSpPr>
          <p:nvPr>
            <p:ph sz="quarter" idx="13"/>
          </p:nvPr>
        </p:nvSpPr>
        <p:spPr>
          <a:xfrm>
            <a:off x="444733" y="1192193"/>
            <a:ext cx="11157095" cy="360460"/>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sz="1800" dirty="0">
                <a:solidFill>
                  <a:srgbClr val="0070C0"/>
                </a:solidFill>
                <a:latin typeface="+mn-ea"/>
              </a:rPr>
              <a:t>.2 No. 1 – </a:t>
            </a:r>
            <a:r>
              <a:rPr lang="ko-KR" altLang="en-US" sz="1800" dirty="0">
                <a:solidFill>
                  <a:srgbClr val="0070C0"/>
                </a:solidFill>
                <a:latin typeface="+mn-ea"/>
              </a:rPr>
              <a:t>구조</a:t>
            </a:r>
            <a:r>
              <a:rPr lang="en-US" altLang="ko-KR" sz="1800" dirty="0">
                <a:solidFill>
                  <a:srgbClr val="0070C0"/>
                </a:solidFill>
                <a:latin typeface="+mn-ea"/>
              </a:rPr>
              <a:t>(</a:t>
            </a:r>
            <a:r>
              <a:rPr lang="en-US" sz="1800" dirty="0">
                <a:solidFill>
                  <a:srgbClr val="0070C0"/>
                </a:solidFill>
                <a:latin typeface="+mn-ea"/>
              </a:rPr>
              <a:t>Structure)</a:t>
            </a:r>
            <a:endParaRPr lang="de-DE" sz="1800" dirty="0">
              <a:solidFill>
                <a:srgbClr val="0070C0"/>
              </a:solidFill>
              <a:latin typeface="+mn-ea"/>
            </a:endParaRPr>
          </a:p>
          <a:p>
            <a:pPr marL="0" indent="0">
              <a:buNone/>
            </a:pPr>
            <a:endParaRPr lang="de-DE" sz="1800" dirty="0">
              <a:solidFill>
                <a:srgbClr val="327ED2"/>
              </a:solidFill>
            </a:endParaRPr>
          </a:p>
          <a:p>
            <a:pPr marL="0" indent="0">
              <a:buNone/>
            </a:pPr>
            <a:endParaRPr lang="de-DE" sz="1800" dirty="0">
              <a:solidFill>
                <a:srgbClr val="327ED2"/>
              </a:solidFill>
            </a:endParaRPr>
          </a:p>
          <a:p>
            <a:pPr marL="0" indent="0">
              <a:buNone/>
            </a:pPr>
            <a:endParaRPr lang="de-DE" sz="1800" dirty="0">
              <a:solidFill>
                <a:srgbClr val="327ED2"/>
              </a:solidFill>
            </a:endParaRPr>
          </a:p>
          <a:p>
            <a:pPr marL="0" indent="0">
              <a:buNone/>
            </a:pPr>
            <a:endParaRPr lang="de-DE" sz="1800" dirty="0">
              <a:solidFill>
                <a:srgbClr val="327ED2"/>
              </a:solidFill>
            </a:endParaRPr>
          </a:p>
          <a:p>
            <a:pPr marL="0" indent="0">
              <a:buNone/>
            </a:pPr>
            <a:endParaRPr lang="de-DE" sz="1800" dirty="0">
              <a:solidFill>
                <a:srgbClr val="327ED2"/>
              </a:solidFill>
            </a:endParaRPr>
          </a:p>
          <a:p>
            <a:pPr marL="0" indent="0">
              <a:buNone/>
            </a:pPr>
            <a:endParaRPr lang="de-DE" sz="1800" dirty="0">
              <a:solidFill>
                <a:srgbClr val="327ED2"/>
              </a:solidFill>
            </a:endParaRP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21</a:t>
            </a:fld>
            <a:endParaRPr lang="en-GB" noProof="0" dirty="0"/>
          </a:p>
        </p:txBody>
      </p:sp>
      <p:sp>
        <p:nvSpPr>
          <p:cNvPr id="5" name="모서리가 둥근 사각형 설명선 4"/>
          <p:cNvSpPr/>
          <p:nvPr/>
        </p:nvSpPr>
        <p:spPr>
          <a:xfrm>
            <a:off x="10005647" y="3851031"/>
            <a:ext cx="1654444" cy="501161"/>
          </a:xfrm>
          <a:prstGeom prst="wedgeRoundRectCallout">
            <a:avLst>
              <a:gd name="adj1" fmla="val -46874"/>
              <a:gd name="adj2" fmla="val 94079"/>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1400" b="1" u="sng" dirty="0">
                <a:solidFill>
                  <a:srgbClr val="FF0000"/>
                </a:solidFill>
                <a:latin typeface="+mn-ea"/>
              </a:rPr>
              <a:t>몇 가지의 함수만</a:t>
            </a:r>
            <a:endParaRPr lang="ko-KR" altLang="en-US" sz="1400" u="sng" dirty="0">
              <a:solidFill>
                <a:srgbClr val="FF0000"/>
              </a:solidFill>
            </a:endParaRPr>
          </a:p>
        </p:txBody>
      </p:sp>
    </p:spTree>
    <p:extLst>
      <p:ext uri="{BB962C8B-B14F-4D97-AF65-F5344CB8AC3E}">
        <p14:creationId xmlns:p14="http://schemas.microsoft.com/office/powerpoint/2010/main" val="15794389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5" name="직사각형 4"/>
          <p:cNvSpPr/>
          <p:nvPr/>
        </p:nvSpPr>
        <p:spPr>
          <a:xfrm>
            <a:off x="467878" y="1168189"/>
            <a:ext cx="11192211" cy="4431983"/>
          </a:xfrm>
          <a:prstGeom prst="rect">
            <a:avLst/>
          </a:prstGeom>
        </p:spPr>
        <p:txBody>
          <a:bodyPr wrap="square">
            <a:spAutoFit/>
          </a:bodyPr>
          <a:lstStyle/>
          <a:p>
            <a:r>
              <a:rPr lang="en-US" altLang="ko-KR" b="1" dirty="0">
                <a:latin typeface="+mn-ea"/>
              </a:rPr>
              <a:t>C.2.9 </a:t>
            </a:r>
            <a:r>
              <a:rPr lang="ko-KR" altLang="en-US" b="1" dirty="0">
                <a:latin typeface="+mn-ea"/>
              </a:rPr>
              <a:t>모듈화 접근법</a:t>
            </a:r>
            <a:r>
              <a:rPr lang="en-US" altLang="ko-KR" b="1" dirty="0">
                <a:latin typeface="+mn-ea"/>
              </a:rPr>
              <a:t>(Modular approach)</a:t>
            </a:r>
          </a:p>
          <a:p>
            <a:endParaRPr lang="en-US" altLang="ko-KR" sz="1400" dirty="0">
              <a:latin typeface="+mn-ea"/>
            </a:endParaRPr>
          </a:p>
          <a:p>
            <a:r>
              <a:rPr lang="ko-KR" altLang="en-US" sz="1400" dirty="0">
                <a:latin typeface="+mn-ea"/>
              </a:rPr>
              <a:t>비고</a:t>
            </a:r>
            <a:r>
              <a:rPr lang="en-US" altLang="ko-KR" sz="1400" dirty="0">
                <a:latin typeface="+mn-ea"/>
              </a:rPr>
              <a:t> </a:t>
            </a:r>
            <a:r>
              <a:rPr lang="ko-KR" altLang="en-US" sz="1400" dirty="0">
                <a:latin typeface="+mn-ea"/>
              </a:rPr>
              <a:t>이 기법</a:t>
            </a:r>
            <a:r>
              <a:rPr lang="en-US" altLang="ko-KR" sz="1400" dirty="0">
                <a:latin typeface="+mn-ea"/>
              </a:rPr>
              <a:t>/</a:t>
            </a:r>
            <a:r>
              <a:rPr lang="ko-KR" altLang="en-US" sz="1400" dirty="0">
                <a:latin typeface="+mn-ea"/>
              </a:rPr>
              <a:t>수단은 </a:t>
            </a:r>
            <a:r>
              <a:rPr lang="en-US" altLang="ko-KR" sz="1400" dirty="0">
                <a:latin typeface="+mn-ea"/>
              </a:rPr>
              <a:t>KS C IEC 61508-3</a:t>
            </a:r>
            <a:r>
              <a:rPr lang="ko-KR" altLang="en-US" sz="1400" dirty="0">
                <a:latin typeface="+mn-ea"/>
              </a:rPr>
              <a:t>의 표</a:t>
            </a:r>
            <a:r>
              <a:rPr lang="en-US" altLang="ko-KR" sz="1400" dirty="0">
                <a:latin typeface="+mn-ea"/>
              </a:rPr>
              <a:t> A.4</a:t>
            </a:r>
            <a:r>
              <a:rPr lang="ko-KR" altLang="en-US" sz="1400" dirty="0">
                <a:latin typeface="+mn-ea"/>
              </a:rPr>
              <a:t>와 표 </a:t>
            </a:r>
            <a:r>
              <a:rPr lang="en-US" altLang="ko-KR" sz="1400" dirty="0">
                <a:latin typeface="+mn-ea"/>
              </a:rPr>
              <a:t>B.9</a:t>
            </a:r>
            <a:r>
              <a:rPr lang="ko-KR" altLang="en-US" sz="1400" dirty="0">
                <a:latin typeface="+mn-ea"/>
              </a:rPr>
              <a:t>를 참고하였다</a:t>
            </a:r>
            <a:r>
              <a:rPr lang="en-US" altLang="ko-KR" sz="1400" dirty="0">
                <a:latin typeface="+mn-ea"/>
              </a:rPr>
              <a:t>.</a:t>
            </a:r>
          </a:p>
          <a:p>
            <a:endParaRPr lang="en-US" altLang="ko-KR" sz="1400" dirty="0">
              <a:latin typeface="+mn-ea"/>
            </a:endParaRPr>
          </a:p>
          <a:p>
            <a:r>
              <a:rPr lang="ko-KR" altLang="en-US" b="1" dirty="0">
                <a:latin typeface="+mn-ea"/>
              </a:rPr>
              <a:t>목적</a:t>
            </a:r>
            <a:r>
              <a:rPr lang="en-US" altLang="ko-KR" b="1" dirty="0">
                <a:latin typeface="+mn-ea"/>
              </a:rPr>
              <a:t>: </a:t>
            </a:r>
            <a:r>
              <a:rPr lang="ko-KR" altLang="en-US" sz="1400" dirty="0">
                <a:latin typeface="+mn-ea"/>
              </a:rPr>
              <a:t>시스템의 복잡성을 제한하기 위해</a:t>
            </a:r>
            <a:r>
              <a:rPr lang="en-US" altLang="ko-KR" sz="1400" dirty="0">
                <a:latin typeface="+mn-ea"/>
              </a:rPr>
              <a:t>, </a:t>
            </a:r>
            <a:r>
              <a:rPr lang="ko-KR" altLang="en-US" sz="1400" dirty="0">
                <a:latin typeface="+mn-ea"/>
              </a:rPr>
              <a:t>소프트웨어 시스템을 이해 가능한 작은 부분으로 분해한다</a:t>
            </a:r>
            <a:r>
              <a:rPr lang="en-US" altLang="ko-KR" sz="1400" dirty="0">
                <a:latin typeface="+mn-ea"/>
              </a:rPr>
              <a:t>.</a:t>
            </a:r>
          </a:p>
          <a:p>
            <a:endParaRPr lang="en-US" altLang="ko-KR" b="1" dirty="0">
              <a:latin typeface="+mn-ea"/>
            </a:endParaRPr>
          </a:p>
          <a:p>
            <a:r>
              <a:rPr lang="ko-KR" altLang="en-US" b="1" dirty="0">
                <a:latin typeface="+mn-ea"/>
              </a:rPr>
              <a:t>설명</a:t>
            </a:r>
            <a:r>
              <a:rPr lang="en-US" altLang="ko-KR" b="1" dirty="0">
                <a:latin typeface="+mn-ea"/>
              </a:rPr>
              <a:t>: </a:t>
            </a:r>
            <a:r>
              <a:rPr lang="ko-KR" altLang="en-US" sz="1400" dirty="0" err="1">
                <a:latin typeface="+mn-ea"/>
              </a:rPr>
              <a:t>모듈식</a:t>
            </a:r>
            <a:r>
              <a:rPr lang="ko-KR" altLang="en-US" sz="1400" dirty="0">
                <a:latin typeface="+mn-ea"/>
              </a:rPr>
              <a:t> 접근 또는 모듈화는 소프트웨어 프로젝트의 설계</a:t>
            </a:r>
            <a:r>
              <a:rPr lang="en-US" altLang="ko-KR" sz="1400" dirty="0">
                <a:latin typeface="+mn-ea"/>
              </a:rPr>
              <a:t>, </a:t>
            </a:r>
            <a:r>
              <a:rPr lang="ko-KR" altLang="en-US" sz="1400" dirty="0">
                <a:latin typeface="+mn-ea"/>
              </a:rPr>
              <a:t>코딩</a:t>
            </a:r>
            <a:r>
              <a:rPr lang="en-US" altLang="ko-KR" sz="1400" dirty="0">
                <a:latin typeface="+mn-ea"/>
              </a:rPr>
              <a:t>, </a:t>
            </a:r>
            <a:r>
              <a:rPr lang="ko-KR" altLang="en-US" sz="1400" dirty="0">
                <a:latin typeface="+mn-ea"/>
              </a:rPr>
              <a:t>유지보수 단계에 대한 몇 가지 원칙이 있다</a:t>
            </a:r>
            <a:r>
              <a:rPr lang="en-US" altLang="ko-KR" sz="1400" dirty="0">
                <a:latin typeface="+mn-ea"/>
              </a:rPr>
              <a:t>. </a:t>
            </a:r>
            <a:r>
              <a:rPr lang="ko-KR" altLang="en-US" sz="1400" dirty="0">
                <a:latin typeface="+mn-ea"/>
              </a:rPr>
              <a:t>이런 원칙들은 설계에 이용되는 설계방법에 따라 다양하다</a:t>
            </a:r>
            <a:r>
              <a:rPr lang="en-US" altLang="ko-KR" sz="1400" dirty="0">
                <a:latin typeface="+mn-ea"/>
              </a:rPr>
              <a:t>. </a:t>
            </a:r>
            <a:r>
              <a:rPr lang="ko-KR" altLang="en-US" sz="1400" dirty="0">
                <a:latin typeface="+mn-ea"/>
              </a:rPr>
              <a:t>대부분의 방법들은 다음 원칙을 포함한다</a:t>
            </a:r>
            <a:r>
              <a:rPr lang="en-US" altLang="ko-KR" sz="1400" dirty="0">
                <a:latin typeface="+mn-ea"/>
              </a:rPr>
              <a:t>.</a:t>
            </a:r>
          </a:p>
          <a:p>
            <a:endParaRPr lang="en-US" altLang="ko-KR" sz="1400" dirty="0">
              <a:latin typeface="+mn-ea"/>
            </a:endParaRPr>
          </a:p>
          <a:p>
            <a:r>
              <a:rPr lang="en-US" altLang="ko-KR" sz="1400" dirty="0">
                <a:latin typeface="+mn-ea"/>
              </a:rPr>
              <a:t>         ― </a:t>
            </a:r>
            <a:r>
              <a:rPr lang="ko-KR" altLang="en-US" sz="1400" dirty="0">
                <a:latin typeface="+mn-ea"/>
              </a:rPr>
              <a:t>소프트웨어 모듈은 완수해야 할 하나의 잘 규정된 과업 또는 기능을 갖는 것이 좋다</a:t>
            </a:r>
            <a:r>
              <a:rPr lang="en-US" altLang="ko-KR" sz="1400" dirty="0">
                <a:latin typeface="+mn-ea"/>
              </a:rPr>
              <a:t>.</a:t>
            </a:r>
          </a:p>
          <a:p>
            <a:r>
              <a:rPr lang="en-US" altLang="ko-KR" sz="1400" dirty="0">
                <a:latin typeface="+mn-ea"/>
              </a:rPr>
              <a:t>         ― </a:t>
            </a:r>
            <a:r>
              <a:rPr lang="ko-KR" altLang="en-US" sz="1400" dirty="0">
                <a:latin typeface="+mn-ea"/>
              </a:rPr>
              <a:t>소프트웨어 모듈 간 연관은 제한되어야 하고 엄격하게 규정되어야 하며 하나의 소프트웨어 모듈 내 통일성은 강력한 것이 좋다</a:t>
            </a:r>
            <a:r>
              <a:rPr lang="en-US" altLang="ko-KR" sz="1400" dirty="0">
                <a:latin typeface="+mn-ea"/>
              </a:rPr>
              <a:t>.</a:t>
            </a:r>
          </a:p>
          <a:p>
            <a:r>
              <a:rPr lang="en-US" altLang="ko-KR" sz="1400" dirty="0">
                <a:latin typeface="+mn-ea"/>
              </a:rPr>
              <a:t>         ― </a:t>
            </a:r>
            <a:r>
              <a:rPr lang="ko-KR" altLang="en-US" sz="1400" dirty="0">
                <a:latin typeface="+mn-ea"/>
              </a:rPr>
              <a:t>서브프로그램들의 총합은 제공하는 몇 가지 단계로 된 소프트웨어 모듈들로 구성되는 것이 좋다</a:t>
            </a:r>
            <a:r>
              <a:rPr lang="en-US" altLang="ko-KR" sz="1400" dirty="0">
                <a:latin typeface="+mn-ea"/>
              </a:rPr>
              <a:t>.</a:t>
            </a:r>
          </a:p>
          <a:p>
            <a:r>
              <a:rPr lang="en-US" altLang="ko-KR" sz="1400" dirty="0">
                <a:latin typeface="+mn-ea"/>
              </a:rPr>
              <a:t>         ― </a:t>
            </a:r>
            <a:r>
              <a:rPr lang="ko-KR" altLang="en-US" sz="1400" dirty="0">
                <a:latin typeface="+mn-ea"/>
              </a:rPr>
              <a:t>서브프로그램 크기를 몇 가지 명시된 값으로 규정되는 것이 좋고</a:t>
            </a:r>
            <a:r>
              <a:rPr lang="en-US" altLang="ko-KR" sz="1400" dirty="0">
                <a:latin typeface="+mn-ea"/>
              </a:rPr>
              <a:t>, </a:t>
            </a:r>
            <a:r>
              <a:rPr lang="ko-KR" altLang="en-US" sz="1400" dirty="0">
                <a:latin typeface="+mn-ea"/>
              </a:rPr>
              <a:t>일반적으로 </a:t>
            </a:r>
            <a:r>
              <a:rPr lang="en-US" altLang="ko-KR" sz="1400" dirty="0">
                <a:latin typeface="+mn-ea"/>
              </a:rPr>
              <a:t>2</a:t>
            </a:r>
            <a:r>
              <a:rPr lang="ko-KR" altLang="en-US" sz="1400" dirty="0">
                <a:latin typeface="+mn-ea"/>
              </a:rPr>
              <a:t>개 또는 </a:t>
            </a:r>
            <a:r>
              <a:rPr lang="en-US" altLang="ko-KR" sz="1400" dirty="0">
                <a:latin typeface="+mn-ea"/>
              </a:rPr>
              <a:t>4</a:t>
            </a:r>
            <a:r>
              <a:rPr lang="ko-KR" altLang="en-US" sz="1400" dirty="0">
                <a:latin typeface="+mn-ea"/>
              </a:rPr>
              <a:t>개의 화면 크기를 갖는다</a:t>
            </a:r>
            <a:r>
              <a:rPr lang="en-US" altLang="ko-KR" sz="1400" dirty="0">
                <a:latin typeface="+mn-ea"/>
              </a:rPr>
              <a:t>.</a:t>
            </a:r>
          </a:p>
          <a:p>
            <a:r>
              <a:rPr lang="en-US" altLang="ko-KR" sz="1400" dirty="0">
                <a:latin typeface="+mn-ea"/>
              </a:rPr>
              <a:t>         ― </a:t>
            </a:r>
            <a:r>
              <a:rPr lang="ko-KR" altLang="en-US" sz="1400" dirty="0">
                <a:latin typeface="+mn-ea"/>
              </a:rPr>
              <a:t>서브프로그램들은 단일한 입구</a:t>
            </a:r>
            <a:r>
              <a:rPr lang="en-US" altLang="ko-KR" sz="1400" dirty="0">
                <a:latin typeface="+mn-ea"/>
              </a:rPr>
              <a:t>(entry)</a:t>
            </a:r>
            <a:r>
              <a:rPr lang="ko-KR" altLang="en-US" sz="1400" dirty="0">
                <a:latin typeface="+mn-ea"/>
              </a:rPr>
              <a:t>와 단일한 출구</a:t>
            </a:r>
            <a:r>
              <a:rPr lang="en-US" altLang="ko-KR" sz="1400" dirty="0">
                <a:latin typeface="+mn-ea"/>
              </a:rPr>
              <a:t>(exit)</a:t>
            </a:r>
            <a:r>
              <a:rPr lang="ko-KR" altLang="en-US" sz="1400" dirty="0">
                <a:latin typeface="+mn-ea"/>
              </a:rPr>
              <a:t>만 갖는 것이 좋다</a:t>
            </a:r>
            <a:r>
              <a:rPr lang="en-US" altLang="ko-KR" sz="1400" dirty="0">
                <a:latin typeface="+mn-ea"/>
              </a:rPr>
              <a:t>.</a:t>
            </a:r>
          </a:p>
          <a:p>
            <a:r>
              <a:rPr lang="en-US" altLang="ko-KR" sz="1400" dirty="0">
                <a:latin typeface="+mn-ea"/>
              </a:rPr>
              <a:t>         ― </a:t>
            </a:r>
            <a:r>
              <a:rPr lang="ko-KR" altLang="en-US" sz="1400" dirty="0">
                <a:latin typeface="+mn-ea"/>
              </a:rPr>
              <a:t>소프트웨어 모듈들은 그 인터페이스를 통한 다른 소프트웨어 모듈들과 통신하는 것이 좋다</a:t>
            </a:r>
            <a:r>
              <a:rPr lang="en-US" altLang="ko-KR" sz="1400" dirty="0">
                <a:latin typeface="+mn-ea"/>
              </a:rPr>
              <a:t>. </a:t>
            </a:r>
            <a:r>
              <a:rPr lang="ko-KR" altLang="en-US" sz="1400" dirty="0">
                <a:latin typeface="+mn-ea"/>
              </a:rPr>
              <a:t>즉</a:t>
            </a:r>
            <a:r>
              <a:rPr lang="en-US" altLang="ko-KR" sz="1400" dirty="0">
                <a:latin typeface="+mn-ea"/>
              </a:rPr>
              <a:t>, </a:t>
            </a:r>
            <a:r>
              <a:rPr lang="ko-KR" altLang="en-US" sz="1400" dirty="0">
                <a:latin typeface="+mn-ea"/>
              </a:rPr>
              <a:t>광범위하고 일반적인 변수들이</a:t>
            </a:r>
            <a:endParaRPr lang="en-US" altLang="ko-KR" sz="1400" dirty="0">
              <a:latin typeface="+mn-ea"/>
            </a:endParaRPr>
          </a:p>
          <a:p>
            <a:r>
              <a:rPr lang="en-US" altLang="ko-KR" sz="1400" dirty="0">
                <a:latin typeface="+mn-ea"/>
              </a:rPr>
              <a:t>            </a:t>
            </a:r>
            <a:r>
              <a:rPr lang="ko-KR" altLang="en-US" sz="1400" dirty="0">
                <a:latin typeface="+mn-ea"/>
              </a:rPr>
              <a:t> 이용될 경우</a:t>
            </a:r>
            <a:r>
              <a:rPr lang="en-US" altLang="ko-KR" sz="1400" dirty="0">
                <a:latin typeface="+mn-ea"/>
              </a:rPr>
              <a:t>, </a:t>
            </a:r>
            <a:r>
              <a:rPr lang="ko-KR" altLang="en-US" sz="1400" dirty="0">
                <a:latin typeface="+mn-ea"/>
              </a:rPr>
              <a:t>그 변수들이 잘 구조화되어야 하며 접근이 통제되는 것이 좋으며 각 경우에 변수의 이용에 대한 근거를 제시하는</a:t>
            </a:r>
            <a:endParaRPr lang="en-US" altLang="ko-KR" sz="1400" dirty="0">
              <a:latin typeface="+mn-ea"/>
            </a:endParaRPr>
          </a:p>
          <a:p>
            <a:r>
              <a:rPr lang="en-US" altLang="ko-KR" sz="1400" dirty="0">
                <a:latin typeface="+mn-ea"/>
              </a:rPr>
              <a:t>            </a:t>
            </a:r>
            <a:r>
              <a:rPr lang="ko-KR" altLang="en-US" sz="1400" dirty="0">
                <a:latin typeface="+mn-ea"/>
              </a:rPr>
              <a:t> 것이 좋다</a:t>
            </a:r>
            <a:r>
              <a:rPr lang="en-US" altLang="ko-KR" sz="1400" dirty="0">
                <a:latin typeface="+mn-ea"/>
              </a:rPr>
              <a:t>.</a:t>
            </a:r>
          </a:p>
          <a:p>
            <a:r>
              <a:rPr lang="en-US" altLang="ko-KR" sz="1400" dirty="0">
                <a:latin typeface="+mn-ea"/>
              </a:rPr>
              <a:t>         ― </a:t>
            </a:r>
            <a:r>
              <a:rPr lang="ko-KR" altLang="en-US" sz="1400" dirty="0">
                <a:latin typeface="+mn-ea"/>
              </a:rPr>
              <a:t>모든 소프트웨어 모듈 인터페이스를 전부 기록하는 것이 좋다</a:t>
            </a:r>
            <a:r>
              <a:rPr lang="en-US" altLang="ko-KR" sz="1400" dirty="0">
                <a:latin typeface="+mn-ea"/>
              </a:rPr>
              <a:t>.</a:t>
            </a:r>
          </a:p>
          <a:p>
            <a:r>
              <a:rPr lang="en-US" altLang="ko-KR" sz="1400" dirty="0">
                <a:latin typeface="+mn-ea"/>
              </a:rPr>
              <a:t>         ― </a:t>
            </a:r>
            <a:r>
              <a:rPr lang="ko-KR" altLang="en-US" sz="1400" dirty="0">
                <a:latin typeface="+mn-ea"/>
              </a:rPr>
              <a:t>모든 소프트웨어 모듈 인터페이스는 그 기능에 필요한 파라미터들만 보유해야 한다</a:t>
            </a:r>
            <a:r>
              <a:rPr lang="en-US" altLang="ko-KR" sz="1400" dirty="0">
                <a:latin typeface="+mn-ea"/>
              </a:rPr>
              <a:t>.</a:t>
            </a:r>
            <a:endParaRPr lang="ko-KR" altLang="en-US" sz="1400" dirty="0">
              <a:latin typeface="+mn-ea"/>
            </a:endParaRPr>
          </a:p>
        </p:txBody>
      </p:sp>
      <p:pic>
        <p:nvPicPr>
          <p:cNvPr id="6" name="그림 5">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7"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22</a:t>
            </a:fld>
            <a:endParaRPr lang="en-GB" noProof="0" dirty="0"/>
          </a:p>
        </p:txBody>
      </p:sp>
    </p:spTree>
    <p:extLst>
      <p:ext uri="{BB962C8B-B14F-4D97-AF65-F5344CB8AC3E}">
        <p14:creationId xmlns:p14="http://schemas.microsoft.com/office/powerpoint/2010/main" val="1091511856"/>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5" name="직사각형 4"/>
          <p:cNvSpPr/>
          <p:nvPr/>
        </p:nvSpPr>
        <p:spPr>
          <a:xfrm>
            <a:off x="467878" y="1168189"/>
            <a:ext cx="11192211" cy="3785652"/>
          </a:xfrm>
          <a:prstGeom prst="rect">
            <a:avLst/>
          </a:prstGeom>
        </p:spPr>
        <p:txBody>
          <a:bodyPr wrap="square">
            <a:spAutoFit/>
          </a:bodyPr>
          <a:lstStyle/>
          <a:p>
            <a:r>
              <a:rPr lang="en-US" altLang="ko-KR" b="1" dirty="0">
                <a:latin typeface="+mn-ea"/>
              </a:rPr>
              <a:t>C.2.7 </a:t>
            </a:r>
            <a:r>
              <a:rPr lang="ko-KR" altLang="en-US" b="1" dirty="0">
                <a:latin typeface="+mn-ea"/>
              </a:rPr>
              <a:t>구조적 프로그래밍</a:t>
            </a:r>
            <a:r>
              <a:rPr lang="en-US" altLang="ko-KR" b="1" dirty="0">
                <a:latin typeface="+mn-ea"/>
              </a:rPr>
              <a:t>(Structured programming)</a:t>
            </a:r>
          </a:p>
          <a:p>
            <a:endParaRPr lang="en-US" altLang="ko-KR" sz="1400" dirty="0">
              <a:latin typeface="+mn-ea"/>
            </a:endParaRPr>
          </a:p>
          <a:p>
            <a:r>
              <a:rPr lang="ko-KR" altLang="en-US" sz="1400" dirty="0">
                <a:latin typeface="+mn-ea"/>
              </a:rPr>
              <a:t>비고 이 기법</a:t>
            </a:r>
            <a:r>
              <a:rPr lang="en-US" altLang="ko-KR" sz="1400" dirty="0">
                <a:latin typeface="+mn-ea"/>
              </a:rPr>
              <a:t>/</a:t>
            </a:r>
            <a:r>
              <a:rPr lang="ko-KR" altLang="en-US" sz="1400" dirty="0">
                <a:latin typeface="+mn-ea"/>
              </a:rPr>
              <a:t>수단은 </a:t>
            </a:r>
            <a:r>
              <a:rPr lang="en-US" altLang="ko-KR" sz="1400" dirty="0">
                <a:latin typeface="+mn-ea"/>
              </a:rPr>
              <a:t>KS C IEC 61508</a:t>
            </a:r>
            <a:r>
              <a:rPr lang="ko-KR" altLang="en-US" sz="1400" dirty="0">
                <a:latin typeface="+mn-ea"/>
              </a:rPr>
              <a:t>－</a:t>
            </a:r>
            <a:r>
              <a:rPr lang="en-US" altLang="ko-KR" sz="1400" dirty="0">
                <a:latin typeface="+mn-ea"/>
              </a:rPr>
              <a:t>3</a:t>
            </a:r>
            <a:r>
              <a:rPr lang="ko-KR" altLang="en-US" sz="1400" dirty="0">
                <a:latin typeface="+mn-ea"/>
              </a:rPr>
              <a:t>의 표 </a:t>
            </a:r>
            <a:r>
              <a:rPr lang="en-US" altLang="ko-KR" sz="1400" dirty="0">
                <a:latin typeface="+mn-ea"/>
              </a:rPr>
              <a:t>A.4</a:t>
            </a:r>
            <a:r>
              <a:rPr lang="ko-KR" altLang="en-US" sz="1400" dirty="0">
                <a:latin typeface="+mn-ea"/>
              </a:rPr>
              <a:t>에서 참고하였다</a:t>
            </a:r>
            <a:r>
              <a:rPr lang="en-US" altLang="ko-KR" sz="1400" dirty="0">
                <a:latin typeface="+mn-ea"/>
              </a:rPr>
              <a:t>.</a:t>
            </a:r>
          </a:p>
          <a:p>
            <a:endParaRPr lang="en-US" altLang="ko-KR" sz="1400" dirty="0">
              <a:latin typeface="+mn-ea"/>
            </a:endParaRPr>
          </a:p>
          <a:p>
            <a:r>
              <a:rPr lang="ko-KR" altLang="en-US" b="1" dirty="0">
                <a:latin typeface="+mn-ea"/>
              </a:rPr>
              <a:t>목적</a:t>
            </a:r>
            <a:r>
              <a:rPr lang="en-US" altLang="ko-KR" b="1" dirty="0">
                <a:latin typeface="+mn-ea"/>
              </a:rPr>
              <a:t>: </a:t>
            </a:r>
            <a:r>
              <a:rPr lang="ko-KR" altLang="en-US" sz="1400" dirty="0">
                <a:latin typeface="+mn-ea"/>
              </a:rPr>
              <a:t>프로그램을 실행하지 않고도 분석할 수 있는 실용적인 방식으로</a:t>
            </a:r>
            <a:r>
              <a:rPr lang="en-US" altLang="ko-KR" sz="1400" dirty="0">
                <a:latin typeface="+mn-ea"/>
              </a:rPr>
              <a:t> </a:t>
            </a:r>
            <a:r>
              <a:rPr lang="ko-KR" altLang="en-US" sz="1400" dirty="0">
                <a:latin typeface="+mn-ea"/>
              </a:rPr>
              <a:t>프로그램을 설계하고 구현한다</a:t>
            </a:r>
            <a:r>
              <a:rPr lang="en-US" altLang="ko-KR" sz="1400" dirty="0">
                <a:latin typeface="+mn-ea"/>
              </a:rPr>
              <a:t>. </a:t>
            </a:r>
            <a:r>
              <a:rPr lang="ko-KR" altLang="en-US" sz="1400" dirty="0">
                <a:latin typeface="+mn-ea"/>
              </a:rPr>
              <a:t>프로그램은 통계상 시험 불가능한 동작이 절대적 최소 수준만 포함하여도 된다</a:t>
            </a:r>
            <a:r>
              <a:rPr lang="en-US" altLang="ko-KR" sz="1400" dirty="0">
                <a:latin typeface="+mn-ea"/>
              </a:rPr>
              <a:t>.</a:t>
            </a:r>
            <a:r>
              <a:rPr lang="ko-KR" altLang="en-US" sz="1400" dirty="0">
                <a:latin typeface="+mn-ea"/>
              </a:rPr>
              <a:t> </a:t>
            </a:r>
            <a:endParaRPr lang="en-US" altLang="ko-KR" sz="1400" dirty="0">
              <a:latin typeface="+mn-ea"/>
            </a:endParaRPr>
          </a:p>
          <a:p>
            <a:endParaRPr lang="en-US" altLang="ko-KR" b="1" dirty="0">
              <a:latin typeface="+mn-ea"/>
            </a:endParaRPr>
          </a:p>
          <a:p>
            <a:r>
              <a:rPr lang="ko-KR" altLang="en-US" b="1" dirty="0">
                <a:latin typeface="+mn-ea"/>
              </a:rPr>
              <a:t>설명</a:t>
            </a:r>
            <a:r>
              <a:rPr lang="en-US" altLang="ko-KR" b="1" dirty="0">
                <a:latin typeface="+mn-ea"/>
              </a:rPr>
              <a:t>: </a:t>
            </a:r>
            <a:r>
              <a:rPr lang="ko-KR" altLang="en-US" sz="1400" dirty="0">
                <a:latin typeface="+mn-ea"/>
              </a:rPr>
              <a:t>구조적 복잡성을 최소화하기 위해 다음 원칙을 적용해야 한다</a:t>
            </a:r>
            <a:r>
              <a:rPr lang="en-US" altLang="ko-KR" sz="1400" dirty="0">
                <a:latin typeface="+mn-ea"/>
              </a:rPr>
              <a:t>.</a:t>
            </a:r>
          </a:p>
          <a:p>
            <a:endParaRPr lang="en-US" altLang="ko-KR" sz="1400" dirty="0">
              <a:latin typeface="+mn-ea"/>
            </a:endParaRPr>
          </a:p>
          <a:p>
            <a:r>
              <a:rPr lang="en-US" altLang="ko-KR" sz="1400" dirty="0">
                <a:latin typeface="+mn-ea"/>
              </a:rPr>
              <a:t>         ― </a:t>
            </a:r>
            <a:r>
              <a:rPr lang="ko-KR" altLang="en-US" sz="1400" dirty="0">
                <a:latin typeface="+mn-ea"/>
              </a:rPr>
              <a:t>프로그램을 적당히 작은 소프트웨어 모듈들로 구분하여</a:t>
            </a:r>
            <a:r>
              <a:rPr lang="en-US" altLang="ko-KR" sz="1400" dirty="0">
                <a:latin typeface="+mn-ea"/>
              </a:rPr>
              <a:t>, </a:t>
            </a:r>
            <a:r>
              <a:rPr lang="ko-KR" altLang="en-US" sz="1400" dirty="0">
                <a:latin typeface="+mn-ea"/>
              </a:rPr>
              <a:t>그것에 대한 충격을 가능한 완화하고 모든 상호작용이 명백해질 수</a:t>
            </a:r>
            <a:endParaRPr lang="en-US" altLang="ko-KR" sz="1400" dirty="0">
              <a:latin typeface="+mn-ea"/>
            </a:endParaRPr>
          </a:p>
          <a:p>
            <a:r>
              <a:rPr lang="en-US" altLang="ko-KR" sz="1400" dirty="0">
                <a:latin typeface="+mn-ea"/>
              </a:rPr>
              <a:t>            </a:t>
            </a:r>
            <a:r>
              <a:rPr lang="ko-KR" altLang="en-US" sz="1400" dirty="0">
                <a:latin typeface="+mn-ea"/>
              </a:rPr>
              <a:t> 있도록 한다</a:t>
            </a:r>
            <a:r>
              <a:rPr lang="en-US" altLang="ko-KR" sz="1400" dirty="0">
                <a:latin typeface="+mn-ea"/>
              </a:rPr>
              <a:t>.</a:t>
            </a:r>
          </a:p>
          <a:p>
            <a:r>
              <a:rPr lang="en-US" altLang="ko-KR" sz="1400" dirty="0">
                <a:latin typeface="+mn-ea"/>
              </a:rPr>
              <a:t>         ― </a:t>
            </a:r>
            <a:r>
              <a:rPr lang="ko-KR" altLang="en-US" sz="1400" dirty="0">
                <a:latin typeface="+mn-ea"/>
              </a:rPr>
              <a:t>구조화된 구성</a:t>
            </a:r>
            <a:r>
              <a:rPr lang="en-US" altLang="ko-KR" sz="1400" dirty="0">
                <a:latin typeface="+mn-ea"/>
              </a:rPr>
              <a:t>, </a:t>
            </a:r>
            <a:r>
              <a:rPr lang="ko-KR" altLang="en-US" sz="1400" dirty="0">
                <a:latin typeface="+mn-ea"/>
              </a:rPr>
              <a:t>즉 차례</a:t>
            </a:r>
            <a:r>
              <a:rPr lang="en-US" altLang="ko-KR" sz="1400" dirty="0">
                <a:latin typeface="+mn-ea"/>
              </a:rPr>
              <a:t>, </a:t>
            </a:r>
            <a:r>
              <a:rPr lang="ko-KR" altLang="en-US" sz="1400" dirty="0">
                <a:latin typeface="+mn-ea"/>
              </a:rPr>
              <a:t>반복</a:t>
            </a:r>
            <a:r>
              <a:rPr lang="en-US" altLang="ko-KR" sz="1400" dirty="0">
                <a:latin typeface="+mn-ea"/>
              </a:rPr>
              <a:t>, </a:t>
            </a:r>
            <a:r>
              <a:rPr lang="ko-KR" altLang="en-US" sz="1400" dirty="0">
                <a:latin typeface="+mn-ea"/>
              </a:rPr>
              <a:t>선택을 이용하여 소프트웨어 모듈 제어 흐름을 구성한다</a:t>
            </a:r>
            <a:r>
              <a:rPr lang="en-US" altLang="ko-KR" sz="1400" dirty="0">
                <a:latin typeface="+mn-ea"/>
              </a:rPr>
              <a:t>.</a:t>
            </a:r>
          </a:p>
          <a:p>
            <a:r>
              <a:rPr lang="en-US" altLang="ko-KR" sz="1400" dirty="0">
                <a:latin typeface="+mn-ea"/>
              </a:rPr>
              <a:t>         ― </a:t>
            </a:r>
            <a:r>
              <a:rPr lang="ko-KR" altLang="en-US" sz="1400" dirty="0">
                <a:latin typeface="+mn-ea"/>
              </a:rPr>
              <a:t>소프트웨어 작은 모듈을 통한 가능한 경로의 수와 입력 및 출력 파라미터 간의 관계를 가능한 단순하게 유지한다</a:t>
            </a:r>
            <a:r>
              <a:rPr lang="en-US" altLang="ko-KR" sz="1400" dirty="0">
                <a:latin typeface="+mn-ea"/>
              </a:rPr>
              <a:t>.</a:t>
            </a:r>
          </a:p>
          <a:p>
            <a:r>
              <a:rPr lang="en-US" altLang="ko-KR" sz="1400" dirty="0">
                <a:latin typeface="+mn-ea"/>
              </a:rPr>
              <a:t>         ― </a:t>
            </a:r>
            <a:r>
              <a:rPr lang="ko-KR" altLang="en-US" sz="1400" dirty="0">
                <a:latin typeface="+mn-ea"/>
              </a:rPr>
              <a:t>복잡한 분기를 피하고</a:t>
            </a:r>
            <a:r>
              <a:rPr lang="en-US" altLang="ko-KR" sz="1400" dirty="0">
                <a:latin typeface="+mn-ea"/>
              </a:rPr>
              <a:t>, </a:t>
            </a:r>
            <a:r>
              <a:rPr lang="ko-KR" altLang="en-US" sz="1400" dirty="0">
                <a:latin typeface="+mn-ea"/>
              </a:rPr>
              <a:t>특히</a:t>
            </a:r>
            <a:r>
              <a:rPr lang="en-US" altLang="ko-KR" sz="1400" dirty="0">
                <a:latin typeface="+mn-ea"/>
              </a:rPr>
              <a:t>, </a:t>
            </a:r>
            <a:r>
              <a:rPr lang="ko-KR" altLang="en-US" sz="1400" dirty="0">
                <a:latin typeface="+mn-ea"/>
              </a:rPr>
              <a:t>고급 </a:t>
            </a:r>
            <a:r>
              <a:rPr lang="en-US" altLang="ko-KR" sz="1400" dirty="0">
                <a:latin typeface="+mn-ea"/>
              </a:rPr>
              <a:t>language</a:t>
            </a:r>
            <a:r>
              <a:rPr lang="ko-KR" altLang="en-US" sz="1400" dirty="0">
                <a:latin typeface="+mn-ea"/>
              </a:rPr>
              <a:t>에서 </a:t>
            </a:r>
            <a:r>
              <a:rPr lang="ko-KR" altLang="en-US" sz="1400" b="1" u="sng" dirty="0">
                <a:solidFill>
                  <a:srgbClr val="FF0000"/>
                </a:solidFill>
                <a:latin typeface="+mn-ea"/>
              </a:rPr>
              <a:t>무조건 분기</a:t>
            </a:r>
            <a:r>
              <a:rPr lang="en-US" altLang="ko-KR" sz="1400" b="1" u="sng" dirty="0">
                <a:solidFill>
                  <a:srgbClr val="FF0000"/>
                </a:solidFill>
                <a:latin typeface="+mn-ea"/>
              </a:rPr>
              <a:t>(</a:t>
            </a:r>
            <a:r>
              <a:rPr lang="en-US" altLang="ko-KR" sz="1400" b="1" u="sng" dirty="0" err="1">
                <a:solidFill>
                  <a:srgbClr val="FF0000"/>
                </a:solidFill>
                <a:latin typeface="+mn-ea"/>
              </a:rPr>
              <a:t>goto</a:t>
            </a:r>
            <a:r>
              <a:rPr lang="en-US" altLang="ko-KR" sz="1400" b="1" u="sng" dirty="0">
                <a:solidFill>
                  <a:srgbClr val="FF0000"/>
                </a:solidFill>
                <a:latin typeface="+mn-ea"/>
              </a:rPr>
              <a:t>)</a:t>
            </a:r>
            <a:r>
              <a:rPr lang="ko-KR" altLang="en-US" sz="1400" dirty="0">
                <a:latin typeface="+mn-ea"/>
              </a:rPr>
              <a:t>를 피한다</a:t>
            </a:r>
            <a:r>
              <a:rPr lang="en-US" altLang="ko-KR" sz="1400" dirty="0">
                <a:latin typeface="+mn-ea"/>
              </a:rPr>
              <a:t>.</a:t>
            </a:r>
          </a:p>
          <a:p>
            <a:r>
              <a:rPr lang="en-US" altLang="ko-KR" sz="1400" dirty="0">
                <a:latin typeface="+mn-ea"/>
              </a:rPr>
              <a:t>         ― </a:t>
            </a:r>
            <a:r>
              <a:rPr lang="ko-KR" altLang="en-US" sz="1400" dirty="0">
                <a:latin typeface="+mn-ea"/>
              </a:rPr>
              <a:t>가능한</a:t>
            </a:r>
            <a:r>
              <a:rPr lang="en-US" altLang="ko-KR" sz="1400" dirty="0">
                <a:latin typeface="+mn-ea"/>
              </a:rPr>
              <a:t>, </a:t>
            </a:r>
            <a:r>
              <a:rPr lang="ko-KR" altLang="en-US" sz="1400" dirty="0">
                <a:latin typeface="+mn-ea"/>
              </a:rPr>
              <a:t>루프 제약 및 입력 </a:t>
            </a:r>
            <a:r>
              <a:rPr lang="ko-KR" altLang="en-US" sz="1400" dirty="0" err="1">
                <a:latin typeface="+mn-ea"/>
              </a:rPr>
              <a:t>파라미터간의</a:t>
            </a:r>
            <a:r>
              <a:rPr lang="ko-KR" altLang="en-US" sz="1400" dirty="0">
                <a:latin typeface="+mn-ea"/>
              </a:rPr>
              <a:t> 분기 사이의 관계를 설명한다</a:t>
            </a:r>
            <a:r>
              <a:rPr lang="en-US" altLang="ko-KR" sz="1400" dirty="0">
                <a:latin typeface="+mn-ea"/>
              </a:rPr>
              <a:t>.</a:t>
            </a:r>
          </a:p>
          <a:p>
            <a:r>
              <a:rPr lang="en-US" altLang="ko-KR" sz="1400" dirty="0">
                <a:latin typeface="+mn-ea"/>
              </a:rPr>
              <a:t>         ― </a:t>
            </a:r>
            <a:r>
              <a:rPr lang="ko-KR" altLang="en-US" sz="1400" dirty="0">
                <a:latin typeface="+mn-ea"/>
              </a:rPr>
              <a:t>분기 및 루프 판단에 복잡한 계산 사용을 피한다</a:t>
            </a:r>
            <a:r>
              <a:rPr lang="en-US" altLang="ko-KR" sz="1400" dirty="0">
                <a:latin typeface="+mn-ea"/>
              </a:rPr>
              <a:t>.</a:t>
            </a:r>
            <a:endParaRPr lang="ko-KR" altLang="en-US" sz="1400" dirty="0">
              <a:latin typeface="+mn-ea"/>
            </a:endParaRPr>
          </a:p>
        </p:txBody>
      </p:sp>
      <p:pic>
        <p:nvPicPr>
          <p:cNvPr id="6" name="그림 5">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7"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23</a:t>
            </a:fld>
            <a:endParaRPr lang="en-GB" noProof="0" dirty="0"/>
          </a:p>
        </p:txBody>
      </p:sp>
    </p:spTree>
    <p:extLst>
      <p:ext uri="{BB962C8B-B14F-4D97-AF65-F5344CB8AC3E}">
        <p14:creationId xmlns:p14="http://schemas.microsoft.com/office/powerpoint/2010/main" val="2296049748"/>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4"/>
          <p:cNvSpPr>
            <a:spLocks noGrp="1"/>
          </p:cNvSpPr>
          <p:nvPr>
            <p:ph sz="quarter" idx="13"/>
          </p:nvPr>
        </p:nvSpPr>
        <p:spPr>
          <a:xfrm>
            <a:off x="444733" y="1192193"/>
            <a:ext cx="11157095" cy="360460"/>
          </a:xfrm>
        </p:spPr>
        <p:txBody>
          <a:bodyPr>
            <a:no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en-US" altLang="ko-KR" sz="1800" dirty="0">
                <a:solidFill>
                  <a:srgbClr val="0070C0"/>
                </a:solidFill>
                <a:latin typeface="+mn-ea"/>
              </a:rPr>
              <a:t>2</a:t>
            </a:r>
            <a:r>
              <a:rPr lang="de-DE" altLang="ko-KR" sz="1800" dirty="0">
                <a:solidFill>
                  <a:srgbClr val="0070C0"/>
                </a:solidFill>
                <a:latin typeface="+mn-ea"/>
              </a:rPr>
              <a:t> – </a:t>
            </a:r>
            <a:r>
              <a:rPr lang="ko-KR" altLang="en-US" sz="1800" dirty="0">
                <a:solidFill>
                  <a:srgbClr val="0070C0"/>
                </a:solidFill>
                <a:latin typeface="+mn-ea"/>
              </a:rPr>
              <a:t>부팅과정</a:t>
            </a:r>
            <a:r>
              <a:rPr lang="en-US" altLang="ko-KR" sz="1800" dirty="0">
                <a:solidFill>
                  <a:srgbClr val="0070C0"/>
                </a:solidFill>
                <a:latin typeface="+mn-ea"/>
              </a:rPr>
              <a:t>(</a:t>
            </a:r>
            <a:r>
              <a:rPr lang="en-US" altLang="ko-KR" sz="1800" dirty="0">
                <a:solidFill>
                  <a:srgbClr val="327ED2"/>
                </a:solidFill>
                <a:latin typeface="+mn-ea"/>
              </a:rPr>
              <a:t>Boot procedure</a:t>
            </a:r>
            <a:r>
              <a:rPr lang="en-US" altLang="ko-KR" sz="1800" dirty="0">
                <a:solidFill>
                  <a:srgbClr val="0070C0"/>
                </a:solidFill>
                <a:latin typeface="+mn-ea"/>
              </a:rPr>
              <a:t>)</a:t>
            </a:r>
            <a:endParaRPr lang="ko-KR" altLang="en-US"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5" name="표 4"/>
          <p:cNvGraphicFramePr>
            <a:graphicFrameLocks noGrp="1"/>
          </p:cNvGraphicFramePr>
          <p:nvPr>
            <p:extLst>
              <p:ext uri="{D42A27DB-BD31-4B8C-83A1-F6EECF244321}">
                <p14:modId xmlns:p14="http://schemas.microsoft.com/office/powerpoint/2010/main" val="2101513299"/>
              </p:ext>
            </p:extLst>
          </p:nvPr>
        </p:nvGraphicFramePr>
        <p:xfrm>
          <a:off x="444733" y="1552653"/>
          <a:ext cx="11215357" cy="103632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a:t>
                      </a:r>
                      <a:r>
                        <a:rPr lang="en-US" sz="1400" b="1" i="0" u="none" strike="noStrike" kern="1200" baseline="0" dirty="0">
                          <a:solidFill>
                            <a:schemeClr val="tx1"/>
                          </a:solidFill>
                          <a:latin typeface="+mn-ea"/>
                          <a:ea typeface="+mn-ea"/>
                          <a:cs typeface="+mn-cs"/>
                        </a:rPr>
                        <a:t>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2</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부팅과정</a:t>
                      </a:r>
                      <a:r>
                        <a:rPr lang="en-US" altLang="ko-KR" sz="1400" kern="1200" dirty="0">
                          <a:solidFill>
                            <a:schemeClr val="tx1"/>
                          </a:solidFill>
                          <a:effectLst/>
                          <a:latin typeface="+mn-ea"/>
                          <a:ea typeface="+mn-ea"/>
                          <a:cs typeface="+mn-cs"/>
                        </a:rPr>
                        <a:t> (Boot procedure)</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부팅 과정 중 승강기의 안전한 상태 유지</a:t>
                      </a:r>
                      <a:r>
                        <a:rPr lang="en-US" altLang="ko-KR" sz="1400" b="0" i="0" u="none" strike="noStrike" kern="1200" baseline="0" dirty="0">
                          <a:solidFill>
                            <a:schemeClr val="tx1"/>
                          </a:solidFill>
                          <a:latin typeface="+mn-ea"/>
                          <a:ea typeface="+mn-ea"/>
                          <a:cs typeface="+mn-cs"/>
                        </a:rPr>
                        <a:t>.</a:t>
                      </a:r>
                    </a:p>
                    <a:p>
                      <a:r>
                        <a:rPr lang="en-US" altLang="ko-KR" sz="1400" b="0" i="0" u="none" strike="noStrike" kern="1200" baseline="0" dirty="0">
                          <a:solidFill>
                            <a:schemeClr val="tx1"/>
                          </a:solidFill>
                          <a:latin typeface="+mn-ea"/>
                          <a:ea typeface="+mn-ea"/>
                          <a:cs typeface="+mn-cs"/>
                        </a:rPr>
                        <a:t>(During boot procedures a safe state of the lift shall be maintained</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pic>
        <p:nvPicPr>
          <p:cNvPr id="7" name="그림 6">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8"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24</a:t>
            </a:fld>
            <a:endParaRPr lang="en-GB" noProof="0" dirty="0"/>
          </a:p>
        </p:txBody>
      </p:sp>
    </p:spTree>
    <p:extLst>
      <p:ext uri="{BB962C8B-B14F-4D97-AF65-F5344CB8AC3E}">
        <p14:creationId xmlns:p14="http://schemas.microsoft.com/office/powerpoint/2010/main" val="115505039"/>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5" name="Inhaltsplatzhalter 4"/>
          <p:cNvSpPr>
            <a:spLocks noGrp="1"/>
          </p:cNvSpPr>
          <p:nvPr>
            <p:ph sz="quarter" idx="13"/>
          </p:nvPr>
        </p:nvSpPr>
        <p:spPr>
          <a:xfrm>
            <a:off x="444733" y="1192193"/>
            <a:ext cx="11157095" cy="360460"/>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en-US" altLang="ko-KR" sz="1800" dirty="0">
                <a:solidFill>
                  <a:srgbClr val="0070C0"/>
                </a:solidFill>
                <a:latin typeface="+mn-ea"/>
              </a:rPr>
              <a:t>3</a:t>
            </a:r>
            <a:r>
              <a:rPr lang="de-DE" altLang="ko-KR" sz="1800" dirty="0">
                <a:solidFill>
                  <a:srgbClr val="0070C0"/>
                </a:solidFill>
                <a:latin typeface="+mn-ea"/>
              </a:rPr>
              <a:t> – </a:t>
            </a:r>
            <a:r>
              <a:rPr lang="ko-KR" altLang="en-US" sz="1800" dirty="0" err="1">
                <a:solidFill>
                  <a:srgbClr val="0070C0"/>
                </a:solidFill>
                <a:latin typeface="+mn-ea"/>
              </a:rPr>
              <a:t>인터럽터</a:t>
            </a:r>
            <a:r>
              <a:rPr lang="ko-KR" altLang="en-US" sz="1800" dirty="0">
                <a:solidFill>
                  <a:srgbClr val="0070C0"/>
                </a:solidFill>
                <a:latin typeface="+mn-ea"/>
              </a:rPr>
              <a:t> </a:t>
            </a:r>
            <a:r>
              <a:rPr lang="en-US" altLang="ko-KR" sz="1800" dirty="0">
                <a:solidFill>
                  <a:srgbClr val="0070C0"/>
                </a:solidFill>
                <a:latin typeface="+mn-ea"/>
              </a:rPr>
              <a:t>(</a:t>
            </a:r>
            <a:r>
              <a:rPr lang="en-US" altLang="ko-KR" sz="1800" dirty="0">
                <a:solidFill>
                  <a:srgbClr val="327ED2"/>
                </a:solidFill>
                <a:latin typeface="+mn-ea"/>
              </a:rPr>
              <a:t>Interrupts)</a:t>
            </a:r>
            <a:endParaRPr lang="ko-KR" altLang="en-US"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graphicFrame>
        <p:nvGraphicFramePr>
          <p:cNvPr id="6" name="표 5"/>
          <p:cNvGraphicFramePr>
            <a:graphicFrameLocks noGrp="1"/>
          </p:cNvGraphicFramePr>
          <p:nvPr>
            <p:extLst>
              <p:ext uri="{D42A27DB-BD31-4B8C-83A1-F6EECF244321}">
                <p14:modId xmlns:p14="http://schemas.microsoft.com/office/powerpoint/2010/main" val="3511002516"/>
              </p:ext>
            </p:extLst>
          </p:nvPr>
        </p:nvGraphicFramePr>
        <p:xfrm>
          <a:off x="444733" y="1552653"/>
          <a:ext cx="11215357" cy="146304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a:t>
                      </a:r>
                      <a:r>
                        <a:rPr lang="en-US" sz="1400" b="1" i="0" u="none" strike="noStrike" kern="1200" baseline="0" dirty="0">
                          <a:solidFill>
                            <a:schemeClr val="tx1"/>
                          </a:solidFill>
                          <a:latin typeface="+mn-ea"/>
                          <a:ea typeface="+mn-ea"/>
                          <a:cs typeface="+mn-cs"/>
                        </a:rPr>
                        <a:t>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3</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인터럽트</a:t>
                      </a:r>
                      <a:r>
                        <a:rPr lang="en-US" altLang="ko-KR" sz="1400" kern="1200" dirty="0">
                          <a:solidFill>
                            <a:schemeClr val="tx1"/>
                          </a:solidFill>
                          <a:effectLst/>
                          <a:latin typeface="+mn-ea"/>
                          <a:ea typeface="+mn-ea"/>
                          <a:cs typeface="+mn-cs"/>
                        </a:rPr>
                        <a:t> (Interrupts)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인터럽트의 제한적 사용</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인터럽트의 모든 가능한 시퀀스가 예측되는 경우만 중첩 인터럽트의 사용</a:t>
                      </a:r>
                      <a:r>
                        <a:rPr lang="en-US" altLang="ko-KR" sz="1400" b="0" i="0" u="none" strike="noStrike" kern="1200" baseline="0" dirty="0">
                          <a:solidFill>
                            <a:schemeClr val="tx1"/>
                          </a:solidFill>
                          <a:latin typeface="+mn-ea"/>
                          <a:ea typeface="+mn-ea"/>
                          <a:cs typeface="+mn-cs"/>
                        </a:rPr>
                        <a:t> (Limited use of interrupts: Use of nested interrupts only if all possible sequences of interrupts are predictable.</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ko-KR" sz="1400" b="0" i="0" u="none" strike="noStrike" kern="1200" baseline="0" dirty="0">
                          <a:solidFill>
                            <a:schemeClr val="tx1"/>
                          </a:solidFill>
                          <a:latin typeface="+mn-ea"/>
                          <a:ea typeface="+mn-ea"/>
                          <a:cs typeface="+mn-cs"/>
                        </a:rPr>
                        <a:t>C.2.6.5</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8" name="직사각형 7"/>
          <p:cNvSpPr/>
          <p:nvPr/>
        </p:nvSpPr>
        <p:spPr>
          <a:xfrm>
            <a:off x="444732" y="3198573"/>
            <a:ext cx="11413979" cy="3123932"/>
          </a:xfrm>
          <a:prstGeom prst="rect">
            <a:avLst/>
          </a:prstGeom>
        </p:spPr>
        <p:txBody>
          <a:bodyPr wrap="square">
            <a:spAutoFit/>
          </a:bodyPr>
          <a:lstStyle/>
          <a:p>
            <a:r>
              <a:rPr lang="en-US" altLang="ko-KR" b="1" dirty="0">
                <a:latin typeface="+mn-ea"/>
                <a:cs typeface="Arial" panose="020B0604020202020204" pitchFamily="34" charset="0"/>
              </a:rPr>
              <a:t>C.2.6.5 </a:t>
            </a:r>
            <a:r>
              <a:rPr lang="ko-KR" altLang="en-US" b="1" dirty="0">
                <a:latin typeface="+mn-ea"/>
                <a:cs typeface="Arial" panose="020B0604020202020204" pitchFamily="34" charset="0"/>
              </a:rPr>
              <a:t>제한된 인터럽트 사용</a:t>
            </a:r>
            <a:r>
              <a:rPr lang="en-US" altLang="ko-KR" b="1" dirty="0">
                <a:latin typeface="+mn-ea"/>
                <a:cs typeface="Arial" panose="020B0604020202020204" pitchFamily="34" charset="0"/>
              </a:rPr>
              <a:t>(Limited use of interrupts)</a:t>
            </a:r>
          </a:p>
          <a:p>
            <a:r>
              <a:rPr lang="ko-KR" altLang="en-US" sz="1600" dirty="0">
                <a:latin typeface="+mn-ea"/>
                <a:cs typeface="Arial" panose="020B0604020202020204" pitchFamily="34" charset="0"/>
              </a:rPr>
              <a:t>비고</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이 기법</a:t>
            </a:r>
            <a:r>
              <a:rPr lang="en-US" altLang="ko-KR" sz="1600" dirty="0">
                <a:latin typeface="+mn-ea"/>
                <a:cs typeface="Arial" panose="020B0604020202020204" pitchFamily="34" charset="0"/>
              </a:rPr>
              <a:t>/</a:t>
            </a:r>
            <a:r>
              <a:rPr lang="ko-KR" altLang="en-US" sz="1600" dirty="0">
                <a:latin typeface="+mn-ea"/>
                <a:cs typeface="Arial" panose="020B0604020202020204" pitchFamily="34" charset="0"/>
              </a:rPr>
              <a:t>수단은 </a:t>
            </a:r>
            <a:r>
              <a:rPr lang="en-US" altLang="ko-KR" sz="1600" dirty="0">
                <a:latin typeface="+mn-ea"/>
                <a:cs typeface="Arial" panose="020B0604020202020204" pitchFamily="34" charset="0"/>
              </a:rPr>
              <a:t>KS C IEC 61508-3</a:t>
            </a:r>
            <a:r>
              <a:rPr lang="ko-KR" altLang="en-US" sz="1600" dirty="0">
                <a:latin typeface="+mn-ea"/>
                <a:cs typeface="Arial" panose="020B0604020202020204" pitchFamily="34" charset="0"/>
              </a:rPr>
              <a:t>의 표 </a:t>
            </a:r>
            <a:r>
              <a:rPr lang="en-US" altLang="ko-KR" sz="1600" dirty="0">
                <a:latin typeface="+mn-ea"/>
                <a:cs typeface="Arial" panose="020B0604020202020204" pitchFamily="34" charset="0"/>
              </a:rPr>
              <a:t>B.1</a:t>
            </a:r>
            <a:r>
              <a:rPr lang="ko-KR" altLang="en-US" sz="1600" dirty="0">
                <a:latin typeface="+mn-ea"/>
                <a:cs typeface="Arial" panose="020B0604020202020204" pitchFamily="34" charset="0"/>
              </a:rPr>
              <a:t>에서 참고하였다</a:t>
            </a:r>
            <a:r>
              <a:rPr lang="en-US" altLang="ko-KR" sz="1600" dirty="0">
                <a:latin typeface="+mn-ea"/>
                <a:cs typeface="Arial" panose="020B0604020202020204" pitchFamily="34" charset="0"/>
              </a:rPr>
              <a:t>.</a:t>
            </a:r>
          </a:p>
          <a:p>
            <a:endParaRPr lang="en-US" altLang="ko-KR" sz="1050" dirty="0">
              <a:latin typeface="+mn-ea"/>
              <a:cs typeface="Arial" panose="020B0604020202020204" pitchFamily="34" charset="0"/>
            </a:endParaRPr>
          </a:p>
          <a:p>
            <a:r>
              <a:rPr lang="ko-KR" altLang="en-US" b="1" dirty="0">
                <a:latin typeface="+mn-ea"/>
                <a:cs typeface="Arial" panose="020B0604020202020204" pitchFamily="34" charset="0"/>
              </a:rPr>
              <a:t>목적</a:t>
            </a:r>
            <a:r>
              <a:rPr lang="en-US" altLang="ko-KR" b="1" dirty="0">
                <a:latin typeface="+mn-ea"/>
                <a:cs typeface="Arial" panose="020B0604020202020204" pitchFamily="34" charset="0"/>
              </a:rPr>
              <a:t>: </a:t>
            </a:r>
            <a:r>
              <a:rPr lang="ko-KR" altLang="en-US" sz="1600" dirty="0">
                <a:latin typeface="+mn-ea"/>
                <a:cs typeface="Arial" panose="020B0604020202020204" pitchFamily="34" charset="0"/>
              </a:rPr>
              <a:t>소프트웨어를 검증 가능하고 시험 가능하도록 유지한다</a:t>
            </a:r>
            <a:r>
              <a:rPr lang="en-US" altLang="ko-KR" sz="1600" dirty="0">
                <a:latin typeface="+mn-ea"/>
                <a:cs typeface="Arial" panose="020B0604020202020204" pitchFamily="34" charset="0"/>
              </a:rPr>
              <a:t>. </a:t>
            </a:r>
            <a:r>
              <a:rPr lang="en-US" altLang="ko-KR" sz="1400" dirty="0">
                <a:latin typeface="+mn-ea"/>
                <a:cs typeface="Arial" panose="020B0604020202020204" pitchFamily="34" charset="0"/>
              </a:rPr>
              <a:t>(To keep software verifiable and testable.)</a:t>
            </a:r>
          </a:p>
          <a:p>
            <a:endParaRPr lang="en-US" altLang="ko-KR" sz="1050" dirty="0">
              <a:latin typeface="+mn-ea"/>
              <a:cs typeface="Arial" panose="020B0604020202020204" pitchFamily="34" charset="0"/>
            </a:endParaRPr>
          </a:p>
          <a:p>
            <a:r>
              <a:rPr lang="ko-KR" altLang="en-US" b="1" dirty="0">
                <a:latin typeface="+mn-ea"/>
                <a:cs typeface="Arial" panose="020B0604020202020204" pitchFamily="34" charset="0"/>
              </a:rPr>
              <a:t>설명</a:t>
            </a:r>
            <a:r>
              <a:rPr lang="en-US" altLang="ko-KR" b="1" dirty="0">
                <a:latin typeface="+mn-ea"/>
                <a:cs typeface="Arial" panose="020B0604020202020204" pitchFamily="34" charset="0"/>
              </a:rPr>
              <a:t>: </a:t>
            </a:r>
            <a:r>
              <a:rPr lang="ko-KR" altLang="en-US" sz="1600" b="1" dirty="0">
                <a:solidFill>
                  <a:srgbClr val="0000CC"/>
                </a:solidFill>
                <a:latin typeface="+mn-ea"/>
                <a:cs typeface="Arial" panose="020B0604020202020204" pitchFamily="34" charset="0"/>
              </a:rPr>
              <a:t>인터럽트의 사용은 제한되어야 한다</a:t>
            </a:r>
            <a:r>
              <a:rPr lang="en-US" altLang="ko-KR" sz="1600" b="1" dirty="0">
                <a:solidFill>
                  <a:srgbClr val="0000CC"/>
                </a:solidFill>
                <a:latin typeface="+mn-ea"/>
                <a:cs typeface="Arial" panose="020B0604020202020204" pitchFamily="34" charset="0"/>
              </a:rPr>
              <a:t>. </a:t>
            </a:r>
            <a:r>
              <a:rPr lang="ko-KR" altLang="en-US" sz="1600" dirty="0">
                <a:latin typeface="+mn-ea"/>
                <a:cs typeface="Arial" panose="020B0604020202020204" pitchFamily="34" charset="0"/>
              </a:rPr>
              <a:t>인터럽트는 시스템을 단순화할 경우 이용해도 된다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소프트웨어의 인터럽트 취급은 실행된 기능에 대한 핵심 부분</a:t>
            </a:r>
            <a:r>
              <a:rPr lang="en-US" altLang="ko-KR" sz="1600" b="1" dirty="0">
                <a:solidFill>
                  <a:srgbClr val="0000CC"/>
                </a:solidFill>
                <a:latin typeface="+mn-ea"/>
                <a:cs typeface="Arial" panose="020B0604020202020204" pitchFamily="34" charset="0"/>
              </a:rPr>
              <a:t>[</a:t>
            </a:r>
            <a:r>
              <a:rPr lang="ko-KR" altLang="en-US" sz="1600" b="1" dirty="0" err="1">
                <a:solidFill>
                  <a:srgbClr val="0000CC"/>
                </a:solidFill>
                <a:latin typeface="+mn-ea"/>
                <a:cs typeface="Arial" panose="020B0604020202020204" pitchFamily="34" charset="0"/>
              </a:rPr>
              <a:t>예：시간</a:t>
            </a:r>
            <a:r>
              <a:rPr lang="ko-KR" altLang="en-US" sz="1600" b="1" dirty="0">
                <a:solidFill>
                  <a:srgbClr val="0000CC"/>
                </a:solidFill>
                <a:latin typeface="+mn-ea"/>
                <a:cs typeface="Arial" panose="020B0604020202020204" pitchFamily="34" charset="0"/>
              </a:rPr>
              <a:t> 임계</a:t>
            </a:r>
            <a:r>
              <a:rPr lang="en-US" altLang="ko-KR" sz="1600" b="1" dirty="0">
                <a:solidFill>
                  <a:srgbClr val="0000CC"/>
                </a:solidFill>
                <a:latin typeface="+mn-ea"/>
                <a:cs typeface="Arial" panose="020B0604020202020204" pitchFamily="34" charset="0"/>
              </a:rPr>
              <a:t>(time critical)], </a:t>
            </a:r>
            <a:r>
              <a:rPr lang="ko-KR" altLang="en-US" sz="1600" b="1" dirty="0">
                <a:solidFill>
                  <a:srgbClr val="0000CC"/>
                </a:solidFill>
                <a:latin typeface="+mn-ea"/>
                <a:cs typeface="Arial" panose="020B0604020202020204" pitchFamily="34" charset="0"/>
              </a:rPr>
              <a:t>데이터 교환 임계</a:t>
            </a:r>
            <a:r>
              <a:rPr lang="en-US" altLang="ko-KR" sz="1600" b="1" dirty="0">
                <a:solidFill>
                  <a:srgbClr val="0000CC"/>
                </a:solidFill>
                <a:latin typeface="+mn-ea"/>
                <a:cs typeface="Arial" panose="020B0604020202020204" pitchFamily="34" charset="0"/>
              </a:rPr>
              <a:t>[critical to data changes)]</a:t>
            </a:r>
            <a:r>
              <a:rPr lang="ko-KR" altLang="en-US" sz="1600" b="1" dirty="0">
                <a:solidFill>
                  <a:srgbClr val="0000CC"/>
                </a:solidFill>
                <a:latin typeface="+mn-ea"/>
                <a:cs typeface="Arial" panose="020B0604020202020204" pitchFamily="34" charset="0"/>
              </a:rPr>
              <a:t>에 대해서는 금지</a:t>
            </a:r>
            <a:r>
              <a:rPr lang="ko-KR" altLang="en-US" sz="1600" dirty="0">
                <a:latin typeface="+mn-ea"/>
                <a:cs typeface="Arial" panose="020B0604020202020204" pitchFamily="34" charset="0"/>
              </a:rPr>
              <a:t>되어야 한다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인터럽트가 이용된다면</a:t>
            </a:r>
            <a:r>
              <a:rPr lang="en-US" altLang="ko-KR" sz="1600" dirty="0">
                <a:latin typeface="+mn-ea"/>
                <a:cs typeface="Arial" panose="020B0604020202020204" pitchFamily="34" charset="0"/>
              </a:rPr>
              <a:t>, </a:t>
            </a:r>
            <a:r>
              <a:rPr lang="ko-KR" altLang="en-US" sz="1600" b="1" u="sng" dirty="0">
                <a:solidFill>
                  <a:srgbClr val="FF0000"/>
                </a:solidFill>
                <a:latin typeface="+mn-ea"/>
                <a:cs typeface="Arial" panose="020B0604020202020204" pitchFamily="34" charset="0"/>
              </a:rPr>
              <a:t>인터럽트 될 수 없는 부분에 대해 최대 컴퓨터 사용 시간을 명시</a:t>
            </a:r>
            <a:r>
              <a:rPr lang="ko-KR" altLang="en-US" sz="1600" dirty="0">
                <a:latin typeface="+mn-ea"/>
                <a:cs typeface="Arial" panose="020B0604020202020204" pitchFamily="34" charset="0"/>
              </a:rPr>
              <a:t>하는 것이 좋다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그래서 하나의 인터럽트가 금지되</a:t>
            </a:r>
            <a:r>
              <a:rPr lang="ko-KR" altLang="en-US" sz="1600" dirty="0">
                <a:latin typeface="+mn-ea"/>
              </a:rPr>
              <a:t>는 최대 시간을 계산할 수 있도록 한다</a:t>
            </a:r>
            <a:r>
              <a:rPr lang="en-US" altLang="ko-KR" sz="1600" dirty="0">
                <a:latin typeface="+mn-ea"/>
              </a:rPr>
              <a:t>. </a:t>
            </a:r>
            <a:r>
              <a:rPr lang="ko-KR" altLang="en-US" sz="1600" dirty="0">
                <a:latin typeface="+mn-ea"/>
              </a:rPr>
              <a:t>인터럽트의 이용과 제한을 철저하게 기록하는 것이 좋다</a:t>
            </a:r>
            <a:r>
              <a:rPr lang="en-US" altLang="ko-KR" sz="1600" dirty="0">
                <a:latin typeface="+mn-ea"/>
              </a:rPr>
              <a:t>.</a:t>
            </a:r>
            <a:r>
              <a:rPr lang="en-US" altLang="ko-KR" sz="1600" dirty="0">
                <a:latin typeface="+mn-ea"/>
                <a:cs typeface="Arial" panose="020B0604020202020204" pitchFamily="34" charset="0"/>
              </a:rPr>
              <a:t> </a:t>
            </a:r>
            <a:r>
              <a:rPr lang="en-US" altLang="ko-KR" sz="1400" dirty="0">
                <a:latin typeface="+mn-ea"/>
                <a:cs typeface="Arial" panose="020B0604020202020204" pitchFamily="34" charset="0"/>
              </a:rPr>
              <a:t>[</a:t>
            </a:r>
            <a:r>
              <a:rPr lang="en-US" altLang="ko-KR" sz="1400" b="1" u="sng" dirty="0">
                <a:solidFill>
                  <a:srgbClr val="0033CC"/>
                </a:solidFill>
                <a:latin typeface="+mn-ea"/>
                <a:cs typeface="Arial" panose="020B0604020202020204" pitchFamily="34" charset="0"/>
              </a:rPr>
              <a:t>The use of interrupts should be restricted</a:t>
            </a:r>
            <a:r>
              <a:rPr lang="en-US" altLang="ko-KR" sz="1400" dirty="0">
                <a:latin typeface="+mn-ea"/>
                <a:cs typeface="Arial" panose="020B0604020202020204" pitchFamily="34" charset="0"/>
              </a:rPr>
              <a:t>. Interrupts may be used if they simplify the system. Software handling of interrupts should be inhibited during critical parts (</a:t>
            </a:r>
            <a:r>
              <a:rPr lang="en-US" altLang="ko-KR" sz="1400" u="sng" dirty="0">
                <a:latin typeface="+mn-ea"/>
                <a:cs typeface="Arial" panose="020B0604020202020204" pitchFamily="34" charset="0"/>
              </a:rPr>
              <a:t>for example time critical, critical to data changes</a:t>
            </a:r>
            <a:r>
              <a:rPr lang="en-US" altLang="ko-KR" sz="1400" dirty="0">
                <a:latin typeface="+mn-ea"/>
                <a:cs typeface="Arial" panose="020B0604020202020204" pitchFamily="34" charset="0"/>
              </a:rPr>
              <a:t>) of the executed functions. If interrupts are used, </a:t>
            </a:r>
            <a:r>
              <a:rPr lang="en-US" altLang="ko-KR" sz="1400" u="sng" dirty="0">
                <a:latin typeface="+mn-ea"/>
                <a:cs typeface="Arial" panose="020B0604020202020204" pitchFamily="34" charset="0"/>
              </a:rPr>
              <a:t>then parts not interruptible should have a specified maximum computation time</a:t>
            </a:r>
            <a:r>
              <a:rPr lang="en-US" altLang="ko-KR" sz="1400" dirty="0">
                <a:latin typeface="+mn-ea"/>
                <a:cs typeface="Arial" panose="020B0604020202020204" pitchFamily="34" charset="0"/>
              </a:rPr>
              <a:t>, so that the maximum time for which an interrupt is inhibited can be calculated. Interrupt usage and masking should be thoroughly documented.</a:t>
            </a:r>
            <a:r>
              <a:rPr lang="en-US" altLang="ko-KR" sz="1400" dirty="0">
                <a:latin typeface="+mn-ea"/>
              </a:rPr>
              <a:t>]</a:t>
            </a:r>
            <a:endParaRPr lang="ko-KR" altLang="en-US" sz="1400" dirty="0">
              <a:latin typeface="+mn-ea"/>
              <a:cs typeface="Arial" panose="020B0604020202020204" pitchFamily="34" charset="0"/>
            </a:endParaRPr>
          </a:p>
        </p:txBody>
      </p:sp>
      <p:pic>
        <p:nvPicPr>
          <p:cNvPr id="9" name="그림 8">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0"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25</a:t>
            </a:fld>
            <a:endParaRPr lang="en-GB" noProof="0" dirty="0"/>
          </a:p>
        </p:txBody>
      </p:sp>
    </p:spTree>
    <p:extLst>
      <p:ext uri="{BB962C8B-B14F-4D97-AF65-F5344CB8AC3E}">
        <p14:creationId xmlns:p14="http://schemas.microsoft.com/office/powerpoint/2010/main" val="3498565493"/>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en-US" altLang="ko-KR" sz="1800" dirty="0">
                <a:solidFill>
                  <a:srgbClr val="0070C0"/>
                </a:solidFill>
                <a:latin typeface="+mn-ea"/>
              </a:rPr>
              <a:t>4</a:t>
            </a:r>
            <a:r>
              <a:rPr lang="de-DE" altLang="ko-KR" sz="1800" dirty="0">
                <a:solidFill>
                  <a:srgbClr val="0070C0"/>
                </a:solidFill>
                <a:latin typeface="+mn-ea"/>
              </a:rPr>
              <a:t> – </a:t>
            </a:r>
            <a:r>
              <a:rPr lang="ko-KR" altLang="en-US" sz="1800" dirty="0" err="1">
                <a:solidFill>
                  <a:srgbClr val="0070C0"/>
                </a:solidFill>
                <a:latin typeface="+mn-ea"/>
              </a:rPr>
              <a:t>인터럽터</a:t>
            </a:r>
            <a:r>
              <a:rPr lang="ko-KR" altLang="en-US" sz="1800" dirty="0">
                <a:solidFill>
                  <a:srgbClr val="0070C0"/>
                </a:solidFill>
                <a:latin typeface="+mn-ea"/>
              </a:rPr>
              <a:t> </a:t>
            </a:r>
            <a:r>
              <a:rPr lang="en-US" altLang="ko-KR" sz="1800" dirty="0">
                <a:solidFill>
                  <a:srgbClr val="0070C0"/>
                </a:solidFill>
                <a:latin typeface="+mn-ea"/>
              </a:rPr>
              <a:t>(</a:t>
            </a:r>
            <a:r>
              <a:rPr lang="en-US" altLang="ko-KR" sz="1800" dirty="0">
                <a:solidFill>
                  <a:srgbClr val="327ED2"/>
                </a:solidFill>
                <a:latin typeface="+mn-ea"/>
              </a:rPr>
              <a:t>Interrupts)</a:t>
            </a:r>
            <a:endParaRPr lang="de-DE" altLang="ko-KR"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900257118"/>
              </p:ext>
            </p:extLst>
          </p:nvPr>
        </p:nvGraphicFramePr>
        <p:xfrm>
          <a:off x="444733" y="1552653"/>
          <a:ext cx="11215357" cy="146304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a:t>
                      </a:r>
                      <a:r>
                        <a:rPr lang="en-US" sz="1400" b="1" i="0" u="none" strike="noStrike" kern="1200" baseline="0" dirty="0">
                          <a:solidFill>
                            <a:schemeClr val="tx1"/>
                          </a:solidFill>
                          <a:latin typeface="+mn-ea"/>
                          <a:ea typeface="+mn-ea"/>
                          <a:cs typeface="+mn-cs"/>
                        </a:rPr>
                        <a:t>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4</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인터럽트</a:t>
                      </a:r>
                      <a:r>
                        <a:rPr lang="en-US" altLang="ko-KR" sz="1400" kern="1200" dirty="0">
                          <a:solidFill>
                            <a:schemeClr val="tx1"/>
                          </a:solidFill>
                          <a:effectLst/>
                          <a:latin typeface="+mn-ea"/>
                          <a:ea typeface="+mn-ea"/>
                          <a:cs typeface="+mn-cs"/>
                        </a:rPr>
                        <a:t> (Interrupts)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다른 프로그램 시퀀스 조건과 결합된 경우를 제외하고 인터럽트 절차에 의해 </a:t>
                      </a:r>
                      <a:r>
                        <a:rPr lang="ko-KR" altLang="en-US" sz="1400" b="1" i="0" u="sng" strike="noStrike" kern="1200" baseline="0" dirty="0" err="1">
                          <a:solidFill>
                            <a:srgbClr val="FF0000"/>
                          </a:solidFill>
                          <a:latin typeface="+mn-ea"/>
                          <a:ea typeface="+mn-ea"/>
                          <a:cs typeface="+mn-cs"/>
                        </a:rPr>
                        <a:t>감시장치</a:t>
                      </a:r>
                      <a:r>
                        <a:rPr lang="ko-KR" altLang="en-US" sz="1400" b="0" i="0" u="none" strike="noStrike" kern="1200" baseline="0" dirty="0" err="1">
                          <a:solidFill>
                            <a:schemeClr val="tx1"/>
                          </a:solidFill>
                          <a:latin typeface="+mn-ea"/>
                          <a:ea typeface="+mn-ea"/>
                          <a:cs typeface="+mn-cs"/>
                        </a:rPr>
                        <a:t>이</a:t>
                      </a:r>
                      <a:r>
                        <a:rPr lang="ko-KR" altLang="en-US" sz="1400" b="0" i="0" u="none" strike="noStrike" kern="1200" baseline="0" dirty="0">
                          <a:solidFill>
                            <a:schemeClr val="tx1"/>
                          </a:solidFill>
                          <a:latin typeface="+mn-ea"/>
                          <a:ea typeface="+mn-ea"/>
                          <a:cs typeface="+mn-cs"/>
                        </a:rPr>
                        <a:t> 작동되지 않음</a:t>
                      </a:r>
                      <a:r>
                        <a:rPr lang="en-US" altLang="ko-KR" sz="1400" b="0" i="0" u="none" strike="noStrike" kern="1200" baseline="0" dirty="0">
                          <a:solidFill>
                            <a:schemeClr val="tx1"/>
                          </a:solidFill>
                          <a:latin typeface="+mn-ea"/>
                          <a:ea typeface="+mn-ea"/>
                          <a:cs typeface="+mn-cs"/>
                        </a:rPr>
                        <a:t> (No triggering of </a:t>
                      </a:r>
                      <a:r>
                        <a:rPr lang="en-US" altLang="ko-KR" sz="1400" b="1" i="0" u="none" strike="noStrike" kern="1200" baseline="0" dirty="0">
                          <a:solidFill>
                            <a:srgbClr val="FF0000"/>
                          </a:solidFill>
                          <a:latin typeface="+mn-ea"/>
                          <a:ea typeface="+mn-ea"/>
                          <a:cs typeface="+mn-cs"/>
                        </a:rPr>
                        <a:t>watchdog</a:t>
                      </a:r>
                      <a:r>
                        <a:rPr lang="en-US" altLang="ko-KR" sz="1400" b="0" i="0" u="none" strike="noStrike" kern="1200" baseline="0" dirty="0">
                          <a:solidFill>
                            <a:schemeClr val="tx1"/>
                          </a:solidFill>
                          <a:latin typeface="+mn-ea"/>
                          <a:ea typeface="+mn-ea"/>
                          <a:cs typeface="+mn-cs"/>
                        </a:rPr>
                        <a:t> by interrupt procedure except in combination with other program sequence conditions.)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ko-KR" sz="1400" b="0" i="0" u="none" strike="noStrike" kern="1200" baseline="0" dirty="0">
                          <a:solidFill>
                            <a:schemeClr val="tx1"/>
                          </a:solidFill>
                          <a:latin typeface="+mn-ea"/>
                          <a:ea typeface="+mn-ea"/>
                          <a:cs typeface="+mn-cs"/>
                        </a:rPr>
                        <a:t>A.9.4</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11" name="직사각형 10"/>
          <p:cNvSpPr/>
          <p:nvPr/>
        </p:nvSpPr>
        <p:spPr>
          <a:xfrm>
            <a:off x="444734" y="3114318"/>
            <a:ext cx="11180239" cy="2739211"/>
          </a:xfrm>
          <a:prstGeom prst="rect">
            <a:avLst/>
          </a:prstGeom>
        </p:spPr>
        <p:txBody>
          <a:bodyPr wrap="square">
            <a:spAutoFit/>
          </a:bodyPr>
          <a:lstStyle/>
          <a:p>
            <a:endParaRPr lang="de-DE" dirty="0">
              <a:solidFill>
                <a:srgbClr val="327ED2"/>
              </a:solidFill>
              <a:latin typeface="+mn-ea"/>
            </a:endParaRPr>
          </a:p>
          <a:p>
            <a:pPr lvl="0"/>
            <a:r>
              <a:rPr lang="en-US" b="1" dirty="0">
                <a:solidFill>
                  <a:srgbClr val="000000"/>
                </a:solidFill>
                <a:latin typeface="+mn-ea"/>
              </a:rPr>
              <a:t>A.9.4 </a:t>
            </a:r>
            <a:r>
              <a:rPr lang="ko-KR" altLang="en-US" dirty="0">
                <a:solidFill>
                  <a:srgbClr val="000000"/>
                </a:solidFill>
                <a:latin typeface="+mn-ea"/>
              </a:rPr>
              <a:t>프로그램 순서의 시간적</a:t>
            </a:r>
            <a:r>
              <a:rPr lang="en-US" altLang="ko-KR" dirty="0">
                <a:solidFill>
                  <a:srgbClr val="000000"/>
                </a:solidFill>
                <a:latin typeface="+mn-ea"/>
              </a:rPr>
              <a:t> &amp; </a:t>
            </a:r>
            <a:r>
              <a:rPr lang="ko-KR" altLang="en-US" dirty="0">
                <a:solidFill>
                  <a:srgbClr val="000000"/>
                </a:solidFill>
                <a:latin typeface="+mn-ea"/>
              </a:rPr>
              <a:t>논리적인 모니터링 조합 </a:t>
            </a:r>
            <a:r>
              <a:rPr lang="en-US" dirty="0">
                <a:solidFill>
                  <a:srgbClr val="000000"/>
                </a:solidFill>
                <a:latin typeface="+mn-ea"/>
              </a:rPr>
              <a:t>(</a:t>
            </a:r>
            <a:r>
              <a:rPr lang="en-US" altLang="ko-KR" b="1" dirty="0">
                <a:solidFill>
                  <a:srgbClr val="000000"/>
                </a:solidFill>
                <a:latin typeface="+mn-ea"/>
              </a:rPr>
              <a:t>Combination of </a:t>
            </a:r>
            <a:r>
              <a:rPr lang="en-US" altLang="ko-KR" b="1" u="sng" dirty="0">
                <a:solidFill>
                  <a:srgbClr val="000000"/>
                </a:solidFill>
                <a:latin typeface="+mn-ea"/>
              </a:rPr>
              <a:t>temporal</a:t>
            </a:r>
            <a:r>
              <a:rPr lang="en-US" altLang="ko-KR" b="1" dirty="0">
                <a:solidFill>
                  <a:srgbClr val="000000"/>
                </a:solidFill>
                <a:latin typeface="+mn-ea"/>
              </a:rPr>
              <a:t> and logical monitoring of program sequences</a:t>
            </a:r>
            <a:r>
              <a:rPr lang="en-US" altLang="ko-KR" dirty="0">
                <a:solidFill>
                  <a:srgbClr val="000000"/>
                </a:solidFill>
                <a:latin typeface="+mn-ea"/>
              </a:rPr>
              <a:t>)</a:t>
            </a:r>
            <a:endParaRPr lang="en-US" dirty="0">
              <a:solidFill>
                <a:srgbClr val="000000"/>
              </a:solidFill>
              <a:latin typeface="+mn-ea"/>
            </a:endParaRPr>
          </a:p>
          <a:p>
            <a:pPr lvl="0"/>
            <a:endParaRPr lang="en-US" b="1" dirty="0">
              <a:solidFill>
                <a:srgbClr val="000000"/>
              </a:solidFill>
              <a:latin typeface="+mn-ea"/>
            </a:endParaRPr>
          </a:p>
          <a:p>
            <a:r>
              <a:rPr lang="ko-KR" altLang="en-US" b="1" dirty="0">
                <a:solidFill>
                  <a:srgbClr val="000000"/>
                </a:solidFill>
                <a:latin typeface="+mn-ea"/>
              </a:rPr>
              <a:t>목적</a:t>
            </a:r>
            <a:r>
              <a:rPr lang="en-US" b="1" dirty="0">
                <a:solidFill>
                  <a:srgbClr val="000000"/>
                </a:solidFill>
                <a:latin typeface="+mn-ea"/>
              </a:rPr>
              <a:t>:</a:t>
            </a:r>
            <a:r>
              <a:rPr lang="en-US" sz="1600" b="1" dirty="0">
                <a:solidFill>
                  <a:srgbClr val="000000"/>
                </a:solidFill>
                <a:latin typeface="+mn-ea"/>
              </a:rPr>
              <a:t> </a:t>
            </a:r>
            <a:r>
              <a:rPr lang="ko-KR" altLang="en-US" sz="1600" dirty="0">
                <a:solidFill>
                  <a:srgbClr val="000000"/>
                </a:solidFill>
                <a:latin typeface="+mn-ea"/>
              </a:rPr>
              <a:t>개별 프로그램 구역의 정확한 순서 및 작동을 모니터한다</a:t>
            </a:r>
            <a:r>
              <a:rPr lang="en-US" altLang="ko-KR" sz="1600" dirty="0">
                <a:solidFill>
                  <a:srgbClr val="000000"/>
                </a:solidFill>
                <a:latin typeface="+mn-ea"/>
              </a:rPr>
              <a:t>.</a:t>
            </a:r>
            <a:r>
              <a:rPr lang="en-US" sz="1600" dirty="0">
                <a:solidFill>
                  <a:srgbClr val="000000"/>
                </a:solidFill>
                <a:latin typeface="+mn-ea"/>
              </a:rPr>
              <a:t> </a:t>
            </a:r>
            <a:r>
              <a:rPr lang="en-US" sz="1400" dirty="0">
                <a:solidFill>
                  <a:srgbClr val="000000"/>
                </a:solidFill>
                <a:latin typeface="+mn-ea"/>
              </a:rPr>
              <a:t>(</a:t>
            </a:r>
            <a:r>
              <a:rPr lang="en-US" altLang="ko-KR" sz="1400" dirty="0">
                <a:solidFill>
                  <a:srgbClr val="000000"/>
                </a:solidFill>
                <a:latin typeface="+mn-ea"/>
              </a:rPr>
              <a:t>To monitor the </a:t>
            </a:r>
            <a:r>
              <a:rPr lang="en-US" altLang="ko-KR" sz="1400" b="1" u="sng" dirty="0" err="1">
                <a:solidFill>
                  <a:srgbClr val="FF0000"/>
                </a:solidFill>
                <a:latin typeface="+mn-ea"/>
              </a:rPr>
              <a:t>behaviour</a:t>
            </a:r>
            <a:r>
              <a:rPr lang="en-US" altLang="ko-KR" sz="1400" dirty="0">
                <a:solidFill>
                  <a:srgbClr val="000000"/>
                </a:solidFill>
                <a:latin typeface="+mn-ea"/>
              </a:rPr>
              <a:t> and the </a:t>
            </a:r>
            <a:r>
              <a:rPr lang="en-US" altLang="ko-KR" sz="1400" b="1" dirty="0">
                <a:solidFill>
                  <a:srgbClr val="000000"/>
                </a:solidFill>
                <a:latin typeface="+mn-ea"/>
              </a:rPr>
              <a:t>correct sequence </a:t>
            </a:r>
            <a:r>
              <a:rPr lang="en-US" altLang="ko-KR" sz="1400" dirty="0">
                <a:solidFill>
                  <a:srgbClr val="000000"/>
                </a:solidFill>
                <a:latin typeface="+mn-ea"/>
              </a:rPr>
              <a:t>of the individual program sections.)</a:t>
            </a:r>
            <a:endParaRPr lang="en-US" sz="1400" dirty="0">
              <a:solidFill>
                <a:srgbClr val="000000"/>
              </a:solidFill>
              <a:latin typeface="+mn-ea"/>
            </a:endParaRPr>
          </a:p>
          <a:p>
            <a:pPr lvl="0"/>
            <a:endParaRPr lang="en-US" b="1" dirty="0">
              <a:solidFill>
                <a:srgbClr val="000000"/>
              </a:solidFill>
              <a:latin typeface="+mn-ea"/>
            </a:endParaRPr>
          </a:p>
          <a:p>
            <a:pPr lvl="0"/>
            <a:r>
              <a:rPr lang="ko-KR" altLang="en-US" b="1" dirty="0">
                <a:solidFill>
                  <a:srgbClr val="000000"/>
                </a:solidFill>
                <a:latin typeface="+mn-ea"/>
              </a:rPr>
              <a:t>설명</a:t>
            </a:r>
            <a:r>
              <a:rPr lang="en-US" b="1" dirty="0">
                <a:solidFill>
                  <a:srgbClr val="000000"/>
                </a:solidFill>
                <a:latin typeface="+mn-ea"/>
              </a:rPr>
              <a:t>: </a:t>
            </a:r>
            <a:r>
              <a:rPr lang="ko-KR" altLang="en-US" sz="1600" dirty="0">
                <a:solidFill>
                  <a:srgbClr val="000000"/>
                </a:solidFill>
                <a:latin typeface="+mn-ea"/>
              </a:rPr>
              <a:t>프로그램 순서를 모니터링 하는 시간적인 장치</a:t>
            </a:r>
            <a:r>
              <a:rPr lang="en-US" altLang="ko-KR" sz="1600" dirty="0">
                <a:solidFill>
                  <a:srgbClr val="000000"/>
                </a:solidFill>
                <a:latin typeface="+mn-ea"/>
              </a:rPr>
              <a:t>(</a:t>
            </a:r>
            <a:r>
              <a:rPr lang="ko-KR" altLang="en-US" sz="1600" dirty="0">
                <a:solidFill>
                  <a:srgbClr val="000000"/>
                </a:solidFill>
                <a:latin typeface="+mn-ea"/>
              </a:rPr>
              <a:t>예를 들면 </a:t>
            </a:r>
            <a:r>
              <a:rPr lang="ko-KR" altLang="en-US" sz="1600" dirty="0" err="1">
                <a:solidFill>
                  <a:srgbClr val="000000"/>
                </a:solidFill>
                <a:latin typeface="+mn-ea"/>
              </a:rPr>
              <a:t>워치도그</a:t>
            </a:r>
            <a:r>
              <a:rPr lang="ko-KR" altLang="en-US" sz="1600" dirty="0">
                <a:solidFill>
                  <a:srgbClr val="000000"/>
                </a:solidFill>
                <a:latin typeface="+mn-ea"/>
              </a:rPr>
              <a:t> 타이머</a:t>
            </a:r>
            <a:r>
              <a:rPr lang="en-US" altLang="ko-KR" sz="1600" dirty="0">
                <a:solidFill>
                  <a:srgbClr val="000000"/>
                </a:solidFill>
                <a:latin typeface="+mn-ea"/>
              </a:rPr>
              <a:t>)</a:t>
            </a:r>
            <a:r>
              <a:rPr lang="ko-KR" altLang="en-US" sz="1600" dirty="0">
                <a:solidFill>
                  <a:srgbClr val="000000"/>
                </a:solidFill>
                <a:latin typeface="+mn-ea"/>
              </a:rPr>
              <a:t>는 만약 프로그램 구역의 순서가 올바르게 실행되는 경우에 한해 재작동을 착수한다</a:t>
            </a:r>
            <a:r>
              <a:rPr lang="en-US" altLang="ko-KR" sz="1600" dirty="0">
                <a:solidFill>
                  <a:srgbClr val="000000"/>
                </a:solidFill>
                <a:latin typeface="+mn-ea"/>
              </a:rPr>
              <a:t>.</a:t>
            </a:r>
            <a:r>
              <a:rPr lang="en-US" dirty="0">
                <a:solidFill>
                  <a:srgbClr val="000000"/>
                </a:solidFill>
                <a:latin typeface="+mn-ea"/>
              </a:rPr>
              <a:t> </a:t>
            </a:r>
            <a:r>
              <a:rPr lang="en-US" sz="1400" dirty="0">
                <a:solidFill>
                  <a:srgbClr val="000000"/>
                </a:solidFill>
                <a:latin typeface="+mn-ea"/>
              </a:rPr>
              <a:t>(</a:t>
            </a:r>
            <a:r>
              <a:rPr lang="en-US" altLang="ko-KR" sz="1400" dirty="0">
                <a:solidFill>
                  <a:srgbClr val="000000"/>
                </a:solidFill>
                <a:latin typeface="+mn-ea"/>
              </a:rPr>
              <a:t>A temporal facility (for example a watch-dog timer) monitoring the program sequence is </a:t>
            </a:r>
            <a:r>
              <a:rPr lang="en-US" altLang="ko-KR" sz="1400" b="1" dirty="0">
                <a:solidFill>
                  <a:srgbClr val="0033CC"/>
                </a:solidFill>
                <a:latin typeface="+mn-ea"/>
              </a:rPr>
              <a:t>retriggered</a:t>
            </a:r>
            <a:r>
              <a:rPr lang="en-US" altLang="ko-KR" sz="1400" dirty="0">
                <a:solidFill>
                  <a:srgbClr val="000000"/>
                </a:solidFill>
                <a:latin typeface="+mn-ea"/>
              </a:rPr>
              <a:t> </a:t>
            </a:r>
            <a:r>
              <a:rPr lang="en-US" altLang="ko-KR" sz="1400" b="1" dirty="0">
                <a:solidFill>
                  <a:srgbClr val="0033CC"/>
                </a:solidFill>
                <a:latin typeface="+mn-ea"/>
              </a:rPr>
              <a:t>only if the sequence of the program sections is also executed correctly</a:t>
            </a:r>
            <a:r>
              <a:rPr lang="en-US" altLang="ko-KR" sz="1400" dirty="0">
                <a:solidFill>
                  <a:srgbClr val="000000"/>
                </a:solidFill>
                <a:latin typeface="+mn-ea"/>
              </a:rPr>
              <a:t>.)</a:t>
            </a:r>
            <a:endParaRPr lang="de-DE" sz="1400" dirty="0">
              <a:solidFill>
                <a:srgbClr val="327ED2"/>
              </a:solidFill>
              <a:latin typeface="+mn-ea"/>
            </a:endParaRP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26</a:t>
            </a:fld>
            <a:endParaRPr lang="en-GB" noProof="0" dirty="0"/>
          </a:p>
        </p:txBody>
      </p:sp>
      <p:sp>
        <p:nvSpPr>
          <p:cNvPr id="10" name="Fumetto 3 6">
            <a:extLst>
              <a:ext uri="{FF2B5EF4-FFF2-40B4-BE49-F238E27FC236}">
                <a16:creationId xmlns:a16="http://schemas.microsoft.com/office/drawing/2014/main" id="{77CE96FF-AEA4-4CF2-9ADC-AA067A91A143}"/>
              </a:ext>
            </a:extLst>
          </p:cNvPr>
          <p:cNvSpPr/>
          <p:nvPr/>
        </p:nvSpPr>
        <p:spPr>
          <a:xfrm>
            <a:off x="5640597" y="702364"/>
            <a:ext cx="2226308" cy="954474"/>
          </a:xfrm>
          <a:prstGeom prst="wedgeEllipseCallout">
            <a:avLst>
              <a:gd name="adj1" fmla="val -67767"/>
              <a:gd name="adj2" fmla="val 124992"/>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ko-KR" dirty="0">
                <a:solidFill>
                  <a:srgbClr val="FF0000"/>
                </a:solidFill>
                <a:latin typeface="+mn-ea"/>
              </a:rPr>
              <a:t>watchdog</a:t>
            </a:r>
            <a:endParaRPr lang="it-IT" dirty="0">
              <a:solidFill>
                <a:srgbClr val="FF0000"/>
              </a:solidFill>
            </a:endParaRPr>
          </a:p>
        </p:txBody>
      </p:sp>
    </p:spTree>
    <p:extLst>
      <p:ext uri="{BB962C8B-B14F-4D97-AF65-F5344CB8AC3E}">
        <p14:creationId xmlns:p14="http://schemas.microsoft.com/office/powerpoint/2010/main" val="1579117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en-US" altLang="ko-KR" sz="1800" dirty="0">
                <a:solidFill>
                  <a:srgbClr val="0070C0"/>
                </a:solidFill>
                <a:latin typeface="+mn-ea"/>
              </a:rPr>
              <a:t>5</a:t>
            </a:r>
            <a:r>
              <a:rPr lang="de-DE" altLang="ko-KR" sz="1800" dirty="0">
                <a:solidFill>
                  <a:srgbClr val="0070C0"/>
                </a:solidFill>
                <a:latin typeface="+mn-ea"/>
              </a:rPr>
              <a:t> – </a:t>
            </a:r>
            <a:r>
              <a:rPr lang="ko-KR" altLang="en-US" sz="1800" dirty="0">
                <a:solidFill>
                  <a:srgbClr val="0070C0"/>
                </a:solidFill>
                <a:latin typeface="+mn-ea"/>
              </a:rPr>
              <a:t>출력저감 </a:t>
            </a:r>
            <a:r>
              <a:rPr lang="en-US" altLang="ko-KR" sz="1800" dirty="0">
                <a:solidFill>
                  <a:srgbClr val="0070C0"/>
                </a:solidFill>
                <a:latin typeface="+mn-ea"/>
              </a:rPr>
              <a:t>(</a:t>
            </a:r>
            <a:r>
              <a:rPr lang="de-DE" sz="1800" dirty="0">
                <a:solidFill>
                  <a:srgbClr val="327ED2"/>
                </a:solidFill>
                <a:latin typeface="+mn-ea"/>
              </a:rPr>
              <a:t>Power down</a:t>
            </a:r>
            <a:r>
              <a:rPr lang="en-US" altLang="ko-KR" sz="1800" dirty="0">
                <a:solidFill>
                  <a:srgbClr val="327ED2"/>
                </a:solidFill>
                <a:latin typeface="+mn-ea"/>
              </a:rPr>
              <a:t>)</a:t>
            </a: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1993563145"/>
              </p:ext>
            </p:extLst>
          </p:nvPr>
        </p:nvGraphicFramePr>
        <p:xfrm>
          <a:off x="444733" y="1552653"/>
          <a:ext cx="11215357" cy="124968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a:t>
                      </a:r>
                      <a:r>
                        <a:rPr lang="en-US" sz="1400" b="1" i="0" u="none" strike="noStrike" kern="1200" baseline="0" dirty="0">
                          <a:solidFill>
                            <a:schemeClr val="tx1"/>
                          </a:solidFill>
                          <a:latin typeface="+mn-ea"/>
                          <a:ea typeface="+mn-ea"/>
                          <a:cs typeface="+mn-cs"/>
                        </a:rPr>
                        <a:t>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5</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출력저감</a:t>
                      </a:r>
                      <a:r>
                        <a:rPr lang="en-US" altLang="ko-KR" sz="1400" kern="1200">
                          <a:solidFill>
                            <a:schemeClr val="tx1"/>
                          </a:solidFill>
                          <a:effectLst/>
                          <a:latin typeface="+mn-ea"/>
                          <a:ea typeface="+mn-ea"/>
                          <a:cs typeface="+mn-cs"/>
                        </a:rPr>
                        <a:t> (Power down)</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안전 관련 기능을 위해 데이터 저장 같은 출력 저감 절차 없음</a:t>
                      </a:r>
                      <a:endParaRPr lang="en-US" altLang="ko-KR" sz="1400" b="0" i="0" u="none" strike="noStrike" kern="1200" baseline="0" dirty="0">
                        <a:solidFill>
                          <a:schemeClr val="tx1"/>
                        </a:solidFill>
                        <a:latin typeface="+mn-ea"/>
                        <a:ea typeface="+mn-ea"/>
                        <a:cs typeface="+mn-cs"/>
                      </a:endParaRPr>
                    </a:p>
                    <a:p>
                      <a:r>
                        <a:rPr lang="en-US" altLang="ko-KR" sz="1400" b="0" i="0" u="none" strike="noStrike" kern="1200" baseline="0" dirty="0">
                          <a:solidFill>
                            <a:schemeClr val="tx1"/>
                          </a:solidFill>
                          <a:latin typeface="+mn-ea"/>
                          <a:ea typeface="+mn-ea"/>
                          <a:cs typeface="+mn-cs"/>
                        </a:rPr>
                        <a:t>(No power down procedures, such as saving of data, for safety related functions.)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896195" y="3347700"/>
            <a:ext cx="10073748" cy="892552"/>
          </a:xfrm>
          <a:prstGeom prst="rect">
            <a:avLst/>
          </a:prstGeom>
        </p:spPr>
        <p:txBody>
          <a:bodyPr wrap="square">
            <a:spAutoFit/>
          </a:bodyPr>
          <a:lstStyle/>
          <a:p>
            <a:r>
              <a:rPr lang="en-US" altLang="ko-KR" dirty="0">
                <a:solidFill>
                  <a:srgbClr val="307CD2"/>
                </a:solidFill>
                <a:latin typeface="+mn-ea"/>
              </a:rPr>
              <a:t>In PESSRAL (</a:t>
            </a:r>
            <a:r>
              <a:rPr lang="en-US" altLang="ko-KR" dirty="0" err="1">
                <a:solidFill>
                  <a:srgbClr val="307CD2"/>
                </a:solidFill>
                <a:latin typeface="+mn-ea"/>
              </a:rPr>
              <a:t>HW</a:t>
            </a:r>
            <a:r>
              <a:rPr lang="en-US" altLang="ko-KR" dirty="0">
                <a:solidFill>
                  <a:srgbClr val="307CD2"/>
                </a:solidFill>
                <a:latin typeface="+mn-ea"/>
              </a:rPr>
              <a:t> and SW) Safety related functions shall have always the control of lift and maintain when occurred a stable Fail-Safe state. </a:t>
            </a:r>
            <a:r>
              <a:rPr lang="en-US" altLang="ko-KR" sz="1400" dirty="0">
                <a:solidFill>
                  <a:srgbClr val="307CD2"/>
                </a:solidFill>
                <a:latin typeface="+mn-ea"/>
              </a:rPr>
              <a:t>(PESSRAL(</a:t>
            </a:r>
            <a:r>
              <a:rPr lang="en-US" altLang="ko-KR" sz="1400" dirty="0" err="1">
                <a:solidFill>
                  <a:srgbClr val="307CD2"/>
                </a:solidFill>
                <a:latin typeface="+mn-ea"/>
              </a:rPr>
              <a:t>HW</a:t>
            </a:r>
            <a:r>
              <a:rPr lang="en-US" altLang="ko-KR" sz="1400" dirty="0">
                <a:solidFill>
                  <a:srgbClr val="307CD2"/>
                </a:solidFill>
                <a:latin typeface="+mn-ea"/>
              </a:rPr>
              <a:t> </a:t>
            </a:r>
            <a:r>
              <a:rPr lang="ko-KR" altLang="en-US" sz="1400" dirty="0">
                <a:solidFill>
                  <a:srgbClr val="307CD2"/>
                </a:solidFill>
                <a:latin typeface="+mn-ea"/>
              </a:rPr>
              <a:t>및 </a:t>
            </a:r>
            <a:r>
              <a:rPr lang="en-US" altLang="ko-KR" sz="1400" dirty="0">
                <a:solidFill>
                  <a:srgbClr val="307CD2"/>
                </a:solidFill>
                <a:latin typeface="+mn-ea"/>
              </a:rPr>
              <a:t>SW)</a:t>
            </a:r>
            <a:r>
              <a:rPr lang="ko-KR" altLang="en-US" sz="1400" dirty="0">
                <a:solidFill>
                  <a:srgbClr val="307CD2"/>
                </a:solidFill>
                <a:latin typeface="+mn-ea"/>
              </a:rPr>
              <a:t>에서 </a:t>
            </a:r>
            <a:r>
              <a:rPr lang="en-US" altLang="ko-KR" sz="1400" dirty="0">
                <a:solidFill>
                  <a:srgbClr val="307CD2"/>
                </a:solidFill>
                <a:latin typeface="+mn-ea"/>
              </a:rPr>
              <a:t>Safety </a:t>
            </a:r>
            <a:r>
              <a:rPr lang="ko-KR" altLang="en-US" sz="1400" dirty="0">
                <a:solidFill>
                  <a:srgbClr val="307CD2"/>
                </a:solidFill>
                <a:latin typeface="+mn-ea"/>
              </a:rPr>
              <a:t>관련 기능은 항상 </a:t>
            </a:r>
            <a:r>
              <a:rPr lang="en-US" altLang="ko-KR" sz="1400" dirty="0">
                <a:solidFill>
                  <a:srgbClr val="307CD2"/>
                </a:solidFill>
                <a:latin typeface="+mn-ea"/>
              </a:rPr>
              <a:t>Lift</a:t>
            </a:r>
            <a:r>
              <a:rPr lang="ko-KR" altLang="en-US" sz="1400" dirty="0">
                <a:solidFill>
                  <a:srgbClr val="307CD2"/>
                </a:solidFill>
                <a:latin typeface="+mn-ea"/>
              </a:rPr>
              <a:t>를 제어하고 안정적인 </a:t>
            </a:r>
            <a:r>
              <a:rPr lang="en-US" altLang="ko-KR" sz="1400" dirty="0">
                <a:solidFill>
                  <a:srgbClr val="307CD2"/>
                </a:solidFill>
                <a:latin typeface="+mn-ea"/>
              </a:rPr>
              <a:t>Fail-Safe </a:t>
            </a:r>
            <a:r>
              <a:rPr lang="ko-KR" altLang="en-US" sz="1400" dirty="0">
                <a:solidFill>
                  <a:srgbClr val="307CD2"/>
                </a:solidFill>
                <a:latin typeface="+mn-ea"/>
              </a:rPr>
              <a:t>상태를 유지해야 한다</a:t>
            </a:r>
            <a:r>
              <a:rPr lang="en-US" altLang="ko-KR" sz="1400" dirty="0">
                <a:solidFill>
                  <a:srgbClr val="307CD2"/>
                </a:solidFill>
                <a:latin typeface="+mn-ea"/>
              </a:rPr>
              <a:t>.)</a:t>
            </a:r>
            <a:endParaRPr lang="ko-KR" altLang="en-US" sz="1400" dirty="0">
              <a:latin typeface="+mn-ea"/>
            </a:endParaRPr>
          </a:p>
        </p:txBody>
      </p:sp>
      <p:pic>
        <p:nvPicPr>
          <p:cNvPr id="11" name="그림 10">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3"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27</a:t>
            </a:fld>
            <a:endParaRPr lang="en-GB" noProof="0" dirty="0"/>
          </a:p>
        </p:txBody>
      </p:sp>
    </p:spTree>
    <p:extLst>
      <p:ext uri="{BB962C8B-B14F-4D97-AF65-F5344CB8AC3E}">
        <p14:creationId xmlns:p14="http://schemas.microsoft.com/office/powerpoint/2010/main" val="2462374303"/>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sz="1800" dirty="0">
                <a:solidFill>
                  <a:srgbClr val="327ED2"/>
                </a:solidFill>
                <a:latin typeface="+mn-ea"/>
              </a:rPr>
              <a:t>6 – </a:t>
            </a:r>
            <a:r>
              <a:rPr lang="ko-KR" altLang="en-US" sz="1800" dirty="0">
                <a:solidFill>
                  <a:srgbClr val="327ED2"/>
                </a:solidFill>
                <a:latin typeface="+mn-ea"/>
              </a:rPr>
              <a:t>메모리관리</a:t>
            </a:r>
            <a:r>
              <a:rPr lang="en-US" altLang="ko-KR" sz="1800" dirty="0">
                <a:solidFill>
                  <a:srgbClr val="327ED2"/>
                </a:solidFill>
                <a:latin typeface="+mn-ea"/>
              </a:rPr>
              <a:t>(</a:t>
            </a:r>
            <a:r>
              <a:rPr lang="de-DE" sz="1800" dirty="0">
                <a:solidFill>
                  <a:srgbClr val="327ED2"/>
                </a:solidFill>
                <a:latin typeface="+mn-ea"/>
              </a:rPr>
              <a:t>Memory Management)</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4091836358"/>
              </p:ext>
            </p:extLst>
          </p:nvPr>
        </p:nvGraphicFramePr>
        <p:xfrm>
          <a:off x="444733" y="1552653"/>
          <a:ext cx="11215357" cy="124968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6</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메모리관리</a:t>
                      </a:r>
                      <a:endParaRPr lang="en-US" altLang="ko-KR" sz="1400" kern="1200" dirty="0">
                        <a:solidFill>
                          <a:schemeClr val="tx1"/>
                        </a:solidFill>
                        <a:effectLst/>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kern="1200" dirty="0">
                          <a:solidFill>
                            <a:schemeClr val="tx1"/>
                          </a:solidFill>
                          <a:effectLst/>
                          <a:latin typeface="+mn-ea"/>
                          <a:ea typeface="+mn-ea"/>
                          <a:cs typeface="+mn-cs"/>
                        </a:rPr>
                        <a:t>(Memory management)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적절한 대응 절차를 갖는 하드웨어와 소프트웨어 내의 스택 매니저</a:t>
                      </a:r>
                      <a:r>
                        <a:rPr lang="en-US" altLang="ko-KR" sz="1400" b="0" i="0" u="none" strike="noStrike" kern="1200" baseline="0" dirty="0">
                          <a:solidFill>
                            <a:schemeClr val="tx1"/>
                          </a:solidFill>
                          <a:latin typeface="+mn-ea"/>
                          <a:ea typeface="+mn-ea"/>
                          <a:cs typeface="+mn-cs"/>
                        </a:rPr>
                        <a:t> (Stack manager in the hardware and/or software with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b="0" i="0" u="none" strike="noStrike" kern="1200" baseline="0" dirty="0">
                          <a:solidFill>
                            <a:schemeClr val="tx1"/>
                          </a:solidFill>
                          <a:latin typeface="+mn-ea"/>
                          <a:ea typeface="+mn-ea"/>
                          <a:cs typeface="+mn-cs"/>
                        </a:rPr>
                        <a:t>appropriate reaction procedure.</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latin typeface="+mn-ea"/>
                          <a:ea typeface="+mn-ea"/>
                        </a:rPr>
                        <a:t>C.2.6.4/</a:t>
                      </a:r>
                    </a:p>
                    <a:p>
                      <a:pPr algn="ctr"/>
                      <a:r>
                        <a:rPr lang="en-US" sz="1400" b="0" dirty="0">
                          <a:latin typeface="+mn-ea"/>
                          <a:ea typeface="+mn-ea"/>
                        </a:rPr>
                        <a:t>C.5.4</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896195" y="3345674"/>
            <a:ext cx="10073748" cy="1077218"/>
          </a:xfrm>
          <a:prstGeom prst="rect">
            <a:avLst/>
          </a:prstGeom>
        </p:spPr>
        <p:txBody>
          <a:bodyPr wrap="square">
            <a:spAutoFit/>
          </a:bodyPr>
          <a:lstStyle/>
          <a:p>
            <a:r>
              <a:rPr lang="en-US" altLang="ko-KR" dirty="0">
                <a:solidFill>
                  <a:srgbClr val="307CD2"/>
                </a:solidFill>
                <a:latin typeface="+mn-ea"/>
              </a:rPr>
              <a:t>This measure refers to MEMORY STACK overflow control (overflow of stack can overwrite and corrupt other data process memory variables losing the control of program flow)</a:t>
            </a:r>
          </a:p>
          <a:p>
            <a:r>
              <a:rPr lang="en-US" altLang="ko-KR" sz="1400" dirty="0">
                <a:solidFill>
                  <a:srgbClr val="307CD2"/>
                </a:solidFill>
                <a:latin typeface="+mn-ea"/>
              </a:rPr>
              <a:t>[</a:t>
            </a:r>
            <a:r>
              <a:rPr lang="ko-KR" altLang="en-US" sz="1400" dirty="0">
                <a:solidFill>
                  <a:srgbClr val="307CD2"/>
                </a:solidFill>
                <a:latin typeface="+mn-ea"/>
              </a:rPr>
              <a:t>이 조치는 </a:t>
            </a:r>
            <a:r>
              <a:rPr lang="en-US" altLang="ko-KR" sz="1400" dirty="0">
                <a:solidFill>
                  <a:srgbClr val="307CD2"/>
                </a:solidFill>
                <a:latin typeface="+mn-ea"/>
              </a:rPr>
              <a:t>MEMORY STACK </a:t>
            </a:r>
            <a:r>
              <a:rPr lang="ko-KR" altLang="en-US" sz="1400" dirty="0" err="1">
                <a:solidFill>
                  <a:srgbClr val="307CD2"/>
                </a:solidFill>
                <a:latin typeface="+mn-ea"/>
              </a:rPr>
              <a:t>오버플로우</a:t>
            </a:r>
            <a:r>
              <a:rPr lang="ko-KR" altLang="en-US" sz="1400" dirty="0">
                <a:solidFill>
                  <a:srgbClr val="307CD2"/>
                </a:solidFill>
                <a:latin typeface="+mn-ea"/>
              </a:rPr>
              <a:t> 제어를 나타낸다</a:t>
            </a:r>
            <a:r>
              <a:rPr lang="en-US" altLang="ko-KR" sz="1400" dirty="0">
                <a:solidFill>
                  <a:srgbClr val="307CD2"/>
                </a:solidFill>
                <a:latin typeface="+mn-ea"/>
              </a:rPr>
              <a:t>.(</a:t>
            </a:r>
            <a:r>
              <a:rPr lang="ko-KR" altLang="en-US" sz="1400" dirty="0">
                <a:solidFill>
                  <a:srgbClr val="307CD2"/>
                </a:solidFill>
                <a:latin typeface="+mn-ea"/>
              </a:rPr>
              <a:t>스택의 </a:t>
            </a:r>
            <a:r>
              <a:rPr lang="ko-KR" altLang="en-US" sz="1400" dirty="0" err="1">
                <a:solidFill>
                  <a:srgbClr val="307CD2"/>
                </a:solidFill>
                <a:latin typeface="+mn-ea"/>
              </a:rPr>
              <a:t>오버플로우는</a:t>
            </a:r>
            <a:r>
              <a:rPr lang="ko-KR" altLang="en-US" sz="1400" dirty="0">
                <a:solidFill>
                  <a:srgbClr val="307CD2"/>
                </a:solidFill>
                <a:latin typeface="+mn-ea"/>
              </a:rPr>
              <a:t> 프로그램 흐름의 제어를 잃는 다른 데이터 프로세서 메모리 변수를 덮어쓰거나 손상시킬 수 있음</a:t>
            </a:r>
            <a:r>
              <a:rPr lang="en-US" altLang="ko-KR" sz="1400" dirty="0">
                <a:solidFill>
                  <a:srgbClr val="307CD2"/>
                </a:solidFill>
                <a:latin typeface="+mn-ea"/>
              </a:rPr>
              <a:t>)]</a:t>
            </a:r>
            <a:endParaRPr lang="ko-KR" altLang="en-US" sz="1400" dirty="0">
              <a:latin typeface="+mn-ea"/>
            </a:endParaRP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28</a:t>
            </a:fld>
            <a:endParaRPr lang="en-GB" noProof="0" dirty="0"/>
          </a:p>
        </p:txBody>
      </p:sp>
    </p:spTree>
    <p:extLst>
      <p:ext uri="{BB962C8B-B14F-4D97-AF65-F5344CB8AC3E}">
        <p14:creationId xmlns:p14="http://schemas.microsoft.com/office/powerpoint/2010/main" val="3780281511"/>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6 – </a:t>
            </a:r>
            <a:r>
              <a:rPr lang="ko-KR" altLang="en-US" sz="1800" dirty="0">
                <a:solidFill>
                  <a:srgbClr val="327ED2"/>
                </a:solidFill>
                <a:latin typeface="+mn-ea"/>
              </a:rPr>
              <a:t>메모리관리</a:t>
            </a:r>
            <a:r>
              <a:rPr lang="en-US" altLang="ko-KR" sz="1800" dirty="0">
                <a:solidFill>
                  <a:srgbClr val="327ED2"/>
                </a:solidFill>
                <a:latin typeface="+mn-ea"/>
              </a:rPr>
              <a:t>(</a:t>
            </a:r>
            <a:r>
              <a:rPr lang="de-DE" altLang="ko-KR" sz="1800" dirty="0">
                <a:solidFill>
                  <a:srgbClr val="327ED2"/>
                </a:solidFill>
                <a:latin typeface="+mn-ea"/>
              </a:rPr>
              <a:t>Memory Management)</a:t>
            </a: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8" name="직사각형 7"/>
          <p:cNvSpPr/>
          <p:nvPr/>
        </p:nvSpPr>
        <p:spPr>
          <a:xfrm>
            <a:off x="559023" y="1700482"/>
            <a:ext cx="10777487" cy="4524315"/>
          </a:xfrm>
          <a:prstGeom prst="rect">
            <a:avLst/>
          </a:prstGeom>
        </p:spPr>
        <p:txBody>
          <a:bodyPr wrap="square">
            <a:spAutoFit/>
          </a:bodyPr>
          <a:lstStyle/>
          <a:p>
            <a:r>
              <a:rPr lang="en-US" b="1" dirty="0">
                <a:solidFill>
                  <a:srgbClr val="0070C0"/>
                </a:solidFill>
                <a:latin typeface="+mn-ea"/>
              </a:rPr>
              <a:t>C.2.6.4 </a:t>
            </a:r>
            <a:r>
              <a:rPr lang="ko-KR" altLang="en-US" b="1" dirty="0">
                <a:solidFill>
                  <a:srgbClr val="0070C0"/>
                </a:solidFill>
                <a:latin typeface="+mn-ea"/>
              </a:rPr>
              <a:t>동적 변수 또는 동적 객체 </a:t>
            </a:r>
            <a:r>
              <a:rPr lang="ko-KR" altLang="en-US" b="1" dirty="0">
                <a:solidFill>
                  <a:srgbClr val="FF0000"/>
                </a:solidFill>
                <a:latin typeface="+mn-ea"/>
              </a:rPr>
              <a:t>생성</a:t>
            </a:r>
            <a:r>
              <a:rPr lang="ko-KR" altLang="en-US" b="1" dirty="0">
                <a:solidFill>
                  <a:srgbClr val="0070C0"/>
                </a:solidFill>
                <a:latin typeface="+mn-ea"/>
              </a:rPr>
              <a:t>에 대한 온라인 확인</a:t>
            </a:r>
            <a:r>
              <a:rPr lang="en-US" altLang="ko-KR" b="1" dirty="0">
                <a:solidFill>
                  <a:srgbClr val="0070C0"/>
                </a:solidFill>
                <a:latin typeface="+mn-ea"/>
              </a:rPr>
              <a:t>(</a:t>
            </a:r>
            <a:r>
              <a:rPr lang="en-US" b="1" dirty="0">
                <a:solidFill>
                  <a:srgbClr val="0070C0"/>
                </a:solidFill>
                <a:latin typeface="+mn-ea"/>
              </a:rPr>
              <a:t>On-line checking during creation of dynamic variables or dynamic objects)</a:t>
            </a:r>
          </a:p>
          <a:p>
            <a:endParaRPr lang="en-US" dirty="0">
              <a:latin typeface="+mn-ea"/>
            </a:endParaRPr>
          </a:p>
          <a:p>
            <a:r>
              <a:rPr lang="ko-KR" altLang="en-US" dirty="0">
                <a:latin typeface="+mn-ea"/>
              </a:rPr>
              <a:t>목적</a:t>
            </a:r>
            <a:r>
              <a:rPr lang="en-US" altLang="ko-KR" dirty="0">
                <a:latin typeface="+mn-ea"/>
              </a:rPr>
              <a:t>: </a:t>
            </a:r>
            <a:r>
              <a:rPr lang="ko-KR" altLang="en-US" dirty="0">
                <a:latin typeface="+mn-ea"/>
              </a:rPr>
              <a:t>동적 변수와 객체에 할당될 메모리가 비어 있는지 할당을 시작하기 전에 확인함으로써</a:t>
            </a:r>
            <a:r>
              <a:rPr lang="en-US" altLang="ko-KR" dirty="0">
                <a:latin typeface="+mn-ea"/>
              </a:rPr>
              <a:t>, </a:t>
            </a:r>
            <a:r>
              <a:rPr lang="ko-KR" altLang="en-US" dirty="0">
                <a:latin typeface="+mn-ea"/>
              </a:rPr>
              <a:t>실행 시간 중의 동적 변수와 목적에 대한 할당이 기존 변수</a:t>
            </a:r>
            <a:r>
              <a:rPr lang="en-US" altLang="ko-KR" dirty="0">
                <a:latin typeface="+mn-ea"/>
              </a:rPr>
              <a:t>,</a:t>
            </a:r>
            <a:r>
              <a:rPr lang="ko-KR" altLang="en-US" dirty="0">
                <a:latin typeface="+mn-ea"/>
              </a:rPr>
              <a:t> 데이터</a:t>
            </a:r>
            <a:r>
              <a:rPr lang="en-US" altLang="ko-KR" dirty="0">
                <a:latin typeface="+mn-ea"/>
              </a:rPr>
              <a:t>,</a:t>
            </a:r>
            <a:r>
              <a:rPr lang="ko-KR" altLang="en-US" dirty="0">
                <a:latin typeface="+mn-ea"/>
              </a:rPr>
              <a:t> 코드에 영향을 미치지 않도록 한다</a:t>
            </a:r>
            <a:r>
              <a:rPr lang="en-US" altLang="ko-KR" dirty="0">
                <a:latin typeface="+mn-ea"/>
              </a:rPr>
              <a:t>.</a:t>
            </a:r>
          </a:p>
          <a:p>
            <a:endParaRPr lang="en-US" altLang="ko-KR" dirty="0">
              <a:latin typeface="+mn-ea"/>
            </a:endParaRPr>
          </a:p>
          <a:p>
            <a:r>
              <a:rPr lang="en-US" dirty="0">
                <a:latin typeface="+mn-ea"/>
              </a:rPr>
              <a:t>To check that the memory to be allocated to dynamic variables and objects is free before allocation takes place, ensuring that the allocation of dynamic variables and objects during run-time does not impact existing variables, data or code.</a:t>
            </a:r>
          </a:p>
          <a:p>
            <a:endParaRPr lang="en-US" dirty="0">
              <a:latin typeface="+mn-ea"/>
            </a:endParaRPr>
          </a:p>
          <a:p>
            <a:r>
              <a:rPr lang="ko-KR" altLang="en-US" dirty="0">
                <a:latin typeface="+mn-ea"/>
              </a:rPr>
              <a:t>하드웨어나</a:t>
            </a:r>
            <a:r>
              <a:rPr lang="en-US" altLang="ko-KR" dirty="0">
                <a:latin typeface="+mn-ea"/>
              </a:rPr>
              <a:t> </a:t>
            </a:r>
            <a:r>
              <a:rPr lang="ko-KR" altLang="en-US" dirty="0">
                <a:latin typeface="+mn-ea"/>
              </a:rPr>
              <a:t>소프트웨어에 의해</a:t>
            </a:r>
            <a:r>
              <a:rPr lang="en-US" altLang="ko-KR" dirty="0">
                <a:latin typeface="+mn-ea"/>
              </a:rPr>
              <a:t>, </a:t>
            </a:r>
            <a:r>
              <a:rPr lang="ko-KR" altLang="en-US" dirty="0">
                <a:latin typeface="+mn-ea"/>
              </a:rPr>
              <a:t>동적 변수나 객체가 </a:t>
            </a:r>
            <a:r>
              <a:rPr lang="ko-KR" altLang="en-US" b="1" u="sng" dirty="0">
                <a:solidFill>
                  <a:srgbClr val="FF0000"/>
                </a:solidFill>
                <a:latin typeface="+mn-ea"/>
              </a:rPr>
              <a:t>메모리에 할당되기 전에 비어 있는 메모리가 있는지를 보장하기 위하여 </a:t>
            </a:r>
            <a:r>
              <a:rPr lang="en-US" altLang="ko-KR" b="1" u="sng" dirty="0">
                <a:solidFill>
                  <a:srgbClr val="FF0000"/>
                </a:solidFill>
                <a:latin typeface="+mn-ea"/>
              </a:rPr>
              <a:t>(</a:t>
            </a:r>
            <a:r>
              <a:rPr lang="ko-KR" altLang="en-US" b="1" u="sng" dirty="0">
                <a:solidFill>
                  <a:srgbClr val="FF0000"/>
                </a:solidFill>
                <a:latin typeface="+mn-ea"/>
              </a:rPr>
              <a:t>예</a:t>
            </a:r>
            <a:r>
              <a:rPr lang="en-US" altLang="ko-KR" b="1" u="sng" dirty="0">
                <a:solidFill>
                  <a:srgbClr val="FF0000"/>
                </a:solidFill>
                <a:latin typeface="+mn-ea"/>
              </a:rPr>
              <a:t>, S</a:t>
            </a:r>
            <a:r>
              <a:rPr lang="en-US" b="1" u="sng" dirty="0">
                <a:solidFill>
                  <a:srgbClr val="FF0000"/>
                </a:solidFill>
                <a:latin typeface="+mn-ea"/>
              </a:rPr>
              <a:t>tack overflow</a:t>
            </a:r>
            <a:r>
              <a:rPr lang="ko-KR" altLang="en-US" b="1" u="sng" dirty="0">
                <a:solidFill>
                  <a:srgbClr val="FF0000"/>
                </a:solidFill>
                <a:latin typeface="+mn-ea"/>
              </a:rPr>
              <a:t>를 회피</a:t>
            </a:r>
            <a:r>
              <a:rPr lang="en-US" altLang="ko-KR" b="1" u="sng" dirty="0">
                <a:solidFill>
                  <a:srgbClr val="FF0000"/>
                </a:solidFill>
                <a:latin typeface="+mn-ea"/>
              </a:rPr>
              <a:t>)</a:t>
            </a:r>
            <a:r>
              <a:rPr lang="ko-KR" altLang="en-US" b="1" u="sng" dirty="0">
                <a:solidFill>
                  <a:srgbClr val="FF0000"/>
                </a:solidFill>
                <a:latin typeface="+mn-ea"/>
              </a:rPr>
              <a:t> </a:t>
            </a:r>
            <a:r>
              <a:rPr lang="en-US" altLang="ko-KR" b="1" u="sng" dirty="0">
                <a:solidFill>
                  <a:srgbClr val="FF0000"/>
                </a:solidFill>
                <a:latin typeface="+mn-ea"/>
              </a:rPr>
              <a:t>Check</a:t>
            </a:r>
            <a:r>
              <a:rPr lang="ko-KR" altLang="en-US" b="1" u="sng" dirty="0">
                <a:solidFill>
                  <a:srgbClr val="FF0000"/>
                </a:solidFill>
                <a:latin typeface="+mn-ea"/>
              </a:rPr>
              <a:t>가 되어야 한다</a:t>
            </a:r>
            <a:r>
              <a:rPr lang="en-US" altLang="ko-KR" b="1" u="sng" dirty="0">
                <a:solidFill>
                  <a:srgbClr val="FF0000"/>
                </a:solidFill>
                <a:latin typeface="+mn-ea"/>
              </a:rPr>
              <a:t>.</a:t>
            </a:r>
            <a:r>
              <a:rPr lang="en-US" altLang="ko-KR" dirty="0">
                <a:latin typeface="+mn-ea"/>
              </a:rPr>
              <a:t> </a:t>
            </a:r>
            <a:r>
              <a:rPr lang="ko-KR" altLang="en-US" dirty="0">
                <a:latin typeface="+mn-ea"/>
              </a:rPr>
              <a:t>만약</a:t>
            </a:r>
            <a:r>
              <a:rPr lang="en-US" altLang="ko-KR" dirty="0">
                <a:latin typeface="+mn-ea"/>
              </a:rPr>
              <a:t>, </a:t>
            </a:r>
            <a:r>
              <a:rPr lang="ko-KR" altLang="en-US" dirty="0">
                <a:latin typeface="+mn-ea"/>
              </a:rPr>
              <a:t>할당이 이루어지지 않으면 </a:t>
            </a:r>
            <a:r>
              <a:rPr lang="en-US" altLang="ko-KR" dirty="0">
                <a:latin typeface="+mn-ea"/>
              </a:rPr>
              <a:t>(</a:t>
            </a:r>
            <a:r>
              <a:rPr lang="ko-KR" altLang="en-US" dirty="0">
                <a:latin typeface="+mn-ea"/>
              </a:rPr>
              <a:t>예</a:t>
            </a:r>
            <a:r>
              <a:rPr lang="en-US" altLang="ko-KR" dirty="0">
                <a:latin typeface="+mn-ea"/>
              </a:rPr>
              <a:t>, </a:t>
            </a:r>
            <a:r>
              <a:rPr lang="ko-KR" altLang="en-US" dirty="0">
                <a:latin typeface="+mn-ea"/>
              </a:rPr>
              <a:t>결정된 주소에 있는 메모리가 충분하지 않으면</a:t>
            </a:r>
            <a:r>
              <a:rPr lang="en-US" altLang="ko-KR" dirty="0">
                <a:latin typeface="+mn-ea"/>
              </a:rPr>
              <a:t>), </a:t>
            </a:r>
            <a:r>
              <a:rPr lang="ko-KR" altLang="en-US" dirty="0">
                <a:latin typeface="+mn-ea"/>
              </a:rPr>
              <a:t>반드시 적절한 조치가 취해져야 한다</a:t>
            </a:r>
            <a:r>
              <a:rPr lang="en-US" altLang="ko-KR" dirty="0">
                <a:latin typeface="+mn-ea"/>
              </a:rPr>
              <a:t>.</a:t>
            </a:r>
          </a:p>
          <a:p>
            <a:endParaRPr lang="en-US" altLang="ko-KR" dirty="0">
              <a:latin typeface="+mn-ea"/>
            </a:endParaRPr>
          </a:p>
          <a:p>
            <a:r>
              <a:rPr lang="ko-KR" altLang="en-US" dirty="0">
                <a:latin typeface="+mn-ea"/>
              </a:rPr>
              <a:t>동적 변수나 객체가 이용된 후에는</a:t>
            </a:r>
            <a:r>
              <a:rPr lang="en-US" altLang="ko-KR" dirty="0">
                <a:latin typeface="+mn-ea"/>
              </a:rPr>
              <a:t>(</a:t>
            </a:r>
            <a:r>
              <a:rPr lang="ko-KR" altLang="en-US" dirty="0">
                <a:latin typeface="+mn-ea"/>
              </a:rPr>
              <a:t>예</a:t>
            </a:r>
            <a:r>
              <a:rPr lang="en-US" altLang="ko-KR" dirty="0">
                <a:latin typeface="+mn-ea"/>
              </a:rPr>
              <a:t>, </a:t>
            </a:r>
            <a:r>
              <a:rPr lang="ko-KR" altLang="en-US" dirty="0">
                <a:latin typeface="+mn-ea"/>
              </a:rPr>
              <a:t>서브루틴을 빠져 나온 후에는</a:t>
            </a:r>
            <a:r>
              <a:rPr lang="en-US" altLang="ko-KR" dirty="0">
                <a:latin typeface="+mn-ea"/>
              </a:rPr>
              <a:t>), </a:t>
            </a:r>
            <a:r>
              <a:rPr lang="ko-KR" altLang="en-US" dirty="0">
                <a:latin typeface="+mn-ea"/>
              </a:rPr>
              <a:t>그것에 할당되었던 전체 메모리를 비워야 한다</a:t>
            </a:r>
            <a:r>
              <a:rPr lang="en-US" altLang="ko-KR" dirty="0">
                <a:latin typeface="+mn-ea"/>
              </a:rPr>
              <a:t>.</a:t>
            </a:r>
            <a:endParaRPr lang="en-US" dirty="0">
              <a:latin typeface="+mn-ea"/>
            </a:endParaRPr>
          </a:p>
        </p:txBody>
      </p:sp>
      <p:pic>
        <p:nvPicPr>
          <p:cNvPr id="7" name="그림 6">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29</a:t>
            </a:fld>
            <a:endParaRPr lang="en-GB" noProof="0" dirty="0"/>
          </a:p>
        </p:txBody>
      </p:sp>
    </p:spTree>
    <p:extLst>
      <p:ext uri="{BB962C8B-B14F-4D97-AF65-F5344CB8AC3E}">
        <p14:creationId xmlns:p14="http://schemas.microsoft.com/office/powerpoint/2010/main" val="87468571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ko-KR" altLang="en-US" sz="2400" dirty="0"/>
              <a:t>목차</a:t>
            </a:r>
            <a:endParaRPr lang="de-DE" sz="2400" dirty="0"/>
          </a:p>
        </p:txBody>
      </p:sp>
      <p:sp>
        <p:nvSpPr>
          <p:cNvPr id="5" name="Inhaltsplatzhalter 4"/>
          <p:cNvSpPr>
            <a:spLocks noGrp="1"/>
          </p:cNvSpPr>
          <p:nvPr>
            <p:ph sz="quarter" idx="13"/>
          </p:nvPr>
        </p:nvSpPr>
        <p:spPr>
          <a:xfrm>
            <a:off x="458355" y="2199795"/>
            <a:ext cx="5340860" cy="3731791"/>
          </a:xfrm>
          <a:solidFill>
            <a:schemeClr val="bg1">
              <a:lumMod val="95000"/>
            </a:schemeClr>
          </a:solidFill>
        </p:spPr>
        <p:txBody>
          <a:bodyPr lIns="90000" tIns="46800" rIns="90000" bIns="46800">
            <a:normAutofit/>
          </a:bodyPr>
          <a:lstStyle/>
          <a:p>
            <a:pPr marL="0" indent="0">
              <a:spcAft>
                <a:spcPts val="600"/>
              </a:spcAft>
              <a:buNone/>
            </a:pPr>
            <a:r>
              <a:rPr lang="ko-KR" altLang="en-US" sz="1800" b="1" dirty="0">
                <a:solidFill>
                  <a:srgbClr val="FF0000"/>
                </a:solidFill>
                <a:latin typeface="+mn-ea"/>
              </a:rPr>
              <a:t>표</a:t>
            </a:r>
            <a:r>
              <a:rPr lang="en-GB" sz="1800" b="1" dirty="0">
                <a:solidFill>
                  <a:srgbClr val="FF0000"/>
                </a:solidFill>
                <a:latin typeface="+mn-ea"/>
              </a:rPr>
              <a:t> </a:t>
            </a:r>
            <a:r>
              <a:rPr lang="en-GB" altLang="ko-KR" sz="1800" b="1" dirty="0">
                <a:solidFill>
                  <a:srgbClr val="FF0000"/>
                </a:solidFill>
                <a:latin typeface="+mn-ea"/>
              </a:rPr>
              <a:t>ⅩⅢ</a:t>
            </a:r>
            <a:r>
              <a:rPr lang="en-GB" sz="1800" b="1" dirty="0">
                <a:solidFill>
                  <a:srgbClr val="FF0000"/>
                </a:solidFill>
                <a:latin typeface="+mn-ea"/>
              </a:rPr>
              <a:t>.1 – </a:t>
            </a:r>
            <a:r>
              <a:rPr lang="ko-KR" altLang="en-US" sz="1800" b="1" dirty="0">
                <a:solidFill>
                  <a:srgbClr val="FF0000"/>
                </a:solidFill>
                <a:latin typeface="+mn-ea"/>
              </a:rPr>
              <a:t>결함을 방지하고 감지하기 위한 공통 조치 </a:t>
            </a:r>
            <a:r>
              <a:rPr lang="en-US" altLang="ko-KR" sz="1800" b="1" dirty="0">
                <a:solidFill>
                  <a:srgbClr val="FF0000"/>
                </a:solidFill>
                <a:latin typeface="+mn-ea"/>
              </a:rPr>
              <a:t>– </a:t>
            </a:r>
            <a:r>
              <a:rPr lang="ko-KR" altLang="en-US" sz="1800" b="1" dirty="0">
                <a:solidFill>
                  <a:srgbClr val="FF0000"/>
                </a:solidFill>
                <a:latin typeface="+mn-ea"/>
              </a:rPr>
              <a:t>하드웨어설계</a:t>
            </a:r>
            <a:endParaRPr lang="en-GB" sz="1800" b="1" dirty="0">
              <a:solidFill>
                <a:srgbClr val="FF0000"/>
              </a:solidFill>
              <a:latin typeface="+mn-ea"/>
            </a:endParaRPr>
          </a:p>
          <a:p>
            <a:pPr>
              <a:spcAft>
                <a:spcPts val="600"/>
              </a:spcAft>
              <a:buFont typeface="Arial" panose="020B0604020202020204" pitchFamily="34" charset="0"/>
              <a:buChar char="•"/>
            </a:pPr>
            <a:r>
              <a:rPr lang="ko-KR" altLang="en-US" sz="1300" b="1" dirty="0">
                <a:solidFill>
                  <a:srgbClr val="FF0000"/>
                </a:solidFill>
                <a:latin typeface="+mn-ea"/>
              </a:rPr>
              <a:t>처리장치</a:t>
            </a:r>
            <a:r>
              <a:rPr lang="en-US" altLang="ko-KR" sz="1300" b="1" dirty="0">
                <a:solidFill>
                  <a:srgbClr val="FF0000"/>
                </a:solidFill>
                <a:latin typeface="+mn-ea"/>
              </a:rPr>
              <a:t>, </a:t>
            </a:r>
            <a:r>
              <a:rPr lang="ko-KR" altLang="en-US" sz="1300" b="1" dirty="0" err="1">
                <a:solidFill>
                  <a:srgbClr val="FF0000"/>
                </a:solidFill>
                <a:latin typeface="+mn-ea"/>
              </a:rPr>
              <a:t>부품선정</a:t>
            </a:r>
            <a:r>
              <a:rPr lang="en-US" altLang="ko-KR" sz="1300" b="1" dirty="0">
                <a:solidFill>
                  <a:srgbClr val="FF0000"/>
                </a:solidFill>
                <a:latin typeface="+mn-ea"/>
              </a:rPr>
              <a:t>, </a:t>
            </a:r>
            <a:r>
              <a:rPr lang="ko-KR" altLang="en-US" sz="1300" b="1" dirty="0" err="1">
                <a:solidFill>
                  <a:srgbClr val="FF0000"/>
                </a:solidFill>
                <a:latin typeface="+mn-ea"/>
              </a:rPr>
              <a:t>입출력장치</a:t>
            </a:r>
            <a:r>
              <a:rPr lang="ko-KR" altLang="en-US" sz="1300" b="1" dirty="0">
                <a:solidFill>
                  <a:srgbClr val="FF0000"/>
                </a:solidFill>
                <a:latin typeface="+mn-ea"/>
              </a:rPr>
              <a:t> 및 </a:t>
            </a:r>
            <a:r>
              <a:rPr lang="ko-KR" altLang="en-US" sz="1300" b="1" dirty="0" err="1">
                <a:solidFill>
                  <a:srgbClr val="FF0000"/>
                </a:solidFill>
                <a:latin typeface="+mn-ea"/>
              </a:rPr>
              <a:t>통신연결을</a:t>
            </a:r>
            <a:r>
              <a:rPr lang="ko-KR" altLang="en-US" sz="1300" b="1" dirty="0">
                <a:solidFill>
                  <a:srgbClr val="FF0000"/>
                </a:solidFill>
                <a:latin typeface="+mn-ea"/>
              </a:rPr>
              <a:t> 포함된 인터페이스</a:t>
            </a:r>
            <a:r>
              <a:rPr lang="en-US" altLang="ko-KR" sz="1300" b="1" dirty="0">
                <a:solidFill>
                  <a:srgbClr val="FF0000"/>
                </a:solidFill>
                <a:latin typeface="+mn-ea"/>
              </a:rPr>
              <a:t>, </a:t>
            </a:r>
            <a:r>
              <a:rPr lang="ko-KR" altLang="en-US" sz="1300" b="1" dirty="0">
                <a:solidFill>
                  <a:srgbClr val="FF0000"/>
                </a:solidFill>
                <a:latin typeface="+mn-ea"/>
              </a:rPr>
              <a:t>전원공급장치</a:t>
            </a:r>
            <a:r>
              <a:rPr lang="en-US" altLang="ko-KR" sz="1300" b="1" dirty="0">
                <a:solidFill>
                  <a:srgbClr val="FF0000"/>
                </a:solidFill>
                <a:latin typeface="+mn-ea"/>
              </a:rPr>
              <a:t>, </a:t>
            </a:r>
            <a:r>
              <a:rPr lang="ko-KR" altLang="en-US" sz="1300" b="1" dirty="0">
                <a:solidFill>
                  <a:srgbClr val="FF0000"/>
                </a:solidFill>
                <a:latin typeface="+mn-ea"/>
              </a:rPr>
              <a:t>가변메모리범위</a:t>
            </a:r>
            <a:r>
              <a:rPr lang="en-US" altLang="ko-KR" sz="1300" b="1" dirty="0">
                <a:solidFill>
                  <a:srgbClr val="FF0000"/>
                </a:solidFill>
                <a:latin typeface="+mn-ea"/>
              </a:rPr>
              <a:t>, </a:t>
            </a:r>
            <a:r>
              <a:rPr lang="ko-KR" altLang="en-US" sz="1300" b="1" dirty="0">
                <a:solidFill>
                  <a:srgbClr val="FF0000"/>
                </a:solidFill>
                <a:latin typeface="+mn-ea"/>
              </a:rPr>
              <a:t>불변메모리범위</a:t>
            </a:r>
            <a:endParaRPr lang="en-US" altLang="ko-KR" sz="1300" b="1" dirty="0">
              <a:solidFill>
                <a:srgbClr val="FF0000"/>
              </a:solidFill>
              <a:latin typeface="+mn-ea"/>
            </a:endParaRPr>
          </a:p>
          <a:p>
            <a:pPr>
              <a:spcAft>
                <a:spcPts val="600"/>
              </a:spcAft>
              <a:buFont typeface="Arial" panose="020B0604020202020204" pitchFamily="34" charset="0"/>
              <a:buChar char="•"/>
            </a:pPr>
            <a:endParaRPr lang="en-US" altLang="ko-KR" sz="1200" dirty="0">
              <a:latin typeface="+mn-ea"/>
            </a:endParaRPr>
          </a:p>
          <a:p>
            <a:pPr>
              <a:spcAft>
                <a:spcPts val="600"/>
              </a:spcAft>
              <a:buFont typeface="Arial" panose="020B0604020202020204" pitchFamily="34" charset="0"/>
              <a:buChar char="•"/>
            </a:pPr>
            <a:endParaRPr lang="en-US" altLang="ko-KR" sz="1200" dirty="0">
              <a:latin typeface="+mn-ea"/>
            </a:endParaRPr>
          </a:p>
          <a:p>
            <a:pPr marL="0" indent="0">
              <a:spcAft>
                <a:spcPts val="600"/>
              </a:spcAft>
              <a:buNone/>
            </a:pPr>
            <a:r>
              <a:rPr lang="ko-KR" altLang="en-US" sz="1800" b="1" dirty="0">
                <a:solidFill>
                  <a:schemeClr val="bg1">
                    <a:lumMod val="50000"/>
                  </a:schemeClr>
                </a:solidFill>
                <a:latin typeface="+mn-ea"/>
              </a:rPr>
              <a:t>표</a:t>
            </a:r>
            <a:r>
              <a:rPr lang="en-GB" altLang="ko-KR" sz="1800" b="1" dirty="0">
                <a:solidFill>
                  <a:schemeClr val="bg1">
                    <a:lumMod val="50000"/>
                  </a:schemeClr>
                </a:solidFill>
                <a:latin typeface="+mn-ea"/>
              </a:rPr>
              <a:t> </a:t>
            </a:r>
            <a:r>
              <a:rPr lang="en-GB" altLang="ko-KR" sz="1800" b="1" dirty="0" err="1">
                <a:solidFill>
                  <a:schemeClr val="bg1">
                    <a:lumMod val="50000"/>
                  </a:schemeClr>
                </a:solidFill>
                <a:latin typeface="+mn-ea"/>
              </a:rPr>
              <a:t>ⅩⅢ</a:t>
            </a:r>
            <a:r>
              <a:rPr lang="en-US" sz="1800" b="1" dirty="0">
                <a:solidFill>
                  <a:schemeClr val="bg1">
                    <a:lumMod val="50000"/>
                  </a:schemeClr>
                </a:solidFill>
                <a:latin typeface="+mn-ea"/>
              </a:rPr>
              <a:t>.2 </a:t>
            </a:r>
            <a:r>
              <a:rPr lang="en-US" altLang="ko-KR" sz="1800" b="1" dirty="0">
                <a:solidFill>
                  <a:schemeClr val="bg1">
                    <a:lumMod val="50000"/>
                  </a:schemeClr>
                </a:solidFill>
                <a:latin typeface="+mn-ea"/>
              </a:rPr>
              <a:t>–</a:t>
            </a:r>
            <a:r>
              <a:rPr lang="en-US" sz="1800" b="1" dirty="0">
                <a:solidFill>
                  <a:schemeClr val="bg1">
                    <a:lumMod val="50000"/>
                  </a:schemeClr>
                </a:solidFill>
                <a:latin typeface="+mn-ea"/>
              </a:rPr>
              <a:t> </a:t>
            </a:r>
            <a:r>
              <a:rPr lang="ko-KR" altLang="en-US" sz="1800" b="1" dirty="0">
                <a:solidFill>
                  <a:schemeClr val="bg1">
                    <a:lumMod val="50000"/>
                  </a:schemeClr>
                </a:solidFill>
                <a:latin typeface="+mn-ea"/>
              </a:rPr>
              <a:t>결함을 방지하고 감지하기 위한 공통 조치</a:t>
            </a:r>
            <a:r>
              <a:rPr lang="en-US" sz="1800" b="1" dirty="0">
                <a:solidFill>
                  <a:schemeClr val="bg1">
                    <a:lumMod val="50000"/>
                  </a:schemeClr>
                </a:solidFill>
                <a:latin typeface="+mn-ea"/>
              </a:rPr>
              <a:t> – </a:t>
            </a:r>
            <a:r>
              <a:rPr lang="ko-KR" altLang="en-US" sz="1800" b="1" dirty="0">
                <a:solidFill>
                  <a:schemeClr val="bg1">
                    <a:lumMod val="50000"/>
                  </a:schemeClr>
                </a:solidFill>
                <a:latin typeface="+mn-ea"/>
              </a:rPr>
              <a:t>소프트웨어설계</a:t>
            </a:r>
            <a:endParaRPr lang="en-US" sz="1800" b="1" dirty="0">
              <a:solidFill>
                <a:schemeClr val="bg1">
                  <a:lumMod val="50000"/>
                </a:schemeClr>
              </a:solidFill>
              <a:latin typeface="+mn-ea"/>
            </a:endParaRPr>
          </a:p>
          <a:p>
            <a:pPr>
              <a:spcAft>
                <a:spcPts val="600"/>
              </a:spcAft>
              <a:buFont typeface="Arial" panose="020B0604020202020204" pitchFamily="34" charset="0"/>
              <a:buChar char="•"/>
            </a:pPr>
            <a:r>
              <a:rPr lang="ko-KR" altLang="en-US" sz="1300" dirty="0">
                <a:solidFill>
                  <a:schemeClr val="bg1">
                    <a:lumMod val="50000"/>
                  </a:schemeClr>
                </a:solidFill>
                <a:latin typeface="+mn-ea"/>
              </a:rPr>
              <a:t>구조</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부팅과정</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인터럽트</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출력저감</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메모리관리</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프로그램</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커뮤니케이션 시스템</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버스 시스템</a:t>
            </a:r>
            <a:r>
              <a:rPr lang="en-US" altLang="ko-KR" sz="1300" dirty="0">
                <a:solidFill>
                  <a:schemeClr val="bg1">
                    <a:lumMod val="50000"/>
                  </a:schemeClr>
                </a:solidFill>
                <a:latin typeface="+mn-ea"/>
              </a:rPr>
              <a:t>, I/O </a:t>
            </a:r>
            <a:r>
              <a:rPr lang="ko-KR" altLang="en-US" sz="1300" dirty="0">
                <a:solidFill>
                  <a:schemeClr val="bg1">
                    <a:lumMod val="50000"/>
                  </a:schemeClr>
                </a:solidFill>
                <a:latin typeface="+mn-ea"/>
              </a:rPr>
              <a:t>처리</a:t>
            </a:r>
            <a:endParaRPr lang="en-US" sz="1300" dirty="0">
              <a:solidFill>
                <a:schemeClr val="bg1">
                  <a:lumMod val="50000"/>
                </a:schemeClr>
              </a:solidFill>
              <a:latin typeface="+mn-ea"/>
            </a:endParaRPr>
          </a:p>
        </p:txBody>
      </p:sp>
      <p:sp>
        <p:nvSpPr>
          <p:cNvPr id="6" name="직사각형 5"/>
          <p:cNvSpPr/>
          <p:nvPr/>
        </p:nvSpPr>
        <p:spPr>
          <a:xfrm>
            <a:off x="5873633" y="2199795"/>
            <a:ext cx="5846565" cy="3731791"/>
          </a:xfrm>
          <a:prstGeom prst="rect">
            <a:avLst/>
          </a:prstGeom>
          <a:solidFill>
            <a:schemeClr val="bg1">
              <a:lumMod val="95000"/>
            </a:schemeClr>
          </a:solidFill>
        </p:spPr>
        <p:txBody>
          <a:bodyPr wrap="square">
            <a:spAutoFit/>
          </a:bodyPr>
          <a:lstStyle/>
          <a:p>
            <a:pPr>
              <a:spcBef>
                <a:spcPts val="600"/>
              </a:spcBef>
              <a:spcAft>
                <a:spcPts val="600"/>
              </a:spcAft>
              <a:buClr>
                <a:schemeClr val="accent1"/>
              </a:buClr>
              <a:buSzPct val="130000"/>
            </a:pPr>
            <a:r>
              <a:rPr lang="ko-KR" altLang="en-US" b="1" dirty="0">
                <a:solidFill>
                  <a:schemeClr val="bg1">
                    <a:lumMod val="50000"/>
                  </a:schemeClr>
                </a:solidFill>
                <a:latin typeface="+mn-ea"/>
              </a:rPr>
              <a:t>표</a:t>
            </a:r>
            <a:r>
              <a:rPr lang="en-GB" altLang="ko-KR" b="1" dirty="0">
                <a:solidFill>
                  <a:schemeClr val="bg1">
                    <a:lumMod val="50000"/>
                  </a:schemeClr>
                </a:solidFill>
                <a:latin typeface="+mn-ea"/>
              </a:rPr>
              <a:t> </a:t>
            </a:r>
            <a:r>
              <a:rPr lang="en-GB" altLang="ko-KR" b="1" dirty="0" err="1">
                <a:solidFill>
                  <a:schemeClr val="bg1">
                    <a:lumMod val="50000"/>
                  </a:schemeClr>
                </a:solidFill>
                <a:latin typeface="+mn-ea"/>
              </a:rPr>
              <a:t>ⅩⅢ</a:t>
            </a:r>
            <a:r>
              <a:rPr lang="en-US" altLang="ko-KR" b="1" dirty="0">
                <a:solidFill>
                  <a:schemeClr val="bg1">
                    <a:lumMod val="50000"/>
                  </a:schemeClr>
                </a:solidFill>
                <a:latin typeface="+mn-ea"/>
              </a:rPr>
              <a:t>.</a:t>
            </a:r>
            <a:r>
              <a:rPr lang="en-US" b="1" dirty="0">
                <a:solidFill>
                  <a:schemeClr val="bg1">
                    <a:lumMod val="50000"/>
                  </a:schemeClr>
                </a:solidFill>
                <a:latin typeface="+mn-ea"/>
                <a:cs typeface="Arial" pitchFamily="34" charset="0"/>
              </a:rPr>
              <a:t>3 </a:t>
            </a:r>
            <a:r>
              <a:rPr lang="en-US" altLang="ko-KR" b="1" dirty="0">
                <a:solidFill>
                  <a:schemeClr val="bg1">
                    <a:lumMod val="50000"/>
                  </a:schemeClr>
                </a:solidFill>
                <a:latin typeface="+mn-ea"/>
              </a:rPr>
              <a:t>–</a:t>
            </a:r>
            <a:r>
              <a:rPr lang="en-US" b="1" dirty="0">
                <a:solidFill>
                  <a:schemeClr val="bg1">
                    <a:lumMod val="50000"/>
                  </a:schemeClr>
                </a:solidFill>
                <a:latin typeface="+mn-ea"/>
                <a:cs typeface="Arial" pitchFamily="34" charset="0"/>
              </a:rPr>
              <a:t> </a:t>
            </a:r>
            <a:r>
              <a:rPr lang="ko-KR" altLang="en-US" b="1" dirty="0">
                <a:solidFill>
                  <a:schemeClr val="bg1">
                    <a:lumMod val="50000"/>
                  </a:schemeClr>
                </a:solidFill>
                <a:latin typeface="+mn-ea"/>
              </a:rPr>
              <a:t>설계 및 구현 프로세스의 공통 조치</a:t>
            </a:r>
            <a:endParaRPr lang="en-US" b="1" dirty="0">
              <a:solidFill>
                <a:schemeClr val="bg1">
                  <a:lumMod val="50000"/>
                </a:schemeClr>
              </a:solidFill>
              <a:latin typeface="+mn-ea"/>
              <a:cs typeface="Arial" pitchFamily="34" charset="0"/>
            </a:endParaRP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응용 프로그램의 기능</a:t>
            </a:r>
            <a:r>
              <a:rPr lang="en-US" altLang="ko-KR" sz="1300" dirty="0">
                <a:solidFill>
                  <a:schemeClr val="bg1">
                    <a:lumMod val="50000"/>
                  </a:schemeClr>
                </a:solidFill>
                <a:latin typeface="+mn-ea"/>
                <a:cs typeface="Arial" pitchFamily="34" charset="0"/>
              </a:rPr>
              <a:t>, </a:t>
            </a:r>
            <a:r>
              <a:rPr lang="ko-KR" altLang="en-US" sz="1300" dirty="0">
                <a:solidFill>
                  <a:schemeClr val="bg1">
                    <a:lumMod val="50000"/>
                  </a:schemeClr>
                </a:solidFill>
                <a:latin typeface="+mn-ea"/>
                <a:cs typeface="Arial" pitchFamily="34" charset="0"/>
              </a:rPr>
              <a:t>환경 및 인터페이스 측면에 대한 평가</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안전 요구사항을 포함한 요구사항의 사양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모든 사양의 검토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별표</a:t>
            </a:r>
            <a:r>
              <a:rPr lang="en-US" altLang="ko-KR" sz="1300" dirty="0">
                <a:solidFill>
                  <a:schemeClr val="bg1">
                    <a:lumMod val="50000"/>
                  </a:schemeClr>
                </a:solidFill>
                <a:latin typeface="+mn-ea"/>
                <a:cs typeface="Arial" pitchFamily="34" charset="0"/>
              </a:rPr>
              <a:t>2[KC 1030-1 : 2022] 5.1.2</a:t>
            </a:r>
            <a:r>
              <a:rPr lang="ko-KR" altLang="en-US" sz="1300" dirty="0">
                <a:solidFill>
                  <a:schemeClr val="bg1">
                    <a:lumMod val="50000"/>
                  </a:schemeClr>
                </a:solidFill>
                <a:latin typeface="+mn-ea"/>
                <a:cs typeface="Arial" pitchFamily="34" charset="0"/>
              </a:rPr>
              <a:t>에서 요구하는 설계 문서화 및</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시스템 구조와 하드웨어</a:t>
            </a:r>
            <a:r>
              <a:rPr lang="en-US" altLang="ko-KR" sz="1300" dirty="0">
                <a:solidFill>
                  <a:schemeClr val="bg1">
                    <a:lumMod val="50000"/>
                  </a:schemeClr>
                </a:solidFill>
                <a:latin typeface="+mn-ea"/>
                <a:cs typeface="Arial" pitchFamily="34" charset="0"/>
              </a:rPr>
              <a:t>/</a:t>
            </a:r>
            <a:r>
              <a:rPr lang="ko-KR" altLang="en-US" sz="1300" dirty="0">
                <a:solidFill>
                  <a:schemeClr val="bg1">
                    <a:lumMod val="50000"/>
                  </a:schemeClr>
                </a:solidFill>
                <a:latin typeface="+mn-ea"/>
                <a:cs typeface="Arial" pitchFamily="34" charset="0"/>
              </a:rPr>
              <a:t>소프트웨어 상호작용을 포함한 기능  설명</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기능과 프로그램 흐름 설명을 포함한 소프트웨어 문서화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설계 검토 보고서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err="1">
                <a:solidFill>
                  <a:schemeClr val="bg1">
                    <a:lumMod val="50000"/>
                  </a:schemeClr>
                </a:solidFill>
                <a:latin typeface="+mn-ea"/>
                <a:cs typeface="Arial" pitchFamily="34" charset="0"/>
              </a:rPr>
              <a:t>고장모드</a:t>
            </a:r>
            <a:r>
              <a:rPr lang="ko-KR" altLang="en-US" sz="1300" dirty="0">
                <a:solidFill>
                  <a:schemeClr val="bg1">
                    <a:lumMod val="50000"/>
                  </a:schemeClr>
                </a:solidFill>
                <a:latin typeface="+mn-ea"/>
                <a:cs typeface="Arial" pitchFamily="34" charset="0"/>
              </a:rPr>
              <a:t> 및 영향분석</a:t>
            </a:r>
            <a:r>
              <a:rPr lang="en-US" altLang="ko-KR" sz="1300" dirty="0">
                <a:solidFill>
                  <a:schemeClr val="bg1">
                    <a:lumMod val="50000"/>
                  </a:schemeClr>
                </a:solidFill>
                <a:latin typeface="+mn-ea"/>
                <a:cs typeface="Arial" pitchFamily="34" charset="0"/>
              </a:rPr>
              <a:t>(FMEA) </a:t>
            </a:r>
            <a:r>
              <a:rPr lang="ko-KR" altLang="en-US" sz="1300" dirty="0">
                <a:solidFill>
                  <a:schemeClr val="bg1">
                    <a:lumMod val="50000"/>
                  </a:schemeClr>
                </a:solidFill>
                <a:latin typeface="+mn-ea"/>
                <a:cs typeface="Arial" pitchFamily="34" charset="0"/>
              </a:rPr>
              <a:t>같은 방법을 사용한 신뢰성 확인</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제조자의 테스트 사양</a:t>
            </a:r>
            <a:r>
              <a:rPr lang="en-US" altLang="ko-KR" sz="1300" dirty="0">
                <a:solidFill>
                  <a:schemeClr val="bg1">
                    <a:lumMod val="50000"/>
                  </a:schemeClr>
                </a:solidFill>
                <a:latin typeface="+mn-ea"/>
                <a:cs typeface="Arial" pitchFamily="34" charset="0"/>
              </a:rPr>
              <a:t>, </a:t>
            </a:r>
            <a:r>
              <a:rPr lang="ko-KR" altLang="en-US" sz="1300" dirty="0">
                <a:solidFill>
                  <a:schemeClr val="bg1">
                    <a:lumMod val="50000"/>
                  </a:schemeClr>
                </a:solidFill>
                <a:latin typeface="+mn-ea"/>
                <a:cs typeface="Arial" pitchFamily="34" charset="0"/>
              </a:rPr>
              <a:t>제조자의 시험 보고서 및 </a:t>
            </a:r>
            <a:r>
              <a:rPr lang="ko-KR" altLang="en-US" sz="1300" dirty="0" err="1">
                <a:solidFill>
                  <a:schemeClr val="bg1">
                    <a:lumMod val="50000"/>
                  </a:schemeClr>
                </a:solidFill>
                <a:latin typeface="+mn-ea"/>
                <a:cs typeface="Arial" pitchFamily="34" charset="0"/>
              </a:rPr>
              <a:t>현장시험</a:t>
            </a:r>
            <a:r>
              <a:rPr lang="ko-KR" altLang="en-US" sz="1300" dirty="0">
                <a:solidFill>
                  <a:schemeClr val="bg1">
                    <a:lumMod val="50000"/>
                  </a:schemeClr>
                </a:solidFill>
                <a:latin typeface="+mn-ea"/>
                <a:cs typeface="Arial" pitchFamily="34" charset="0"/>
              </a:rPr>
              <a:t> 보고서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의도된 사용을 위한 제한을 포함한 사용 지침서</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제품이 변경된 경우 상기 기술된 방법의 반복 및 업데이트</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dirty="0">
                <a:solidFill>
                  <a:schemeClr val="bg1">
                    <a:lumMod val="50000"/>
                  </a:schemeClr>
                </a:solidFill>
                <a:latin typeface="+mn-ea"/>
                <a:cs typeface="Arial" pitchFamily="34" charset="0"/>
              </a:rPr>
              <a:t>하드웨어와 소프트웨어 버전 관리 및 호환성의 구현 </a:t>
            </a:r>
          </a:p>
        </p:txBody>
      </p:sp>
      <p:sp>
        <p:nvSpPr>
          <p:cNvPr id="7" name="직사각형 6"/>
          <p:cNvSpPr/>
          <p:nvPr/>
        </p:nvSpPr>
        <p:spPr>
          <a:xfrm>
            <a:off x="458355" y="1598750"/>
            <a:ext cx="11261843" cy="372925"/>
          </a:xfrm>
          <a:prstGeom prst="rect">
            <a:avLst/>
          </a:prstGeom>
          <a:solidFill>
            <a:schemeClr val="bg1">
              <a:lumMod val="95000"/>
            </a:schemeClr>
          </a:solidFill>
        </p:spPr>
        <p:txBody>
          <a:bodyPr wrap="square">
            <a:spAutoFit/>
          </a:bodyPr>
          <a:lstStyle/>
          <a:p>
            <a:pPr>
              <a:spcAft>
                <a:spcPts val="600"/>
              </a:spcAft>
            </a:pPr>
            <a:r>
              <a:rPr lang="en-US" b="1" dirty="0"/>
              <a:t>Introduction to training day scope (KC 2050-51 </a:t>
            </a:r>
            <a:r>
              <a:rPr lang="ko-KR" altLang="en-US" b="1" dirty="0"/>
              <a:t>부속서 </a:t>
            </a:r>
            <a:r>
              <a:rPr lang="en-US" altLang="ko-KR" b="1" dirty="0"/>
              <a:t>ⅩⅢ.1 </a:t>
            </a:r>
            <a:r>
              <a:rPr lang="ko-KR" altLang="en-US" b="1" dirty="0"/>
              <a:t>공통 조치</a:t>
            </a:r>
            <a:r>
              <a:rPr lang="en-US" b="1" dirty="0"/>
              <a:t>)</a:t>
            </a:r>
            <a:endParaRPr lang="en-GB" b="1" dirty="0"/>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a:t>
            </a:fld>
            <a:endParaRPr lang="en-GB" noProof="0" dirty="0"/>
          </a:p>
        </p:txBody>
      </p:sp>
    </p:spTree>
    <p:extLst>
      <p:ext uri="{BB962C8B-B14F-4D97-AF65-F5344CB8AC3E}">
        <p14:creationId xmlns:p14="http://schemas.microsoft.com/office/powerpoint/2010/main" val="3859041285"/>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6 – </a:t>
            </a:r>
            <a:r>
              <a:rPr lang="ko-KR" altLang="en-US" sz="1800" dirty="0">
                <a:solidFill>
                  <a:srgbClr val="327ED2"/>
                </a:solidFill>
                <a:latin typeface="+mn-ea"/>
              </a:rPr>
              <a:t>메모리관리</a:t>
            </a:r>
            <a:r>
              <a:rPr lang="en-US" altLang="ko-KR" sz="1800" dirty="0">
                <a:solidFill>
                  <a:srgbClr val="327ED2"/>
                </a:solidFill>
                <a:latin typeface="+mn-ea"/>
              </a:rPr>
              <a:t>(</a:t>
            </a:r>
            <a:r>
              <a:rPr lang="de-DE" altLang="ko-KR" sz="1800" dirty="0">
                <a:solidFill>
                  <a:srgbClr val="327ED2"/>
                </a:solidFill>
                <a:latin typeface="+mn-ea"/>
              </a:rPr>
              <a:t>Memory Management)</a:t>
            </a: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7" name="직사각형 6"/>
          <p:cNvSpPr/>
          <p:nvPr/>
        </p:nvSpPr>
        <p:spPr>
          <a:xfrm>
            <a:off x="644725" y="1724572"/>
            <a:ext cx="10777487" cy="3970318"/>
          </a:xfrm>
          <a:prstGeom prst="rect">
            <a:avLst/>
          </a:prstGeom>
        </p:spPr>
        <p:txBody>
          <a:bodyPr wrap="square">
            <a:spAutoFit/>
          </a:bodyPr>
          <a:lstStyle/>
          <a:p>
            <a:r>
              <a:rPr lang="en-US" b="1" dirty="0">
                <a:solidFill>
                  <a:srgbClr val="0070C0"/>
                </a:solidFill>
                <a:latin typeface="+mn-ea"/>
              </a:rPr>
              <a:t>C.5.4 </a:t>
            </a:r>
            <a:r>
              <a:rPr lang="ko-KR" altLang="en-US" b="1" dirty="0" err="1">
                <a:solidFill>
                  <a:srgbClr val="0070C0"/>
                </a:solidFill>
                <a:latin typeface="+mn-ea"/>
              </a:rPr>
              <a:t>경계값</a:t>
            </a:r>
            <a:r>
              <a:rPr lang="ko-KR" altLang="en-US" b="1" dirty="0">
                <a:solidFill>
                  <a:srgbClr val="0070C0"/>
                </a:solidFill>
                <a:latin typeface="+mn-ea"/>
              </a:rPr>
              <a:t> 분석</a:t>
            </a:r>
            <a:r>
              <a:rPr lang="en-US" altLang="ko-KR" b="1" dirty="0">
                <a:solidFill>
                  <a:srgbClr val="0070C0"/>
                </a:solidFill>
                <a:latin typeface="+mn-ea"/>
              </a:rPr>
              <a:t>(</a:t>
            </a:r>
            <a:r>
              <a:rPr lang="en-US" b="1" dirty="0">
                <a:solidFill>
                  <a:srgbClr val="0070C0"/>
                </a:solidFill>
                <a:latin typeface="+mn-ea"/>
              </a:rPr>
              <a:t>Boundary value analysis): KS C IEC 61508-3</a:t>
            </a:r>
            <a:r>
              <a:rPr lang="ko-KR" altLang="en-US" b="1" dirty="0">
                <a:solidFill>
                  <a:srgbClr val="0070C0"/>
                </a:solidFill>
                <a:latin typeface="+mn-ea"/>
              </a:rPr>
              <a:t>의 표 </a:t>
            </a:r>
            <a:r>
              <a:rPr lang="en-US" altLang="ko-KR" b="1" dirty="0">
                <a:solidFill>
                  <a:srgbClr val="0070C0"/>
                </a:solidFill>
                <a:latin typeface="+mn-ea"/>
              </a:rPr>
              <a:t>B.2, B.3, B.8 </a:t>
            </a:r>
            <a:r>
              <a:rPr lang="ko-KR" altLang="en-US" b="1" dirty="0">
                <a:solidFill>
                  <a:srgbClr val="0070C0"/>
                </a:solidFill>
                <a:latin typeface="+mn-ea"/>
              </a:rPr>
              <a:t>참조</a:t>
            </a:r>
            <a:endParaRPr lang="en-US" b="1" dirty="0">
              <a:solidFill>
                <a:srgbClr val="0070C0"/>
              </a:solidFill>
              <a:latin typeface="+mn-ea"/>
            </a:endParaRPr>
          </a:p>
          <a:p>
            <a:endParaRPr lang="en-US" dirty="0">
              <a:latin typeface="+mn-ea"/>
            </a:endParaRPr>
          </a:p>
          <a:p>
            <a:r>
              <a:rPr lang="ko-KR" altLang="en-US" dirty="0">
                <a:latin typeface="+mn-ea"/>
              </a:rPr>
              <a:t>목적</a:t>
            </a:r>
            <a:r>
              <a:rPr lang="en-US" altLang="ko-KR" dirty="0">
                <a:latin typeface="+mn-ea"/>
              </a:rPr>
              <a:t>: </a:t>
            </a:r>
            <a:r>
              <a:rPr lang="ko-KR" altLang="en-US" dirty="0">
                <a:latin typeface="+mn-ea"/>
              </a:rPr>
              <a:t>매개 변수</a:t>
            </a:r>
            <a:r>
              <a:rPr lang="en-US" altLang="ko-KR" dirty="0">
                <a:latin typeface="+mn-ea"/>
              </a:rPr>
              <a:t> </a:t>
            </a:r>
            <a:r>
              <a:rPr lang="ko-KR" altLang="en-US" dirty="0">
                <a:latin typeface="+mn-ea"/>
              </a:rPr>
              <a:t>한계 또는 경계에서 발생하는 소프트웨어 오류를 검출한다</a:t>
            </a:r>
            <a:r>
              <a:rPr lang="en-US" altLang="ko-KR" dirty="0">
                <a:latin typeface="+mn-ea"/>
              </a:rPr>
              <a:t>.</a:t>
            </a:r>
          </a:p>
          <a:p>
            <a:endParaRPr lang="en-US" altLang="ko-KR" dirty="0">
              <a:latin typeface="+mn-ea"/>
            </a:endParaRPr>
          </a:p>
          <a:p>
            <a:r>
              <a:rPr lang="ko-KR" altLang="en-US" dirty="0">
                <a:latin typeface="+mn-ea"/>
              </a:rPr>
              <a:t>프로그램의 입력 도메인은 등가</a:t>
            </a:r>
            <a:r>
              <a:rPr lang="en-US" altLang="ko-KR" dirty="0">
                <a:latin typeface="+mn-ea"/>
              </a:rPr>
              <a:t>(equivalence) </a:t>
            </a:r>
            <a:r>
              <a:rPr lang="ko-KR" altLang="en-US" dirty="0">
                <a:latin typeface="+mn-ea"/>
              </a:rPr>
              <a:t>관계에 따라서 수많은 입력 부류들로 구분된다</a:t>
            </a:r>
            <a:r>
              <a:rPr lang="en-US" altLang="ko-KR" dirty="0">
                <a:latin typeface="+mn-ea"/>
              </a:rPr>
              <a:t>. (C.5.7 </a:t>
            </a:r>
            <a:r>
              <a:rPr lang="ko-KR" altLang="en-US" dirty="0">
                <a:latin typeface="+mn-ea"/>
              </a:rPr>
              <a:t>참조</a:t>
            </a:r>
            <a:r>
              <a:rPr lang="en-US" altLang="ko-KR" dirty="0">
                <a:latin typeface="+mn-ea"/>
              </a:rPr>
              <a:t>). </a:t>
            </a:r>
            <a:r>
              <a:rPr lang="ko-KR" altLang="en-US" dirty="0">
                <a:latin typeface="+mn-ea"/>
              </a:rPr>
              <a:t>시험은 경계 및 극단적 등급들을 커버해야 한다</a:t>
            </a:r>
            <a:r>
              <a:rPr lang="en-US" altLang="ko-KR" dirty="0">
                <a:latin typeface="+mn-ea"/>
              </a:rPr>
              <a:t>. </a:t>
            </a:r>
            <a:r>
              <a:rPr lang="ko-KR" altLang="en-US" dirty="0">
                <a:latin typeface="+mn-ea"/>
              </a:rPr>
              <a:t>시험은 명세의 입력 도메인에서 경계가 프로그램 에서 그것과 일치하는지를 확인 한다</a:t>
            </a:r>
            <a:r>
              <a:rPr lang="en-US" altLang="ko-KR" dirty="0">
                <a:latin typeface="+mn-ea"/>
              </a:rPr>
              <a:t>. </a:t>
            </a:r>
            <a:r>
              <a:rPr lang="ko-KR" altLang="en-US" b="1" u="sng" dirty="0">
                <a:solidFill>
                  <a:srgbClr val="FF0000"/>
                </a:solidFill>
                <a:latin typeface="+mn-ea"/>
              </a:rPr>
              <a:t>직접적일 뿐만 아니라 간접적인 변환에서 </a:t>
            </a:r>
            <a:r>
              <a:rPr lang="en-US" altLang="ko-KR" b="1" u="sng" dirty="0">
                <a:solidFill>
                  <a:srgbClr val="FF0000"/>
                </a:solidFill>
                <a:latin typeface="+mn-ea"/>
              </a:rPr>
              <a:t>0 </a:t>
            </a:r>
            <a:r>
              <a:rPr lang="ko-KR" altLang="en-US" b="1" u="sng" dirty="0">
                <a:solidFill>
                  <a:srgbClr val="FF0000"/>
                </a:solidFill>
                <a:latin typeface="+mn-ea"/>
              </a:rPr>
              <a:t>값 사용은 종종 오류를 일으키기 쉽고 특별한 주의를 </a:t>
            </a:r>
            <a:r>
              <a:rPr lang="ko-KR" altLang="en-US" dirty="0">
                <a:latin typeface="+mn-ea"/>
              </a:rPr>
              <a:t>요한다</a:t>
            </a:r>
            <a:r>
              <a:rPr lang="en-US" altLang="ko-KR" dirty="0">
                <a:latin typeface="+mn-ea"/>
              </a:rPr>
              <a:t>.</a:t>
            </a:r>
          </a:p>
          <a:p>
            <a:endParaRPr lang="en-US" dirty="0">
              <a:latin typeface="+mn-ea"/>
            </a:endParaRPr>
          </a:p>
          <a:p>
            <a:r>
              <a:rPr lang="en-US" dirty="0">
                <a:latin typeface="+mn-ea"/>
              </a:rPr>
              <a:t>The input domain of the program is divided into a number of input classes according to the equivalence relation (see C.5.7). The tests should cover the boundaries and extremes of the classes. The tests check that the boundaries in the input domain of the specification coincide with those in the program. The use of the value zero, in a direct as well as in an indirect translation, is often error-prone and demands special attention:</a:t>
            </a: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30</a:t>
            </a:fld>
            <a:endParaRPr lang="en-GB" noProof="0" dirty="0"/>
          </a:p>
        </p:txBody>
      </p:sp>
    </p:spTree>
    <p:extLst>
      <p:ext uri="{BB962C8B-B14F-4D97-AF65-F5344CB8AC3E}">
        <p14:creationId xmlns:p14="http://schemas.microsoft.com/office/powerpoint/2010/main" val="4007232215"/>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6 – </a:t>
            </a:r>
            <a:r>
              <a:rPr lang="ko-KR" altLang="en-US" sz="1800" dirty="0">
                <a:solidFill>
                  <a:srgbClr val="327ED2"/>
                </a:solidFill>
                <a:latin typeface="+mn-ea"/>
              </a:rPr>
              <a:t>메모리관리</a:t>
            </a:r>
            <a:r>
              <a:rPr lang="en-US" altLang="ko-KR" sz="1800" dirty="0">
                <a:solidFill>
                  <a:srgbClr val="327ED2"/>
                </a:solidFill>
                <a:latin typeface="+mn-ea"/>
              </a:rPr>
              <a:t>(</a:t>
            </a:r>
            <a:r>
              <a:rPr lang="de-DE" altLang="ko-KR" sz="1800" dirty="0">
                <a:solidFill>
                  <a:srgbClr val="327ED2"/>
                </a:solidFill>
                <a:latin typeface="+mn-ea"/>
              </a:rPr>
              <a:t>Memory Management)</a:t>
            </a: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8" name="직사각형 7"/>
          <p:cNvSpPr/>
          <p:nvPr/>
        </p:nvSpPr>
        <p:spPr>
          <a:xfrm>
            <a:off x="644725" y="1724572"/>
            <a:ext cx="10777487" cy="4247317"/>
          </a:xfrm>
          <a:prstGeom prst="rect">
            <a:avLst/>
          </a:prstGeom>
        </p:spPr>
        <p:txBody>
          <a:bodyPr wrap="square">
            <a:spAutoFit/>
          </a:bodyPr>
          <a:lstStyle/>
          <a:p>
            <a:r>
              <a:rPr lang="en-US" b="1" dirty="0">
                <a:solidFill>
                  <a:srgbClr val="0070C0"/>
                </a:solidFill>
                <a:latin typeface="+mn-ea"/>
              </a:rPr>
              <a:t>C.5.4 </a:t>
            </a:r>
            <a:r>
              <a:rPr lang="ko-KR" altLang="en-US" b="1" dirty="0" err="1">
                <a:solidFill>
                  <a:srgbClr val="0070C0"/>
                </a:solidFill>
                <a:latin typeface="+mn-ea"/>
              </a:rPr>
              <a:t>경계값</a:t>
            </a:r>
            <a:r>
              <a:rPr lang="ko-KR" altLang="en-US" b="1" dirty="0">
                <a:solidFill>
                  <a:srgbClr val="0070C0"/>
                </a:solidFill>
                <a:latin typeface="+mn-ea"/>
              </a:rPr>
              <a:t> 분석</a:t>
            </a:r>
            <a:r>
              <a:rPr lang="en-US" altLang="ko-KR" b="1" dirty="0">
                <a:solidFill>
                  <a:srgbClr val="0070C0"/>
                </a:solidFill>
                <a:latin typeface="+mn-ea"/>
              </a:rPr>
              <a:t>(</a:t>
            </a:r>
            <a:r>
              <a:rPr lang="en-US" b="1" dirty="0">
                <a:solidFill>
                  <a:srgbClr val="0070C0"/>
                </a:solidFill>
                <a:latin typeface="+mn-ea"/>
              </a:rPr>
              <a:t>Boundary value analysis)</a:t>
            </a:r>
          </a:p>
          <a:p>
            <a:endParaRPr lang="en-US" dirty="0">
              <a:latin typeface="+mn-ea"/>
            </a:endParaRPr>
          </a:p>
          <a:p>
            <a:pPr lvl="1"/>
            <a:r>
              <a:rPr lang="en-US" dirty="0">
                <a:latin typeface="+mn-ea"/>
              </a:rPr>
              <a:t>– </a:t>
            </a:r>
            <a:r>
              <a:rPr lang="ko-KR" altLang="en-US" dirty="0">
                <a:latin typeface="+mn-ea"/>
              </a:rPr>
              <a:t>영으로 나누기</a:t>
            </a:r>
            <a:r>
              <a:rPr lang="en-US" altLang="ko-KR" dirty="0">
                <a:latin typeface="+mn-ea"/>
              </a:rPr>
              <a:t>(</a:t>
            </a:r>
            <a:r>
              <a:rPr lang="en-US" dirty="0">
                <a:latin typeface="+mn-ea"/>
              </a:rPr>
              <a:t>zero divisor)</a:t>
            </a:r>
          </a:p>
          <a:p>
            <a:pPr lvl="1"/>
            <a:r>
              <a:rPr lang="en-US" dirty="0">
                <a:latin typeface="+mn-ea"/>
              </a:rPr>
              <a:t>– </a:t>
            </a:r>
            <a:r>
              <a:rPr lang="ko-KR" altLang="en-US" dirty="0">
                <a:latin typeface="+mn-ea"/>
              </a:rPr>
              <a:t>공백인 </a:t>
            </a:r>
            <a:r>
              <a:rPr lang="en-US" altLang="ko-KR" dirty="0">
                <a:latin typeface="+mn-ea"/>
              </a:rPr>
              <a:t>ASCII </a:t>
            </a:r>
            <a:r>
              <a:rPr lang="ko-KR" altLang="en-US" dirty="0">
                <a:latin typeface="+mn-ea"/>
              </a:rPr>
              <a:t>문자</a:t>
            </a:r>
            <a:r>
              <a:rPr lang="en-US" altLang="ko-KR" dirty="0">
                <a:latin typeface="+mn-ea"/>
              </a:rPr>
              <a:t>(</a:t>
            </a:r>
            <a:r>
              <a:rPr lang="en-US" dirty="0">
                <a:latin typeface="+mn-ea"/>
              </a:rPr>
              <a:t>blank ASCII characters)</a:t>
            </a:r>
          </a:p>
          <a:p>
            <a:pPr lvl="1"/>
            <a:r>
              <a:rPr lang="en-US" dirty="0">
                <a:latin typeface="+mn-ea"/>
              </a:rPr>
              <a:t>– empty stack or list element;</a:t>
            </a:r>
          </a:p>
          <a:p>
            <a:pPr lvl="1"/>
            <a:r>
              <a:rPr lang="en-US" dirty="0">
                <a:latin typeface="+mn-ea"/>
              </a:rPr>
              <a:t>– full matrix;</a:t>
            </a:r>
          </a:p>
          <a:p>
            <a:pPr lvl="1"/>
            <a:r>
              <a:rPr lang="en-US" dirty="0">
                <a:latin typeface="+mn-ea"/>
              </a:rPr>
              <a:t>– zero table entry.</a:t>
            </a:r>
          </a:p>
          <a:p>
            <a:pPr lvl="1"/>
            <a:endParaRPr lang="en-US" altLang="ko-KR" dirty="0">
              <a:latin typeface="+mn-ea"/>
            </a:endParaRPr>
          </a:p>
          <a:p>
            <a:r>
              <a:rPr lang="ko-KR" altLang="en-US" dirty="0">
                <a:latin typeface="+mn-ea"/>
              </a:rPr>
              <a:t>보통 입력 경계는 출력 범위의 경계에 직접 대응한다</a:t>
            </a:r>
            <a:r>
              <a:rPr lang="en-US" altLang="ko-KR" dirty="0">
                <a:latin typeface="+mn-ea"/>
              </a:rPr>
              <a:t>. </a:t>
            </a:r>
            <a:r>
              <a:rPr lang="ko-KR" altLang="en-US" dirty="0">
                <a:latin typeface="+mn-ea"/>
              </a:rPr>
              <a:t>시험 사례가 한계 값까지 가는 출력을 기재하여야 한다</a:t>
            </a:r>
            <a:r>
              <a:rPr lang="en-US" altLang="ko-KR" dirty="0">
                <a:latin typeface="+mn-ea"/>
              </a:rPr>
              <a:t>. </a:t>
            </a:r>
            <a:r>
              <a:rPr lang="ko-KR" altLang="en-US" dirty="0">
                <a:latin typeface="+mn-ea"/>
              </a:rPr>
              <a:t>또한</a:t>
            </a:r>
            <a:r>
              <a:rPr lang="en-US" altLang="ko-KR" dirty="0">
                <a:latin typeface="+mn-ea"/>
              </a:rPr>
              <a:t>,</a:t>
            </a:r>
            <a:r>
              <a:rPr lang="ko-KR" altLang="en-US" dirty="0">
                <a:latin typeface="+mn-ea"/>
              </a:rPr>
              <a:t> 명세 </a:t>
            </a:r>
            <a:r>
              <a:rPr lang="ko-KR" altLang="en-US" dirty="0" err="1">
                <a:latin typeface="+mn-ea"/>
              </a:rPr>
              <a:t>경계값을</a:t>
            </a:r>
            <a:r>
              <a:rPr lang="ko-KR" altLang="en-US" dirty="0">
                <a:latin typeface="+mn-ea"/>
              </a:rPr>
              <a:t> 초과하도록 하는 출력 근거인 </a:t>
            </a:r>
            <a:r>
              <a:rPr lang="ko-KR" altLang="en-US" b="1" u="sng" dirty="0">
                <a:solidFill>
                  <a:srgbClr val="FF0000"/>
                </a:solidFill>
                <a:latin typeface="+mn-ea"/>
              </a:rPr>
              <a:t>테스트 케이스를 명시할 수 있는지를 고려</a:t>
            </a:r>
            <a:r>
              <a:rPr lang="ko-KR" altLang="en-US" dirty="0">
                <a:latin typeface="+mn-ea"/>
              </a:rPr>
              <a:t>해야 한다</a:t>
            </a:r>
            <a:r>
              <a:rPr lang="en-US" altLang="ko-KR" dirty="0">
                <a:latin typeface="+mn-ea"/>
              </a:rPr>
              <a:t>.</a:t>
            </a:r>
          </a:p>
          <a:p>
            <a:endParaRPr lang="en-US" altLang="ko-KR" dirty="0">
              <a:latin typeface="+mn-ea"/>
            </a:endParaRPr>
          </a:p>
          <a:p>
            <a:r>
              <a:rPr lang="ko-KR" altLang="en-US" dirty="0">
                <a:latin typeface="+mn-ea"/>
              </a:rPr>
              <a:t>출력이</a:t>
            </a:r>
            <a:r>
              <a:rPr lang="en-US" altLang="ko-KR" dirty="0">
                <a:latin typeface="+mn-ea"/>
              </a:rPr>
              <a:t>,</a:t>
            </a:r>
            <a:r>
              <a:rPr lang="ko-KR" altLang="en-US" dirty="0">
                <a:latin typeface="+mn-ea"/>
              </a:rPr>
              <a:t> 예를 들어 인쇄된 표</a:t>
            </a:r>
            <a:r>
              <a:rPr lang="en-US" altLang="ko-KR" dirty="0">
                <a:latin typeface="+mn-ea"/>
              </a:rPr>
              <a:t>(printed table)</a:t>
            </a:r>
            <a:r>
              <a:rPr lang="ko-KR" altLang="en-US" dirty="0">
                <a:latin typeface="+mn-ea"/>
              </a:rPr>
              <a:t>와 같은 순차적인 데이터이면</a:t>
            </a:r>
            <a:r>
              <a:rPr lang="en-US" altLang="ko-KR" dirty="0">
                <a:latin typeface="+mn-ea"/>
              </a:rPr>
              <a:t>, </a:t>
            </a:r>
            <a:r>
              <a:rPr lang="ko-KR" altLang="en-US" u="sng" dirty="0">
                <a:latin typeface="+mn-ea"/>
              </a:rPr>
              <a:t>첫 번째와 마지막 요소에 특별한 주의</a:t>
            </a:r>
            <a:r>
              <a:rPr lang="ko-KR" altLang="en-US" dirty="0">
                <a:latin typeface="+mn-ea"/>
              </a:rPr>
              <a:t>를 기울여야 하며</a:t>
            </a:r>
            <a:r>
              <a:rPr lang="en-US" altLang="ko-KR" dirty="0">
                <a:latin typeface="+mn-ea"/>
              </a:rPr>
              <a:t>,</a:t>
            </a:r>
            <a:r>
              <a:rPr lang="ko-KR" altLang="en-US" dirty="0">
                <a:latin typeface="+mn-ea"/>
              </a:rPr>
              <a:t> 아무것도 포함하지 않거나 하나 또는 둘의 요소를 포함한 목록에도 특별한 주의를 기울여야 한다</a:t>
            </a:r>
            <a:r>
              <a:rPr lang="en-US" altLang="ko-KR" dirty="0">
                <a:latin typeface="+mn-ea"/>
              </a:rPr>
              <a:t>.</a:t>
            </a:r>
          </a:p>
        </p:txBody>
      </p:sp>
      <p:pic>
        <p:nvPicPr>
          <p:cNvPr id="7" name="그림 6">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31</a:t>
            </a:fld>
            <a:endParaRPr lang="en-GB" noProof="0" dirty="0"/>
          </a:p>
        </p:txBody>
      </p:sp>
    </p:spTree>
    <p:extLst>
      <p:ext uri="{BB962C8B-B14F-4D97-AF65-F5344CB8AC3E}">
        <p14:creationId xmlns:p14="http://schemas.microsoft.com/office/powerpoint/2010/main" val="1996535266"/>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7 – </a:t>
            </a:r>
            <a:r>
              <a:rPr lang="ko-KR" altLang="en-US" sz="1800" dirty="0">
                <a:solidFill>
                  <a:srgbClr val="327ED2"/>
                </a:solidFill>
                <a:latin typeface="+mn-ea"/>
              </a:rPr>
              <a:t>프로그램 </a:t>
            </a:r>
            <a:r>
              <a:rPr lang="en-US" altLang="ko-KR" sz="1800" dirty="0">
                <a:solidFill>
                  <a:srgbClr val="327ED2"/>
                </a:solidFill>
                <a:latin typeface="+mn-ea"/>
              </a:rPr>
              <a:t>(</a:t>
            </a:r>
            <a:r>
              <a:rPr lang="de-DE" sz="1800" dirty="0">
                <a:solidFill>
                  <a:srgbClr val="327ED2"/>
                </a:solidFill>
                <a:latin typeface="+mn-ea"/>
              </a:rPr>
              <a:t>Program)</a:t>
            </a: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3615586211"/>
              </p:ext>
            </p:extLst>
          </p:nvPr>
        </p:nvGraphicFramePr>
        <p:xfrm>
          <a:off x="444733" y="1552653"/>
          <a:ext cx="11215357" cy="146304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7</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프로그램 </a:t>
                      </a:r>
                      <a:r>
                        <a:rPr lang="en-US" altLang="ko-KR" sz="1400" kern="1200" dirty="0">
                          <a:solidFill>
                            <a:schemeClr val="tx1"/>
                          </a:solidFill>
                          <a:effectLst/>
                          <a:latin typeface="+mn-ea"/>
                          <a:ea typeface="+mn-ea"/>
                          <a:cs typeface="+mn-cs"/>
                        </a:rPr>
                        <a:t>(Program)</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루프 수를 제한하거나 실행 시간을 점검</a:t>
                      </a:r>
                      <a:r>
                        <a:rPr lang="en-US" altLang="ko-KR" sz="1400" kern="1200" dirty="0">
                          <a:solidFill>
                            <a:srgbClr val="FF0000"/>
                          </a:solidFill>
                          <a:effectLst/>
                          <a:latin typeface="+mn-ea"/>
                          <a:ea typeface="+mn-ea"/>
                          <a:cs typeface="+mn-cs"/>
                        </a:rPr>
                        <a:t>(</a:t>
                      </a:r>
                      <a:r>
                        <a:rPr lang="ko-KR" altLang="en-US" sz="1400" kern="1200" dirty="0">
                          <a:solidFill>
                            <a:srgbClr val="FF0000"/>
                          </a:solidFill>
                          <a:effectLst/>
                          <a:latin typeface="+mn-ea"/>
                          <a:ea typeface="+mn-ea"/>
                          <a:cs typeface="+mn-cs"/>
                        </a:rPr>
                        <a:t>확인</a:t>
                      </a:r>
                      <a:r>
                        <a:rPr lang="en-US" altLang="ko-KR" sz="1400" kern="1200" dirty="0">
                          <a:solidFill>
                            <a:srgbClr val="FF0000"/>
                          </a:solidFill>
                          <a:effectLst/>
                          <a:latin typeface="+mn-ea"/>
                          <a:ea typeface="+mn-ea"/>
                          <a:cs typeface="+mn-cs"/>
                        </a:rPr>
                        <a:t>)</a:t>
                      </a:r>
                      <a:r>
                        <a:rPr lang="ko-KR" altLang="en-US" sz="1400" kern="1200" dirty="0">
                          <a:solidFill>
                            <a:schemeClr val="tx1"/>
                          </a:solidFill>
                          <a:effectLst/>
                          <a:latin typeface="+mn-ea"/>
                          <a:ea typeface="+mn-ea"/>
                          <a:cs typeface="+mn-cs"/>
                        </a:rPr>
                        <a:t>함에 의해 시스템 반응 시간보다 짧은 반복 루프</a:t>
                      </a:r>
                      <a:r>
                        <a:rPr lang="en-US" altLang="ko-KR" sz="1400" b="0" i="0" u="none" strike="noStrike" kern="1200" baseline="0" dirty="0">
                          <a:solidFill>
                            <a:schemeClr val="tx1"/>
                          </a:solidFill>
                          <a:latin typeface="+mn-ea"/>
                          <a:ea typeface="+mn-ea"/>
                          <a:cs typeface="+mn-cs"/>
                        </a:rPr>
                        <a:t> (Iteration loops shorter than system reaction time, e.g. by limiting number of loops or checking execution time.</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8" name="직사각형 7"/>
          <p:cNvSpPr/>
          <p:nvPr/>
        </p:nvSpPr>
        <p:spPr>
          <a:xfrm>
            <a:off x="467877" y="3706862"/>
            <a:ext cx="11133950" cy="369332"/>
          </a:xfrm>
          <a:prstGeom prst="rect">
            <a:avLst/>
          </a:prstGeom>
        </p:spPr>
        <p:txBody>
          <a:bodyPr wrap="square">
            <a:spAutoFit/>
          </a:bodyPr>
          <a:lstStyle/>
          <a:p>
            <a:r>
              <a:rPr lang="de-DE" dirty="0">
                <a:solidFill>
                  <a:srgbClr val="327ED2"/>
                </a:solidFill>
                <a:latin typeface="+mn-ea"/>
              </a:rPr>
              <a:t>WDT</a:t>
            </a:r>
            <a:r>
              <a:rPr lang="ko-KR" altLang="en-US" dirty="0">
                <a:solidFill>
                  <a:srgbClr val="327ED2"/>
                </a:solidFill>
                <a:latin typeface="+mn-ea"/>
              </a:rPr>
              <a:t>가 있지만 어떠한 경우에도 안전관련 기능의 최대 응답시간은 항상 보장되는지 확인하여야 한다</a:t>
            </a:r>
            <a:r>
              <a:rPr lang="en-US" altLang="ko-KR" dirty="0">
                <a:solidFill>
                  <a:srgbClr val="327ED2"/>
                </a:solidFill>
                <a:latin typeface="+mn-ea"/>
              </a:rPr>
              <a:t>.</a:t>
            </a:r>
            <a:endParaRPr lang="de-DE" dirty="0">
              <a:solidFill>
                <a:srgbClr val="327ED2"/>
              </a:solidFill>
              <a:latin typeface="+mn-ea"/>
            </a:endParaRPr>
          </a:p>
        </p:txBody>
      </p:sp>
      <p:pic>
        <p:nvPicPr>
          <p:cNvPr id="9" name="그림 8">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0"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32</a:t>
            </a:fld>
            <a:endParaRPr lang="en-GB" noProof="0" dirty="0"/>
          </a:p>
        </p:txBody>
      </p:sp>
    </p:spTree>
    <p:extLst>
      <p:ext uri="{BB962C8B-B14F-4D97-AF65-F5344CB8AC3E}">
        <p14:creationId xmlns:p14="http://schemas.microsoft.com/office/powerpoint/2010/main" val="1623123128"/>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8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21025789"/>
              </p:ext>
            </p:extLst>
          </p:nvPr>
        </p:nvGraphicFramePr>
        <p:xfrm>
          <a:off x="444733" y="1552653"/>
          <a:ext cx="11215357" cy="124968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altLang="ko-KR"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8</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ko-KR" altLang="en-US" sz="1400" b="0" i="0" u="none" strike="noStrike" kern="1200" cap="none" spc="0" normalizeH="0" baseline="0" noProof="0" dirty="0">
                          <a:ln>
                            <a:noFill/>
                          </a:ln>
                          <a:solidFill>
                            <a:srgbClr val="000000"/>
                          </a:solidFill>
                          <a:effectLst/>
                          <a:uLnTx/>
                          <a:uFillTx/>
                          <a:latin typeface="+mn-ea"/>
                          <a:ea typeface="+mn-ea"/>
                          <a:cs typeface="+mn-cs"/>
                        </a:rPr>
                        <a:t>프로그램</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 (</a:t>
                      </a:r>
                      <a:r>
                        <a:rPr lang="en-US" altLang="ko-KR" sz="1400" kern="1200" dirty="0">
                          <a:solidFill>
                            <a:schemeClr val="tx1"/>
                          </a:solidFill>
                          <a:effectLst/>
                          <a:latin typeface="+mn-ea"/>
                          <a:ea typeface="+mn-ea"/>
                          <a:cs typeface="+mn-cs"/>
                        </a:rPr>
                        <a:t>Program</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사용된 프로그래밍 언어에 포함되어 있지 않으면 배열 포인터 오프셋 확인</a:t>
                      </a:r>
                      <a:r>
                        <a:rPr lang="en-US" sz="1400" b="0" i="0" u="none" strike="noStrike" kern="1200" baseline="0" dirty="0">
                          <a:solidFill>
                            <a:schemeClr val="tx1"/>
                          </a:solidFill>
                          <a:latin typeface="+mn-ea"/>
                          <a:ea typeface="+mn-ea"/>
                          <a:cs typeface="+mn-cs"/>
                        </a:rPr>
                        <a:t> (</a:t>
                      </a:r>
                      <a:r>
                        <a:rPr lang="en-US" altLang="ko-KR" sz="1400" b="0" i="0" u="none" strike="noStrike" kern="1200" baseline="0" dirty="0">
                          <a:solidFill>
                            <a:schemeClr val="tx1"/>
                          </a:solidFill>
                          <a:latin typeface="+mn-ea"/>
                          <a:ea typeface="+mn-ea"/>
                          <a:cs typeface="+mn-cs"/>
                        </a:rPr>
                        <a:t>Array pointer offset checks, if not included in the used programming language.)</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C.2.6.6</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1119314" y="3272841"/>
            <a:ext cx="9854222" cy="1754326"/>
          </a:xfrm>
          <a:prstGeom prst="rect">
            <a:avLst/>
          </a:prstGeom>
        </p:spPr>
        <p:txBody>
          <a:bodyPr wrap="square">
            <a:spAutoFit/>
          </a:bodyPr>
          <a:lstStyle/>
          <a:p>
            <a:pPr algn="ctr"/>
            <a:r>
              <a:rPr lang="ko-KR" altLang="en-US" dirty="0">
                <a:solidFill>
                  <a:srgbClr val="C00000"/>
                </a:solidFill>
              </a:rPr>
              <a:t>포인터를 사용하지 않는 복잡한 프로그램 작성은 거의 없음</a:t>
            </a:r>
            <a:r>
              <a:rPr lang="en-US" altLang="ko-KR" dirty="0">
                <a:solidFill>
                  <a:srgbClr val="C00000"/>
                </a:solidFill>
              </a:rPr>
              <a:t>.</a:t>
            </a:r>
          </a:p>
          <a:p>
            <a:pPr algn="ctr"/>
            <a:endParaRPr lang="en-US" dirty="0">
              <a:solidFill>
                <a:srgbClr val="C00000"/>
              </a:solidFill>
            </a:endParaRPr>
          </a:p>
          <a:p>
            <a:pPr algn="ctr"/>
            <a:endParaRPr lang="de-DE" dirty="0">
              <a:solidFill>
                <a:srgbClr val="C00000"/>
              </a:solidFill>
            </a:endParaRPr>
          </a:p>
          <a:p>
            <a:r>
              <a:rPr lang="ko-KR" altLang="en-US" dirty="0">
                <a:solidFill>
                  <a:srgbClr val="327ED2"/>
                </a:solidFill>
              </a:rPr>
              <a:t>조치방법을 고려</a:t>
            </a:r>
            <a:r>
              <a:rPr lang="en-US" altLang="ko-KR" dirty="0">
                <a:solidFill>
                  <a:srgbClr val="327ED2"/>
                </a:solidFill>
              </a:rPr>
              <a:t>…!</a:t>
            </a:r>
            <a:endParaRPr lang="en-US" dirty="0">
              <a:solidFill>
                <a:srgbClr val="327ED2"/>
              </a:solidFill>
            </a:endParaRPr>
          </a:p>
          <a:p>
            <a:endParaRPr lang="en-US" dirty="0">
              <a:solidFill>
                <a:srgbClr val="327ED2"/>
              </a:solidFill>
            </a:endParaRPr>
          </a:p>
          <a:p>
            <a:r>
              <a:rPr lang="ko-KR" altLang="en-US" dirty="0">
                <a:solidFill>
                  <a:srgbClr val="327ED2"/>
                </a:solidFill>
              </a:rPr>
              <a:t>포인터의 사용은 항상 </a:t>
            </a:r>
            <a:r>
              <a:rPr lang="ko-KR" altLang="en-US" b="1" u="sng" dirty="0">
                <a:solidFill>
                  <a:srgbClr val="FF0000"/>
                </a:solidFill>
              </a:rPr>
              <a:t>정당화</a:t>
            </a:r>
            <a:r>
              <a:rPr lang="ko-KR" altLang="en-US" dirty="0">
                <a:solidFill>
                  <a:srgbClr val="327ED2"/>
                </a:solidFill>
              </a:rPr>
              <a:t> 되도록 </a:t>
            </a:r>
            <a:r>
              <a:rPr lang="ko-KR" altLang="en-US" b="1" u="sng" dirty="0">
                <a:solidFill>
                  <a:srgbClr val="FF0000"/>
                </a:solidFill>
              </a:rPr>
              <a:t>적절한 소프트웨어 테스트 조치를 </a:t>
            </a:r>
            <a:r>
              <a:rPr lang="ko-KR" altLang="en-US" dirty="0">
                <a:solidFill>
                  <a:srgbClr val="327ED2"/>
                </a:solidFill>
              </a:rPr>
              <a:t>예상할 것</a:t>
            </a:r>
            <a:r>
              <a:rPr lang="en-US" altLang="ko-KR" dirty="0">
                <a:solidFill>
                  <a:srgbClr val="327ED2"/>
                </a:solidFill>
              </a:rPr>
              <a:t>.</a:t>
            </a:r>
            <a:endParaRPr lang="de-DE" dirty="0">
              <a:solidFill>
                <a:srgbClr val="327ED2"/>
              </a:solidFill>
            </a:endParaRP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33</a:t>
            </a:fld>
            <a:endParaRPr lang="en-GB" noProof="0" dirty="0"/>
          </a:p>
        </p:txBody>
      </p:sp>
    </p:spTree>
    <p:extLst>
      <p:ext uri="{BB962C8B-B14F-4D97-AF65-F5344CB8AC3E}">
        <p14:creationId xmlns:p14="http://schemas.microsoft.com/office/powerpoint/2010/main" val="2930149097"/>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8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8" name="직사각형 7"/>
          <p:cNvSpPr/>
          <p:nvPr/>
        </p:nvSpPr>
        <p:spPr>
          <a:xfrm>
            <a:off x="500219" y="1620895"/>
            <a:ext cx="11046122" cy="4308872"/>
          </a:xfrm>
          <a:prstGeom prst="rect">
            <a:avLst/>
          </a:prstGeom>
        </p:spPr>
        <p:txBody>
          <a:bodyPr wrap="square">
            <a:spAutoFit/>
          </a:bodyPr>
          <a:lstStyle/>
          <a:p>
            <a:r>
              <a:rPr lang="en-US" b="1" dirty="0">
                <a:latin typeface="+mn-ea"/>
                <a:cs typeface="Arial" panose="020B0604020202020204" pitchFamily="34" charset="0"/>
              </a:rPr>
              <a:t>C.2.6.6 </a:t>
            </a:r>
            <a:r>
              <a:rPr lang="ko-KR" altLang="en-US" dirty="0">
                <a:latin typeface="+mn-ea"/>
                <a:cs typeface="Arial" panose="020B0604020202020204" pitchFamily="34" charset="0"/>
              </a:rPr>
              <a:t>제한된 포인터 사용 </a:t>
            </a:r>
            <a:r>
              <a:rPr lang="en-US" sz="1400" dirty="0">
                <a:latin typeface="+mn-ea"/>
                <a:cs typeface="Arial" panose="020B0604020202020204" pitchFamily="34" charset="0"/>
              </a:rPr>
              <a:t>(</a:t>
            </a:r>
            <a:r>
              <a:rPr lang="en-US" altLang="ko-KR" sz="1400" b="1" dirty="0">
                <a:latin typeface="+mn-ea"/>
                <a:cs typeface="Arial" panose="020B0604020202020204" pitchFamily="34" charset="0"/>
              </a:rPr>
              <a:t>Limited use of pointers</a:t>
            </a:r>
            <a:r>
              <a:rPr lang="en-US" altLang="ko-KR" sz="1400" dirty="0">
                <a:latin typeface="+mn-ea"/>
                <a:cs typeface="Arial" panose="020B0604020202020204" pitchFamily="34" charset="0"/>
              </a:rPr>
              <a:t>)</a:t>
            </a:r>
            <a:endParaRPr lang="en-US" dirty="0">
              <a:latin typeface="+mn-ea"/>
              <a:cs typeface="Arial" panose="020B0604020202020204" pitchFamily="34" charset="0"/>
            </a:endParaRPr>
          </a:p>
          <a:p>
            <a:r>
              <a:rPr lang="ko-KR" altLang="en-US" sz="1400" dirty="0">
                <a:latin typeface="+mn-ea"/>
              </a:rPr>
              <a:t>비고 이 기법</a:t>
            </a:r>
            <a:r>
              <a:rPr lang="en-US" altLang="ko-KR" sz="1400" dirty="0">
                <a:latin typeface="+mn-ea"/>
              </a:rPr>
              <a:t>/</a:t>
            </a:r>
            <a:r>
              <a:rPr lang="ko-KR" altLang="en-US" sz="1400" dirty="0">
                <a:latin typeface="+mn-ea"/>
              </a:rPr>
              <a:t>수단은 </a:t>
            </a:r>
            <a:r>
              <a:rPr lang="en-US" altLang="ko-KR" sz="1400" dirty="0">
                <a:latin typeface="+mn-ea"/>
              </a:rPr>
              <a:t>KS C IEC 61508</a:t>
            </a:r>
            <a:r>
              <a:rPr lang="ko-KR" altLang="en-US" sz="1400" dirty="0">
                <a:latin typeface="+mn-ea"/>
              </a:rPr>
              <a:t>－</a:t>
            </a:r>
            <a:r>
              <a:rPr lang="en-US" altLang="ko-KR" sz="1400" dirty="0">
                <a:latin typeface="+mn-ea"/>
              </a:rPr>
              <a:t>3</a:t>
            </a:r>
            <a:r>
              <a:rPr lang="ko-KR" altLang="en-US" sz="1400" dirty="0">
                <a:latin typeface="+mn-ea"/>
              </a:rPr>
              <a:t>의 표 </a:t>
            </a:r>
            <a:r>
              <a:rPr lang="en-US" altLang="ko-KR" sz="1400" dirty="0">
                <a:latin typeface="+mn-ea"/>
              </a:rPr>
              <a:t>B.1</a:t>
            </a:r>
            <a:r>
              <a:rPr lang="ko-KR" altLang="en-US" sz="1400" dirty="0">
                <a:latin typeface="+mn-ea"/>
              </a:rPr>
              <a:t>에서 참고하였다</a:t>
            </a:r>
            <a:r>
              <a:rPr lang="en-US" altLang="ko-KR" sz="1400" dirty="0">
                <a:latin typeface="+mn-ea"/>
              </a:rPr>
              <a:t>.</a:t>
            </a:r>
          </a:p>
          <a:p>
            <a:endParaRPr lang="en-US" sz="1400" dirty="0">
              <a:latin typeface="+mn-ea"/>
              <a:cs typeface="Arial" panose="020B0604020202020204" pitchFamily="34" charset="0"/>
            </a:endParaRPr>
          </a:p>
          <a:p>
            <a:r>
              <a:rPr lang="ko-KR" altLang="en-US" b="1" dirty="0">
                <a:latin typeface="+mn-ea"/>
                <a:cs typeface="Arial" panose="020B0604020202020204" pitchFamily="34" charset="0"/>
              </a:rPr>
              <a:t>목적</a:t>
            </a:r>
            <a:r>
              <a:rPr lang="en-US" b="1" dirty="0">
                <a:latin typeface="+mn-ea"/>
                <a:cs typeface="Arial" panose="020B0604020202020204" pitchFamily="34" charset="0"/>
              </a:rPr>
              <a:t>: </a:t>
            </a:r>
            <a:r>
              <a:rPr lang="ko-KR" altLang="en-US" dirty="0">
                <a:latin typeface="+mn-ea"/>
                <a:cs typeface="Arial" panose="020B0604020202020204" pitchFamily="34" charset="0"/>
              </a:rPr>
              <a:t>처음 포인터 범위와 형태를 확인하지 않고 데이터에 접근함으로써 발생되는 문제를 방지한다</a:t>
            </a:r>
            <a:r>
              <a:rPr lang="en-US" altLang="ko-KR" dirty="0">
                <a:latin typeface="+mn-ea"/>
                <a:cs typeface="Arial" panose="020B0604020202020204" pitchFamily="34" charset="0"/>
              </a:rPr>
              <a:t>. </a:t>
            </a:r>
            <a:r>
              <a:rPr lang="ko-KR" altLang="en-US" dirty="0">
                <a:latin typeface="+mn-ea"/>
                <a:cs typeface="Arial" panose="020B0604020202020204" pitchFamily="34" charset="0"/>
              </a:rPr>
              <a:t>소프트웨어의 </a:t>
            </a:r>
            <a:r>
              <a:rPr lang="ko-KR" altLang="en-US" dirty="0" err="1">
                <a:latin typeface="+mn-ea"/>
                <a:cs typeface="Arial" panose="020B0604020202020204" pitchFamily="34" charset="0"/>
              </a:rPr>
              <a:t>모듈식</a:t>
            </a:r>
            <a:r>
              <a:rPr lang="ko-KR" altLang="en-US" dirty="0">
                <a:latin typeface="+mn-ea"/>
                <a:cs typeface="Arial" panose="020B0604020202020204" pitchFamily="34" charset="0"/>
              </a:rPr>
              <a:t> 시험과 검증을 지원하고</a:t>
            </a:r>
            <a:r>
              <a:rPr lang="en-US" altLang="ko-KR" dirty="0">
                <a:latin typeface="+mn-ea"/>
                <a:cs typeface="Arial" panose="020B0604020202020204" pitchFamily="34" charset="0"/>
              </a:rPr>
              <a:t>, </a:t>
            </a:r>
            <a:r>
              <a:rPr lang="ko-KR" altLang="en-US" dirty="0">
                <a:latin typeface="+mn-ea"/>
                <a:cs typeface="Arial" panose="020B0604020202020204" pitchFamily="34" charset="0"/>
              </a:rPr>
              <a:t>고장 영향을 제한한다</a:t>
            </a:r>
            <a:r>
              <a:rPr lang="en-US" altLang="ko-KR" dirty="0">
                <a:latin typeface="+mn-ea"/>
                <a:cs typeface="Arial" panose="020B0604020202020204" pitchFamily="34" charset="0"/>
              </a:rPr>
              <a:t>.</a:t>
            </a:r>
            <a:r>
              <a:rPr lang="en-US" sz="1400" dirty="0">
                <a:latin typeface="+mn-ea"/>
                <a:cs typeface="Arial" panose="020B0604020202020204" pitchFamily="34" charset="0"/>
              </a:rPr>
              <a:t> (</a:t>
            </a:r>
            <a:r>
              <a:rPr lang="en-US" altLang="ko-KR" sz="1400" dirty="0">
                <a:latin typeface="+mn-ea"/>
                <a:cs typeface="Arial" panose="020B0604020202020204" pitchFamily="34" charset="0"/>
              </a:rPr>
              <a:t>To avoid the problems caused by accessing data without first checking range and type of the pointer. To support modular testing and verification of software. To limit the consequence of failures.)</a:t>
            </a:r>
            <a:endParaRPr lang="en-US" sz="1400" dirty="0">
              <a:latin typeface="+mn-ea"/>
              <a:cs typeface="Arial" panose="020B0604020202020204" pitchFamily="34" charset="0"/>
            </a:endParaRPr>
          </a:p>
          <a:p>
            <a:endParaRPr lang="en-US" dirty="0">
              <a:latin typeface="+mn-ea"/>
              <a:cs typeface="Arial" panose="020B0604020202020204" pitchFamily="34" charset="0"/>
            </a:endParaRPr>
          </a:p>
          <a:p>
            <a:r>
              <a:rPr lang="ko-KR" altLang="en-US" b="1" dirty="0">
                <a:latin typeface="+mn-ea"/>
                <a:cs typeface="Arial" panose="020B0604020202020204" pitchFamily="34" charset="0"/>
              </a:rPr>
              <a:t>설명</a:t>
            </a:r>
            <a:r>
              <a:rPr lang="en-US" b="1" dirty="0">
                <a:latin typeface="+mn-ea"/>
                <a:cs typeface="Arial" panose="020B0604020202020204" pitchFamily="34" charset="0"/>
              </a:rPr>
              <a:t>: </a:t>
            </a:r>
          </a:p>
          <a:p>
            <a:r>
              <a:rPr lang="ko-KR" altLang="en-US" dirty="0">
                <a:latin typeface="+mn-ea"/>
              </a:rPr>
              <a:t>응용 소프트웨어에서</a:t>
            </a:r>
            <a:r>
              <a:rPr lang="en-US" altLang="ko-KR" dirty="0">
                <a:latin typeface="+mn-ea"/>
              </a:rPr>
              <a:t>, </a:t>
            </a:r>
            <a:r>
              <a:rPr lang="ko-KR" altLang="en-US" dirty="0">
                <a:latin typeface="+mn-ea"/>
              </a:rPr>
              <a:t>포인터 연산은 </a:t>
            </a:r>
            <a:r>
              <a:rPr lang="ko-KR" altLang="en-US" b="1" dirty="0">
                <a:latin typeface="+mn-ea"/>
              </a:rPr>
              <a:t>접근 전에 포인터 </a:t>
            </a:r>
            <a:r>
              <a:rPr lang="ko-KR" altLang="en-US" b="1" u="sng" dirty="0">
                <a:latin typeface="+mn-ea"/>
              </a:rPr>
              <a:t>데이터 유형과 값의 범위</a:t>
            </a:r>
            <a:r>
              <a:rPr lang="ko-KR" altLang="en-US" dirty="0">
                <a:latin typeface="+mn-ea"/>
              </a:rPr>
              <a:t> </a:t>
            </a:r>
            <a:r>
              <a:rPr lang="en-US" altLang="ko-KR" dirty="0">
                <a:latin typeface="+mn-ea"/>
              </a:rPr>
              <a:t>(</a:t>
            </a:r>
            <a:r>
              <a:rPr lang="ko-KR" altLang="en-US" dirty="0">
                <a:latin typeface="+mn-ea"/>
              </a:rPr>
              <a:t>포인터 참조가 정확한 주소 공간 내에 있을 수 있도록 보증</a:t>
            </a:r>
            <a:r>
              <a:rPr lang="en-US" altLang="ko-KR" dirty="0">
                <a:latin typeface="+mn-ea"/>
              </a:rPr>
              <a:t>)</a:t>
            </a:r>
            <a:r>
              <a:rPr lang="ko-KR" altLang="en-US" b="1" dirty="0">
                <a:latin typeface="+mn-ea"/>
              </a:rPr>
              <a:t>가</a:t>
            </a:r>
            <a:r>
              <a:rPr lang="ko-KR" altLang="en-US" dirty="0">
                <a:latin typeface="+mn-ea"/>
              </a:rPr>
              <a:t> </a:t>
            </a:r>
            <a:r>
              <a:rPr lang="ko-KR" altLang="en-US" b="1" dirty="0">
                <a:latin typeface="+mn-ea"/>
              </a:rPr>
              <a:t>확인될 경우에만 </a:t>
            </a:r>
            <a:r>
              <a:rPr lang="ko-KR" altLang="en-US" dirty="0">
                <a:latin typeface="+mn-ea"/>
              </a:rPr>
              <a:t>소스코드 수준에서 </a:t>
            </a:r>
            <a:r>
              <a:rPr lang="ko-KR" altLang="en-US" b="1" dirty="0">
                <a:latin typeface="+mn-ea"/>
              </a:rPr>
              <a:t>이용</a:t>
            </a:r>
            <a:r>
              <a:rPr lang="ko-KR" altLang="en-US" dirty="0">
                <a:latin typeface="+mn-ea"/>
              </a:rPr>
              <a:t>할</a:t>
            </a:r>
            <a:r>
              <a:rPr lang="en-US" altLang="ko-KR" dirty="0">
                <a:latin typeface="+mn-ea"/>
              </a:rPr>
              <a:t> </a:t>
            </a:r>
            <a:r>
              <a:rPr lang="ko-KR" altLang="en-US" dirty="0">
                <a:latin typeface="+mn-ea"/>
              </a:rPr>
              <a:t>수 있다</a:t>
            </a:r>
            <a:r>
              <a:rPr lang="en-US" altLang="ko-KR" dirty="0">
                <a:latin typeface="+mn-ea"/>
              </a:rPr>
              <a:t>. </a:t>
            </a:r>
            <a:r>
              <a:rPr lang="ko-KR" altLang="en-US" dirty="0">
                <a:latin typeface="+mn-ea"/>
              </a:rPr>
              <a:t>응용 소프트웨어의 업무</a:t>
            </a:r>
            <a:r>
              <a:rPr lang="en-US" altLang="ko-KR" dirty="0">
                <a:solidFill>
                  <a:srgbClr val="FF0000"/>
                </a:solidFill>
                <a:latin typeface="+mn-ea"/>
              </a:rPr>
              <a:t>(</a:t>
            </a:r>
            <a:r>
              <a:rPr lang="en-US" altLang="ko-KR" b="1" dirty="0">
                <a:solidFill>
                  <a:srgbClr val="FF0000"/>
                </a:solidFill>
                <a:latin typeface="+mn-ea"/>
              </a:rPr>
              <a:t>task)</a:t>
            </a:r>
            <a:r>
              <a:rPr lang="ko-KR" altLang="en-US" dirty="0">
                <a:latin typeface="+mn-ea"/>
              </a:rPr>
              <a:t> 간의 통신은 업무</a:t>
            </a:r>
            <a:r>
              <a:rPr lang="en-US" altLang="ko-KR" dirty="0">
                <a:solidFill>
                  <a:srgbClr val="FF0000"/>
                </a:solidFill>
                <a:latin typeface="+mn-ea"/>
              </a:rPr>
              <a:t>(</a:t>
            </a:r>
            <a:r>
              <a:rPr lang="en-US" altLang="ko-KR" b="1" dirty="0">
                <a:solidFill>
                  <a:srgbClr val="FF0000"/>
                </a:solidFill>
                <a:latin typeface="+mn-ea"/>
              </a:rPr>
              <a:t>task)</a:t>
            </a:r>
            <a:r>
              <a:rPr lang="ko-KR" altLang="en-US" dirty="0">
                <a:latin typeface="+mn-ea"/>
              </a:rPr>
              <a:t> 사이의 직접적 참조에 따라 이루어지면 안된다</a:t>
            </a:r>
            <a:r>
              <a:rPr lang="en-US" altLang="ko-KR" dirty="0">
                <a:latin typeface="+mn-ea"/>
              </a:rPr>
              <a:t>. </a:t>
            </a:r>
            <a:r>
              <a:rPr lang="ko-KR" altLang="en-US" b="1" u="sng" dirty="0">
                <a:solidFill>
                  <a:srgbClr val="FF0000"/>
                </a:solidFill>
                <a:latin typeface="+mn-ea"/>
              </a:rPr>
              <a:t>데이터 교환은 운영 시스템</a:t>
            </a:r>
            <a:r>
              <a:rPr lang="ko-KR" altLang="en-US" b="1" dirty="0">
                <a:latin typeface="+mn-ea"/>
              </a:rPr>
              <a:t>을 통해 이루어지는 것이 좋다</a:t>
            </a:r>
            <a:r>
              <a:rPr lang="en-US" altLang="ko-KR" sz="1600" b="1" dirty="0">
                <a:solidFill>
                  <a:srgbClr val="FF0000"/>
                </a:solidFill>
                <a:latin typeface="+mn-ea"/>
              </a:rPr>
              <a:t>(should-</a:t>
            </a:r>
            <a:r>
              <a:rPr lang="ko-KR" altLang="en-US" sz="1600" b="1" dirty="0">
                <a:solidFill>
                  <a:srgbClr val="FF0000"/>
                </a:solidFill>
                <a:latin typeface="+mn-ea"/>
              </a:rPr>
              <a:t>권고</a:t>
            </a:r>
            <a:r>
              <a:rPr lang="en-US" altLang="ko-KR" sz="1600" b="1" dirty="0">
                <a:solidFill>
                  <a:srgbClr val="FF0000"/>
                </a:solidFill>
                <a:latin typeface="+mn-ea"/>
              </a:rPr>
              <a:t>, shall-</a:t>
            </a:r>
            <a:r>
              <a:rPr lang="ko-KR" altLang="en-US" sz="1600" b="1" dirty="0">
                <a:solidFill>
                  <a:srgbClr val="FF0000"/>
                </a:solidFill>
                <a:latin typeface="+mn-ea"/>
              </a:rPr>
              <a:t>강제</a:t>
            </a:r>
            <a:r>
              <a:rPr lang="en-US" altLang="ko-KR" sz="1600" b="1" dirty="0">
                <a:solidFill>
                  <a:srgbClr val="FF0000"/>
                </a:solidFill>
                <a:latin typeface="+mn-ea"/>
              </a:rPr>
              <a:t>)</a:t>
            </a:r>
            <a:r>
              <a:rPr lang="en-US" altLang="ko-KR" b="1" dirty="0">
                <a:latin typeface="+mn-ea"/>
              </a:rPr>
              <a:t>.</a:t>
            </a:r>
            <a:endParaRPr lang="en-US" dirty="0">
              <a:latin typeface="+mn-ea"/>
              <a:cs typeface="Arial" panose="020B0604020202020204" pitchFamily="34" charset="0"/>
            </a:endParaRPr>
          </a:p>
          <a:p>
            <a:endParaRPr lang="en-US" sz="1400" dirty="0">
              <a:latin typeface="+mn-ea"/>
              <a:cs typeface="Arial" panose="020B0604020202020204" pitchFamily="34" charset="0"/>
            </a:endParaRPr>
          </a:p>
          <a:p>
            <a:r>
              <a:rPr lang="en-US" sz="1400" dirty="0">
                <a:latin typeface="+mn-ea"/>
                <a:cs typeface="Arial" panose="020B0604020202020204" pitchFamily="34" charset="0"/>
              </a:rPr>
              <a:t>(</a:t>
            </a:r>
            <a:r>
              <a:rPr lang="en-US" altLang="ko-KR" sz="1400" dirty="0">
                <a:latin typeface="+mn-ea"/>
                <a:cs typeface="Arial" panose="020B0604020202020204" pitchFamily="34" charset="0"/>
              </a:rPr>
              <a:t>In the application software, pointer arithmetic may be used at source code level only if pointer data type and value range (to ensure that the pointer reference is within the correct address space) are checked before access. Inter-task communication of the application software should not be done by direct reference between the tasks. Data exchange </a:t>
            </a:r>
            <a:r>
              <a:rPr lang="en-US" altLang="ko-KR" sz="1400" b="1" u="sng" dirty="0">
                <a:latin typeface="+mn-ea"/>
                <a:cs typeface="Arial" panose="020B0604020202020204" pitchFamily="34" charset="0"/>
              </a:rPr>
              <a:t>should</a:t>
            </a:r>
            <a:r>
              <a:rPr lang="en-US" altLang="ko-KR" sz="1400" dirty="0">
                <a:latin typeface="+mn-ea"/>
                <a:cs typeface="Arial" panose="020B0604020202020204" pitchFamily="34" charset="0"/>
              </a:rPr>
              <a:t> be done via the operating system.</a:t>
            </a:r>
            <a:r>
              <a:rPr lang="en-US" altLang="ko-KR" sz="1400" dirty="0">
                <a:latin typeface="+mn-ea"/>
              </a:rPr>
              <a:t>)</a:t>
            </a:r>
            <a:endParaRPr lang="en-US" sz="1400" dirty="0">
              <a:latin typeface="+mn-ea"/>
              <a:cs typeface="Arial" panose="020B0604020202020204" pitchFamily="34" charset="0"/>
            </a:endParaRPr>
          </a:p>
        </p:txBody>
      </p:sp>
      <p:sp>
        <p:nvSpPr>
          <p:cNvPr id="7" name="직사각형 6"/>
          <p:cNvSpPr/>
          <p:nvPr/>
        </p:nvSpPr>
        <p:spPr>
          <a:xfrm>
            <a:off x="500218" y="2329299"/>
            <a:ext cx="11046122" cy="1044522"/>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직선 연결선 8"/>
          <p:cNvCxnSpPr/>
          <p:nvPr/>
        </p:nvCxnSpPr>
        <p:spPr>
          <a:xfrm>
            <a:off x="1416806" y="1947481"/>
            <a:ext cx="4278318"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0" name="직사각형 9"/>
          <p:cNvSpPr/>
          <p:nvPr/>
        </p:nvSpPr>
        <p:spPr>
          <a:xfrm>
            <a:off x="500218" y="3603977"/>
            <a:ext cx="11046122" cy="2671031"/>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그림 10">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2"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34</a:t>
            </a:fld>
            <a:endParaRPr lang="en-GB" noProof="0" dirty="0"/>
          </a:p>
        </p:txBody>
      </p:sp>
    </p:spTree>
    <p:extLst>
      <p:ext uri="{BB962C8B-B14F-4D97-AF65-F5344CB8AC3E}">
        <p14:creationId xmlns:p14="http://schemas.microsoft.com/office/powerpoint/2010/main" val="7756501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9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997785461"/>
              </p:ext>
            </p:extLst>
          </p:nvPr>
        </p:nvGraphicFramePr>
        <p:xfrm>
          <a:off x="444733" y="1552653"/>
          <a:ext cx="11215357" cy="167640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lt"/>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lt"/>
                          <a:ea typeface="+mn-ea"/>
                          <a:cs typeface="+mn-cs"/>
                        </a:rPr>
                        <a:t>대상</a:t>
                      </a:r>
                      <a:endParaRPr lang="en-US" sz="1400" b="1" i="0" u="none" strike="noStrike" kern="1200" baseline="0" dirty="0">
                        <a:solidFill>
                          <a:schemeClr val="tx1"/>
                        </a:solidFill>
                        <a:latin typeface="+mn-lt"/>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lt"/>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t>9</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ko-KR" altLang="en-US" sz="1400" b="0" i="0" u="none" strike="noStrike" kern="1200" cap="none" spc="0" normalizeH="0" baseline="0" noProof="0" dirty="0">
                          <a:ln>
                            <a:noFill/>
                          </a:ln>
                          <a:solidFill>
                            <a:srgbClr val="000000"/>
                          </a:solidFill>
                          <a:effectLst/>
                          <a:uLnTx/>
                          <a:uFillTx/>
                          <a:latin typeface="+mn-lt"/>
                          <a:ea typeface="+mn-ea"/>
                          <a:cs typeface="+mn-cs"/>
                        </a:rPr>
                        <a:t>프로그램</a:t>
                      </a:r>
                      <a:r>
                        <a:rPr kumimoji="0" lang="en-US" altLang="ko-KR" sz="1400" b="0" i="0" u="none" strike="noStrike" kern="1200" cap="none" spc="0" normalizeH="0" baseline="0" noProof="0" dirty="0">
                          <a:ln>
                            <a:noFill/>
                          </a:ln>
                          <a:solidFill>
                            <a:srgbClr val="000000"/>
                          </a:solidFill>
                          <a:effectLst/>
                          <a:uLnTx/>
                          <a:uFillTx/>
                          <a:latin typeface="+mn-lt"/>
                          <a:ea typeface="+mn-ea"/>
                          <a:cs typeface="+mn-cs"/>
                        </a:rPr>
                        <a:t> (</a:t>
                      </a:r>
                      <a:r>
                        <a:rPr lang="en-US" altLang="ko-KR" sz="1400" kern="1200" dirty="0">
                          <a:solidFill>
                            <a:schemeClr val="tx1"/>
                          </a:solidFill>
                          <a:effectLst/>
                          <a:latin typeface="+mn-lt"/>
                          <a:ea typeface="+mn-ea"/>
                          <a:cs typeface="+mn-cs"/>
                        </a:rPr>
                        <a:t>Program</a:t>
                      </a:r>
                      <a:r>
                        <a:rPr kumimoji="0" lang="en-US" altLang="ko-KR" sz="1400" b="0" i="0" u="none" strike="noStrike" kern="1200" cap="none" spc="0" normalizeH="0" baseline="0" noProof="0" dirty="0">
                          <a:ln>
                            <a:noFill/>
                          </a:ln>
                          <a:solidFill>
                            <a:srgbClr val="000000"/>
                          </a:solidFill>
                          <a:effectLst/>
                          <a:uLnTx/>
                          <a:uFillTx/>
                          <a:latin typeface="+mn-lt"/>
                          <a:ea typeface="+mn-ea"/>
                          <a:cs typeface="+mn-cs"/>
                        </a:rPr>
                        <a:t>)</a:t>
                      </a:r>
                      <a:endParaRPr lang="ko-KR" altLang="en-US" sz="1400" kern="1200" dirty="0">
                        <a:solidFill>
                          <a:schemeClr val="tx1"/>
                        </a:solidFill>
                        <a:effectLst/>
                        <a:latin typeface="+mn-lt"/>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lt"/>
                          <a:ea typeface="+mn-ea"/>
                          <a:cs typeface="+mn-cs"/>
                        </a:rPr>
                        <a:t>시스템을 정의된 안전한 상태가 되게 하는 예외의 </a:t>
                      </a:r>
                      <a:r>
                        <a:rPr lang="ko-KR" altLang="en-US" sz="1400" b="1" u="sng" kern="1200" dirty="0">
                          <a:solidFill>
                            <a:srgbClr val="FF0000"/>
                          </a:solidFill>
                          <a:effectLst/>
                          <a:latin typeface="+mn-lt"/>
                          <a:ea typeface="+mn-ea"/>
                          <a:cs typeface="+mn-cs"/>
                        </a:rPr>
                        <a:t>경우에 대한</a:t>
                      </a:r>
                      <a:r>
                        <a:rPr lang="ko-KR" altLang="en-US" sz="1400" kern="1200" dirty="0">
                          <a:solidFill>
                            <a:schemeClr val="tx1"/>
                          </a:solidFill>
                          <a:effectLst/>
                          <a:latin typeface="+mn-lt"/>
                          <a:ea typeface="+mn-ea"/>
                          <a:cs typeface="+mn-cs"/>
                        </a:rPr>
                        <a:t> 정의된 처리 </a:t>
                      </a:r>
                      <a:r>
                        <a:rPr lang="en-US" altLang="ko-KR" sz="1400" kern="1200" dirty="0">
                          <a:solidFill>
                            <a:schemeClr val="tx1"/>
                          </a:solidFill>
                          <a:effectLst/>
                          <a:latin typeface="+mn-lt"/>
                          <a:ea typeface="+mn-ea"/>
                          <a:cs typeface="+mn-cs"/>
                        </a:rPr>
                        <a:t>(</a:t>
                      </a:r>
                      <a:r>
                        <a:rPr lang="ko-KR" altLang="en-US" sz="1400" kern="1200" dirty="0">
                          <a:solidFill>
                            <a:schemeClr val="tx1"/>
                          </a:solidFill>
                          <a:effectLst/>
                          <a:latin typeface="+mn-lt"/>
                          <a:ea typeface="+mn-ea"/>
                          <a:cs typeface="+mn-cs"/>
                        </a:rPr>
                        <a:t>예를 들어</a:t>
                      </a:r>
                      <a:r>
                        <a:rPr lang="en-US" altLang="ko-KR" sz="1400" kern="1200" dirty="0">
                          <a:solidFill>
                            <a:schemeClr val="tx1"/>
                          </a:solidFill>
                          <a:effectLst/>
                          <a:latin typeface="+mn-lt"/>
                          <a:ea typeface="+mn-ea"/>
                          <a:cs typeface="+mn-cs"/>
                        </a:rPr>
                        <a:t>, </a:t>
                      </a:r>
                      <a:r>
                        <a:rPr lang="ko-KR" altLang="en-US" sz="1400" kern="1200" dirty="0">
                          <a:solidFill>
                            <a:schemeClr val="tx1"/>
                          </a:solidFill>
                          <a:effectLst/>
                          <a:latin typeface="+mn-lt"/>
                          <a:ea typeface="+mn-ea"/>
                          <a:cs typeface="+mn-cs"/>
                        </a:rPr>
                        <a:t>영으로 나눔</a:t>
                      </a:r>
                      <a:r>
                        <a:rPr lang="en-US" altLang="ko-KR" sz="1400" kern="1200" dirty="0">
                          <a:solidFill>
                            <a:schemeClr val="tx1"/>
                          </a:solidFill>
                          <a:effectLst/>
                          <a:latin typeface="+mn-lt"/>
                          <a:ea typeface="+mn-ea"/>
                          <a:cs typeface="+mn-cs"/>
                        </a:rPr>
                        <a:t>, </a:t>
                      </a:r>
                      <a:r>
                        <a:rPr lang="ko-KR" altLang="en-US" sz="1400" kern="1200" dirty="0">
                          <a:solidFill>
                            <a:schemeClr val="tx1"/>
                          </a:solidFill>
                          <a:effectLst/>
                          <a:latin typeface="+mn-lt"/>
                          <a:ea typeface="+mn-ea"/>
                          <a:cs typeface="+mn-cs"/>
                        </a:rPr>
                        <a:t>오버 플로우</a:t>
                      </a:r>
                      <a:r>
                        <a:rPr lang="en-US" altLang="ko-KR" sz="1400" kern="1200" dirty="0">
                          <a:solidFill>
                            <a:schemeClr val="tx1"/>
                          </a:solidFill>
                          <a:effectLst/>
                          <a:latin typeface="+mn-lt"/>
                          <a:ea typeface="+mn-ea"/>
                          <a:cs typeface="+mn-cs"/>
                        </a:rPr>
                        <a:t>, </a:t>
                      </a:r>
                      <a:r>
                        <a:rPr lang="ko-KR" altLang="en-US" sz="1400" kern="1200" dirty="0">
                          <a:solidFill>
                            <a:schemeClr val="tx1"/>
                          </a:solidFill>
                          <a:effectLst/>
                          <a:latin typeface="+mn-lt"/>
                          <a:ea typeface="+mn-ea"/>
                          <a:cs typeface="+mn-cs"/>
                        </a:rPr>
                        <a:t>가변 범위 확인 등</a:t>
                      </a:r>
                      <a:r>
                        <a:rPr lang="en-US" sz="1400" b="0" i="0" u="none" strike="noStrike" kern="1200" baseline="0" dirty="0">
                          <a:solidFill>
                            <a:schemeClr val="tx1"/>
                          </a:solidFill>
                          <a:latin typeface="+mn-lt"/>
                          <a:ea typeface="+mn-ea"/>
                          <a:cs typeface="+mn-cs"/>
                        </a:rPr>
                        <a:t>)</a:t>
                      </a:r>
                    </a:p>
                    <a:p>
                      <a:r>
                        <a:rPr lang="en-US" altLang="ko-KR" sz="1400" b="0" i="0" u="none" strike="noStrike" kern="1200" baseline="0" dirty="0">
                          <a:solidFill>
                            <a:schemeClr val="tx1"/>
                          </a:solidFill>
                          <a:latin typeface="+mn-lt"/>
                          <a:ea typeface="+mn-ea"/>
                          <a:cs typeface="+mn-cs"/>
                        </a:rPr>
                        <a:t>(Defined handling of exceptions (e.g. divisions by zero, overflow, variable range checking etc.) which forces the system into a defined safe state.</a:t>
                      </a:r>
                      <a:r>
                        <a:rPr lang="en-US" altLang="ko-KR" sz="1400" kern="1200" dirty="0">
                          <a:solidFill>
                            <a:schemeClr val="tx1"/>
                          </a:solidFill>
                          <a:effectLst/>
                          <a:latin typeface="+mn-lt"/>
                          <a:ea typeface="+mn-ea"/>
                          <a:cs typeface="+mn-cs"/>
                        </a:rPr>
                        <a:t>)</a:t>
                      </a:r>
                      <a:endParaRPr lang="ko-KR" altLang="en-US" sz="1400" kern="1200" dirty="0">
                        <a:solidFill>
                          <a:schemeClr val="tx1"/>
                        </a:solidFill>
                        <a:effectLst/>
                        <a:latin typeface="+mn-lt"/>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400" b="0" dirty="0"/>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444733" y="3833354"/>
            <a:ext cx="11157095" cy="1200329"/>
          </a:xfrm>
          <a:prstGeom prst="rect">
            <a:avLst/>
          </a:prstGeom>
        </p:spPr>
        <p:txBody>
          <a:bodyPr wrap="square">
            <a:spAutoFit/>
          </a:bodyPr>
          <a:lstStyle/>
          <a:p>
            <a:r>
              <a:rPr lang="ko-KR" altLang="en-US" dirty="0">
                <a:latin typeface="+mn-ea"/>
              </a:rPr>
              <a:t>구현방법</a:t>
            </a:r>
            <a:r>
              <a:rPr lang="en-US" dirty="0">
                <a:latin typeface="+mn-ea"/>
              </a:rPr>
              <a:t>:</a:t>
            </a:r>
          </a:p>
          <a:p>
            <a:endParaRPr lang="en-US" dirty="0">
              <a:latin typeface="+mn-ea"/>
            </a:endParaRPr>
          </a:p>
          <a:p>
            <a:r>
              <a:rPr lang="ko-KR" altLang="en-US" dirty="0">
                <a:latin typeface="+mn-ea"/>
              </a:rPr>
              <a:t>이러한 예외의 경우를 피하는 전용 방어 프로그램</a:t>
            </a:r>
            <a:r>
              <a:rPr lang="en-US" dirty="0">
                <a:latin typeface="+mn-ea"/>
              </a:rPr>
              <a:t>(</a:t>
            </a:r>
            <a:r>
              <a:rPr lang="en-US" b="1" dirty="0">
                <a:latin typeface="+mn-ea"/>
              </a:rPr>
              <a:t>Defensive programming</a:t>
            </a:r>
            <a:r>
              <a:rPr lang="en-US" dirty="0">
                <a:latin typeface="+mn-ea"/>
              </a:rPr>
              <a:t>: </a:t>
            </a:r>
            <a:r>
              <a:rPr lang="ko-KR" altLang="en-US" dirty="0">
                <a:latin typeface="+mn-ea"/>
              </a:rPr>
              <a:t>이러한 예외 조건에 대한 예방적 제어로 작동하고 시스템을 정의된 안전한 상태로 강제하는 적절한 조치를 관리하는 추가 코드</a:t>
            </a:r>
            <a:r>
              <a:rPr lang="en-US" dirty="0">
                <a:latin typeface="+mn-ea"/>
              </a:rPr>
              <a:t>)</a:t>
            </a: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35</a:t>
            </a:fld>
            <a:endParaRPr lang="en-GB" noProof="0" dirty="0"/>
          </a:p>
        </p:txBody>
      </p:sp>
    </p:spTree>
    <p:extLst>
      <p:ext uri="{BB962C8B-B14F-4D97-AF65-F5344CB8AC3E}">
        <p14:creationId xmlns:p14="http://schemas.microsoft.com/office/powerpoint/2010/main" val="2378451416"/>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10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947732277"/>
              </p:ext>
            </p:extLst>
          </p:nvPr>
        </p:nvGraphicFramePr>
        <p:xfrm>
          <a:off x="444733" y="1533603"/>
          <a:ext cx="11215357" cy="231648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10</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ko-KR" altLang="en-US" sz="1400" b="0" i="0" u="none" strike="noStrike" kern="1200" cap="none" spc="0" normalizeH="0" baseline="0" noProof="0" dirty="0">
                          <a:ln>
                            <a:noFill/>
                          </a:ln>
                          <a:solidFill>
                            <a:srgbClr val="000000"/>
                          </a:solidFill>
                          <a:effectLst/>
                          <a:uLnTx/>
                          <a:uFillTx/>
                          <a:latin typeface="+mn-ea"/>
                          <a:ea typeface="+mn-ea"/>
                          <a:cs typeface="+mn-cs"/>
                        </a:rPr>
                        <a:t>프로그램</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 (</a:t>
                      </a:r>
                      <a:r>
                        <a:rPr lang="en-US" altLang="ko-KR" sz="1400" kern="1200" dirty="0">
                          <a:solidFill>
                            <a:schemeClr val="tx1"/>
                          </a:solidFill>
                          <a:effectLst/>
                          <a:latin typeface="+mn-ea"/>
                          <a:ea typeface="+mn-ea"/>
                          <a:cs typeface="+mn-cs"/>
                        </a:rPr>
                        <a:t>Program</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잘 처리된 표준 라이브러리</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승인된 운영체제 또는 고수준 랭귀지 컴파일러의 경우를 제외하고 비 재귀적 프로그래밍</a:t>
                      </a:r>
                      <a:r>
                        <a:rPr lang="en-US" altLang="ko-KR" sz="1400" b="1" i="0" u="none" strike="noStrike" kern="1200" baseline="0" dirty="0">
                          <a:solidFill>
                            <a:srgbClr val="FF0000"/>
                          </a:solidFill>
                          <a:latin typeface="+mn-ea"/>
                          <a:ea typeface="+mn-ea"/>
                          <a:cs typeface="+mn-cs"/>
                        </a:rPr>
                        <a:t>(</a:t>
                      </a:r>
                      <a:r>
                        <a:rPr lang="ko-KR" altLang="en-US" sz="1400" b="1" i="0" u="none" strike="noStrike" kern="1200" baseline="0" dirty="0">
                          <a:solidFill>
                            <a:srgbClr val="FF0000"/>
                          </a:solidFill>
                          <a:latin typeface="+mn-ea"/>
                          <a:ea typeface="+mn-ea"/>
                          <a:cs typeface="+mn-cs"/>
                        </a:rPr>
                        <a:t>재귀 프로그래밍은 없어야 한다</a:t>
                      </a:r>
                      <a:r>
                        <a:rPr lang="en-US" altLang="ko-KR" sz="1400" b="1" i="0" u="none" strike="noStrike" kern="1200" baseline="0" dirty="0">
                          <a:solidFill>
                            <a:srgbClr val="FF0000"/>
                          </a:solidFill>
                          <a:latin typeface="+mn-ea"/>
                          <a:ea typeface="+mn-ea"/>
                          <a:cs typeface="+mn-cs"/>
                        </a:rPr>
                        <a:t>)</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이러한 예외의 경우</a:t>
                      </a:r>
                      <a:r>
                        <a:rPr lang="en-US" altLang="ko-KR" sz="1400" b="1" i="0" u="none" strike="noStrike" kern="1200" baseline="0" dirty="0">
                          <a:solidFill>
                            <a:srgbClr val="FF0000"/>
                          </a:solidFill>
                          <a:latin typeface="+mn-ea"/>
                          <a:ea typeface="+mn-ea"/>
                          <a:cs typeface="+mn-cs"/>
                        </a:rPr>
                        <a:t>(</a:t>
                      </a:r>
                      <a:r>
                        <a:rPr lang="ko-KR" altLang="en-US" sz="1400" b="1" i="0" u="none" strike="noStrike" kern="1200" baseline="0" dirty="0">
                          <a:solidFill>
                            <a:srgbClr val="FF0000"/>
                          </a:solidFill>
                          <a:latin typeface="+mn-ea"/>
                          <a:ea typeface="+mn-ea"/>
                          <a:cs typeface="+mn-cs"/>
                        </a:rPr>
                        <a:t>만일 재귀프로그래밍이 있다면</a:t>
                      </a:r>
                      <a:r>
                        <a:rPr lang="en-US" altLang="ko-KR" sz="1400" b="1" i="0" u="none" strike="noStrike" kern="1200" baseline="0" dirty="0">
                          <a:solidFill>
                            <a:srgbClr val="FF0000"/>
                          </a:solidFill>
                          <a:latin typeface="+mn-ea"/>
                          <a:ea typeface="+mn-ea"/>
                          <a:cs typeface="+mn-cs"/>
                        </a:rPr>
                        <a:t>)</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태스크마다 별도의 스택이 할당되고 메모리 관리 장치에 의해 제어되어야 한다</a:t>
                      </a:r>
                      <a:r>
                        <a:rPr lang="en-US" altLang="ko-KR" sz="1400" b="0" i="0" u="none" strike="noStrike" kern="1200" baseline="0" dirty="0">
                          <a:solidFill>
                            <a:schemeClr val="tx1"/>
                          </a:solidFill>
                          <a:latin typeface="+mn-ea"/>
                          <a:ea typeface="+mn-ea"/>
                          <a:cs typeface="+mn-cs"/>
                        </a:rPr>
                        <a:t>.</a:t>
                      </a:r>
                      <a:r>
                        <a:rPr lang="en-US" sz="1400" b="0" i="0" u="none" strike="noStrike" kern="1200" baseline="0" dirty="0">
                          <a:solidFill>
                            <a:schemeClr val="tx1"/>
                          </a:solidFill>
                          <a:latin typeface="+mn-ea"/>
                          <a:ea typeface="+mn-ea"/>
                          <a:cs typeface="+mn-cs"/>
                        </a:rPr>
                        <a:t> (</a:t>
                      </a:r>
                      <a:r>
                        <a:rPr lang="en-US" altLang="ko-KR" sz="1400" b="1" i="0" u="none" strike="noStrike" kern="1200" baseline="0" dirty="0">
                          <a:solidFill>
                            <a:srgbClr val="C00000"/>
                          </a:solidFill>
                          <a:latin typeface="+mn-ea"/>
                          <a:ea typeface="+mn-ea"/>
                          <a:cs typeface="+mn-cs"/>
                        </a:rPr>
                        <a:t>No recursive programming</a:t>
                      </a:r>
                      <a:r>
                        <a:rPr lang="en-US" altLang="ko-KR" sz="1400" b="0" i="0" u="none" strike="noStrike" kern="1200" baseline="0" dirty="0">
                          <a:solidFill>
                            <a:schemeClr val="tx1"/>
                          </a:solidFill>
                          <a:latin typeface="+mn-ea"/>
                          <a:ea typeface="+mn-ea"/>
                          <a:cs typeface="+mn-cs"/>
                        </a:rPr>
                        <a:t>, except in well tried standard libraries, in approved operating systems, or in high-level language compilers. For these exceptions separate stacks for separate tasks </a:t>
                      </a:r>
                      <a:r>
                        <a:rPr lang="en-US" altLang="ko-KR" sz="1400" b="0" i="0" u="none" strike="noStrike" kern="1200" baseline="0" dirty="0">
                          <a:solidFill>
                            <a:srgbClr val="FF0000"/>
                          </a:solidFill>
                          <a:latin typeface="+mn-ea"/>
                          <a:ea typeface="+mn-ea"/>
                          <a:cs typeface="+mn-cs"/>
                        </a:rPr>
                        <a:t>shall</a:t>
                      </a:r>
                      <a:r>
                        <a:rPr lang="en-US" altLang="ko-KR" sz="1400" b="0" i="0" u="none" strike="noStrike" kern="1200" baseline="0" dirty="0">
                          <a:solidFill>
                            <a:schemeClr val="tx1"/>
                          </a:solidFill>
                          <a:latin typeface="+mn-ea"/>
                          <a:ea typeface="+mn-ea"/>
                          <a:cs typeface="+mn-cs"/>
                        </a:rPr>
                        <a:t> be provided and controlled by a memory management unit.)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C.2.6.7</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pic>
        <p:nvPicPr>
          <p:cNvPr id="11" name="그림 10">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2"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36</a:t>
            </a:fld>
            <a:endParaRPr lang="en-GB" noProof="0" dirty="0"/>
          </a:p>
        </p:txBody>
      </p:sp>
      <p:sp>
        <p:nvSpPr>
          <p:cNvPr id="13" name="Fumetto 3 6">
            <a:extLst>
              <a:ext uri="{FF2B5EF4-FFF2-40B4-BE49-F238E27FC236}">
                <a16:creationId xmlns:a16="http://schemas.microsoft.com/office/drawing/2014/main" id="{2B0C192D-18E8-4841-BCC8-C385CFEDE48F}"/>
              </a:ext>
            </a:extLst>
          </p:cNvPr>
          <p:cNvSpPr/>
          <p:nvPr/>
        </p:nvSpPr>
        <p:spPr>
          <a:xfrm>
            <a:off x="960176" y="4444034"/>
            <a:ext cx="7148148" cy="1906432"/>
          </a:xfrm>
          <a:prstGeom prst="wedgeEllipseCallout">
            <a:avLst>
              <a:gd name="adj1" fmla="val -3800"/>
              <a:gd name="adj2" fmla="val -81285"/>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sz="1400" dirty="0">
                <a:solidFill>
                  <a:schemeClr val="tx1"/>
                </a:solidFill>
                <a:latin typeface="+mn-ea"/>
              </a:rPr>
              <a:t>잘 처리된 표준 라이브러리</a:t>
            </a:r>
            <a:r>
              <a:rPr lang="en-US" altLang="ko-KR" sz="1400" dirty="0">
                <a:solidFill>
                  <a:schemeClr val="tx1"/>
                </a:solidFill>
                <a:latin typeface="+mn-ea"/>
              </a:rPr>
              <a:t>, </a:t>
            </a:r>
            <a:r>
              <a:rPr lang="ko-KR" altLang="en-US" sz="1400" dirty="0">
                <a:solidFill>
                  <a:schemeClr val="tx1"/>
                </a:solidFill>
                <a:latin typeface="+mn-ea"/>
              </a:rPr>
              <a:t>승인된 운영체제 또는 고수준 랭귀지 컴파일러의 경우를 제외하고 </a:t>
            </a:r>
            <a:r>
              <a:rPr lang="ko-KR" altLang="en-US" sz="1400" b="1" dirty="0">
                <a:solidFill>
                  <a:srgbClr val="FF0000"/>
                </a:solidFill>
                <a:latin typeface="+mn-ea"/>
              </a:rPr>
              <a:t>재귀 프로그래밍은 없어야 한다</a:t>
            </a:r>
            <a:r>
              <a:rPr lang="en-US" altLang="ko-KR" sz="1400" dirty="0">
                <a:solidFill>
                  <a:schemeClr val="tx1"/>
                </a:solidFill>
                <a:latin typeface="+mn-ea"/>
              </a:rPr>
              <a:t>. </a:t>
            </a:r>
            <a:r>
              <a:rPr lang="ko-KR" altLang="en-US" sz="1400" b="1" dirty="0">
                <a:solidFill>
                  <a:srgbClr val="FF0000"/>
                </a:solidFill>
                <a:latin typeface="+mn-ea"/>
              </a:rPr>
              <a:t>만일 재귀프로그래밍이 있는 경우</a:t>
            </a:r>
            <a:r>
              <a:rPr lang="en-US" altLang="ko-KR" sz="1400" dirty="0">
                <a:solidFill>
                  <a:schemeClr val="tx1"/>
                </a:solidFill>
                <a:latin typeface="+mn-ea"/>
              </a:rPr>
              <a:t>, </a:t>
            </a:r>
            <a:r>
              <a:rPr lang="ko-KR" altLang="en-US" sz="1400" dirty="0">
                <a:solidFill>
                  <a:schemeClr val="tx1"/>
                </a:solidFill>
                <a:latin typeface="+mn-ea"/>
              </a:rPr>
              <a:t>태스크마다 별도의 스택이 할당되고 메모리 관리 장치에 의해 제어되어야 한다</a:t>
            </a:r>
            <a:r>
              <a:rPr lang="en-US" altLang="ko-KR" sz="1400" dirty="0">
                <a:solidFill>
                  <a:schemeClr val="tx1"/>
                </a:solidFill>
                <a:latin typeface="+mn-ea"/>
              </a:rPr>
              <a:t>. </a:t>
            </a:r>
            <a:endParaRPr lang="it-IT" sz="1400" dirty="0">
              <a:solidFill>
                <a:srgbClr val="FF0000"/>
              </a:solidFill>
            </a:endParaRPr>
          </a:p>
        </p:txBody>
      </p:sp>
    </p:spTree>
    <p:extLst>
      <p:ext uri="{BB962C8B-B14F-4D97-AF65-F5344CB8AC3E}">
        <p14:creationId xmlns:p14="http://schemas.microsoft.com/office/powerpoint/2010/main" val="18723989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10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sp>
        <p:nvSpPr>
          <p:cNvPr id="8" name="직사각형 7"/>
          <p:cNvSpPr/>
          <p:nvPr/>
        </p:nvSpPr>
        <p:spPr>
          <a:xfrm>
            <a:off x="409616" y="1892757"/>
            <a:ext cx="11192212" cy="2123658"/>
          </a:xfrm>
          <a:prstGeom prst="rect">
            <a:avLst/>
          </a:prstGeom>
        </p:spPr>
        <p:txBody>
          <a:bodyPr wrap="square">
            <a:spAutoFit/>
          </a:bodyPr>
          <a:lstStyle/>
          <a:p>
            <a:r>
              <a:rPr lang="en-US" b="1" dirty="0">
                <a:latin typeface="+mn-ea"/>
                <a:cs typeface="Arial" panose="020B0604020202020204" pitchFamily="34" charset="0"/>
              </a:rPr>
              <a:t>C.2.6.7 </a:t>
            </a:r>
            <a:r>
              <a:rPr lang="ko-KR" altLang="en-US" b="1" dirty="0">
                <a:latin typeface="+mn-ea"/>
                <a:cs typeface="Arial" panose="020B0604020202020204" pitchFamily="34" charset="0"/>
              </a:rPr>
              <a:t>제한된 재귀호출 사용</a:t>
            </a:r>
            <a:r>
              <a:rPr lang="en-US" altLang="ko-KR" b="1" dirty="0">
                <a:latin typeface="+mn-ea"/>
                <a:cs typeface="Arial" panose="020B0604020202020204" pitchFamily="34" charset="0"/>
              </a:rPr>
              <a:t>(</a:t>
            </a:r>
            <a:r>
              <a:rPr lang="en-US" b="1" dirty="0">
                <a:latin typeface="+mn-ea"/>
                <a:cs typeface="Arial" panose="020B0604020202020204" pitchFamily="34" charset="0"/>
              </a:rPr>
              <a:t>Limited use of recursion)</a:t>
            </a:r>
          </a:p>
          <a:p>
            <a:r>
              <a:rPr lang="ko-KR" altLang="en-US" sz="1400" dirty="0">
                <a:latin typeface="+mn-ea"/>
                <a:cs typeface="Arial" panose="020B0604020202020204" pitchFamily="34" charset="0"/>
              </a:rPr>
              <a:t>비고</a:t>
            </a:r>
            <a:r>
              <a:rPr lang="en-US" sz="1400" dirty="0">
                <a:latin typeface="+mn-ea"/>
                <a:cs typeface="Arial" panose="020B0604020202020204" pitchFamily="34" charset="0"/>
              </a:rPr>
              <a:t> </a:t>
            </a:r>
            <a:r>
              <a:rPr lang="ko-KR" altLang="en-US" sz="1400" dirty="0">
                <a:latin typeface="+mn-ea"/>
                <a:cs typeface="Arial" panose="020B0604020202020204" pitchFamily="34" charset="0"/>
              </a:rPr>
              <a:t>이 기법</a:t>
            </a:r>
            <a:r>
              <a:rPr lang="en-US" altLang="ko-KR" sz="1400" dirty="0">
                <a:latin typeface="+mn-ea"/>
                <a:cs typeface="Arial" panose="020B0604020202020204" pitchFamily="34" charset="0"/>
              </a:rPr>
              <a:t>/</a:t>
            </a:r>
            <a:r>
              <a:rPr lang="ko-KR" altLang="en-US" sz="1400" dirty="0">
                <a:latin typeface="+mn-ea"/>
                <a:cs typeface="Arial" panose="020B0604020202020204" pitchFamily="34" charset="0"/>
              </a:rPr>
              <a:t>수단은 </a:t>
            </a:r>
            <a:r>
              <a:rPr lang="en-US" altLang="ko-KR" sz="1400" b="1" dirty="0">
                <a:solidFill>
                  <a:srgbClr val="C00000"/>
                </a:solidFill>
                <a:latin typeface="+mn-ea"/>
                <a:cs typeface="Arial" panose="020B0604020202020204" pitchFamily="34" charset="0"/>
              </a:rPr>
              <a:t>KS C IEC 61508-3</a:t>
            </a:r>
            <a:r>
              <a:rPr lang="ko-KR" altLang="en-US" sz="1400" b="1" dirty="0">
                <a:solidFill>
                  <a:srgbClr val="C00000"/>
                </a:solidFill>
                <a:latin typeface="+mn-ea"/>
                <a:cs typeface="Arial" panose="020B0604020202020204" pitchFamily="34" charset="0"/>
              </a:rPr>
              <a:t>의 표</a:t>
            </a:r>
            <a:r>
              <a:rPr lang="en-US" sz="1400" b="1" dirty="0">
                <a:solidFill>
                  <a:srgbClr val="C00000"/>
                </a:solidFill>
                <a:latin typeface="+mn-ea"/>
                <a:cs typeface="Arial" panose="020B0604020202020204" pitchFamily="34" charset="0"/>
              </a:rPr>
              <a:t> B.1</a:t>
            </a:r>
            <a:r>
              <a:rPr lang="ko-KR" altLang="en-US" sz="1400" dirty="0">
                <a:latin typeface="+mn-ea"/>
                <a:cs typeface="Arial" panose="020B0604020202020204" pitchFamily="34" charset="0"/>
              </a:rPr>
              <a:t>에서 참고하였다</a:t>
            </a:r>
            <a:r>
              <a:rPr lang="en-US" altLang="ko-KR" sz="1400" dirty="0">
                <a:latin typeface="+mn-ea"/>
                <a:cs typeface="Arial" panose="020B0604020202020204" pitchFamily="34" charset="0"/>
              </a:rPr>
              <a:t>.</a:t>
            </a:r>
          </a:p>
          <a:p>
            <a:endParaRPr lang="en-US" sz="1400" dirty="0">
              <a:latin typeface="+mn-ea"/>
              <a:cs typeface="Arial" panose="020B0604020202020204" pitchFamily="34" charset="0"/>
            </a:endParaRPr>
          </a:p>
          <a:p>
            <a:r>
              <a:rPr lang="ko-KR" altLang="en-US" b="1" dirty="0">
                <a:latin typeface="+mn-ea"/>
                <a:cs typeface="Arial" panose="020B0604020202020204" pitchFamily="34" charset="0"/>
              </a:rPr>
              <a:t>목적</a:t>
            </a:r>
            <a:r>
              <a:rPr lang="en-US" b="1" dirty="0">
                <a:latin typeface="+mn-ea"/>
                <a:cs typeface="Arial" panose="020B0604020202020204" pitchFamily="34" charset="0"/>
              </a:rPr>
              <a:t>: </a:t>
            </a:r>
            <a:r>
              <a:rPr lang="ko-KR" altLang="en-US" dirty="0">
                <a:solidFill>
                  <a:srgbClr val="C00000"/>
                </a:solidFill>
                <a:latin typeface="+mn-ea"/>
                <a:cs typeface="Arial" panose="020B0604020202020204" pitchFamily="34" charset="0"/>
              </a:rPr>
              <a:t>서브루틴의 호출에 대한 검증이 불가능하고 시험 불가능한 사용을 방지한다</a:t>
            </a:r>
            <a:r>
              <a:rPr lang="en-US" altLang="ko-KR" dirty="0">
                <a:solidFill>
                  <a:srgbClr val="C00000"/>
                </a:solidFill>
                <a:latin typeface="+mn-ea"/>
                <a:cs typeface="Arial" panose="020B0604020202020204" pitchFamily="34" charset="0"/>
              </a:rPr>
              <a:t>.</a:t>
            </a:r>
            <a:r>
              <a:rPr lang="en-US" b="1" dirty="0">
                <a:solidFill>
                  <a:srgbClr val="C00000"/>
                </a:solidFill>
                <a:latin typeface="+mn-ea"/>
                <a:cs typeface="Arial" panose="020B0604020202020204" pitchFamily="34" charset="0"/>
              </a:rPr>
              <a:t> </a:t>
            </a:r>
            <a:r>
              <a:rPr lang="en-US" sz="1400" dirty="0">
                <a:solidFill>
                  <a:srgbClr val="C00000"/>
                </a:solidFill>
                <a:latin typeface="+mn-ea"/>
                <a:cs typeface="Arial" panose="020B0604020202020204" pitchFamily="34" charset="0"/>
              </a:rPr>
              <a:t>(</a:t>
            </a:r>
            <a:r>
              <a:rPr lang="en-US" altLang="ko-KR" sz="1400" b="1" dirty="0">
                <a:solidFill>
                  <a:srgbClr val="C00000"/>
                </a:solidFill>
                <a:latin typeface="+mn-ea"/>
                <a:cs typeface="Arial" panose="020B0604020202020204" pitchFamily="34" charset="0"/>
              </a:rPr>
              <a:t>To avoid unverifiable and untestable use of subroutine calls.</a:t>
            </a:r>
            <a:r>
              <a:rPr lang="en-US" altLang="ko-KR" sz="1400" dirty="0">
                <a:solidFill>
                  <a:srgbClr val="C00000"/>
                </a:solidFill>
                <a:latin typeface="+mn-ea"/>
                <a:cs typeface="Arial" panose="020B0604020202020204" pitchFamily="34" charset="0"/>
              </a:rPr>
              <a:t>)</a:t>
            </a:r>
            <a:endParaRPr lang="en-US" sz="1400" dirty="0">
              <a:solidFill>
                <a:srgbClr val="C00000"/>
              </a:solidFill>
              <a:latin typeface="+mn-ea"/>
              <a:cs typeface="Arial" panose="020B0604020202020204" pitchFamily="34" charset="0"/>
            </a:endParaRPr>
          </a:p>
          <a:p>
            <a:endParaRPr lang="en-US" b="1" dirty="0">
              <a:latin typeface="+mn-ea"/>
              <a:cs typeface="Arial" panose="020B0604020202020204" pitchFamily="34" charset="0"/>
            </a:endParaRPr>
          </a:p>
          <a:p>
            <a:r>
              <a:rPr lang="ko-KR" altLang="en-US" b="1" dirty="0">
                <a:latin typeface="+mn-ea"/>
                <a:cs typeface="Arial" panose="020B0604020202020204" pitchFamily="34" charset="0"/>
              </a:rPr>
              <a:t>설명</a:t>
            </a:r>
            <a:r>
              <a:rPr lang="en-US" b="1" dirty="0">
                <a:latin typeface="+mn-ea"/>
                <a:cs typeface="Arial" panose="020B0604020202020204" pitchFamily="34" charset="0"/>
              </a:rPr>
              <a:t>: </a:t>
            </a:r>
            <a:r>
              <a:rPr lang="ko-KR" altLang="en-US" dirty="0">
                <a:latin typeface="+mn-ea"/>
                <a:cs typeface="Arial" panose="020B0604020202020204" pitchFamily="34" charset="0"/>
              </a:rPr>
              <a:t>재귀호출이 사용된다면</a:t>
            </a:r>
            <a:r>
              <a:rPr lang="en-US" altLang="ko-KR" dirty="0">
                <a:latin typeface="+mn-ea"/>
                <a:cs typeface="Arial" panose="020B0604020202020204" pitchFamily="34" charset="0"/>
              </a:rPr>
              <a:t>, </a:t>
            </a:r>
            <a:r>
              <a:rPr lang="ko-KR" altLang="en-US" dirty="0">
                <a:latin typeface="+mn-ea"/>
                <a:cs typeface="Arial" panose="020B0604020202020204" pitchFamily="34" charset="0"/>
              </a:rPr>
              <a:t>재귀호출의 심층 정도를 예측할 수 있도록 하는 명확한 판단기준이 반드시 있어야 한다</a:t>
            </a:r>
            <a:r>
              <a:rPr lang="en-US" altLang="ko-KR" dirty="0">
                <a:latin typeface="+mn-ea"/>
                <a:cs typeface="Arial" panose="020B0604020202020204" pitchFamily="34" charset="0"/>
              </a:rPr>
              <a:t>.</a:t>
            </a:r>
            <a:r>
              <a:rPr lang="en-US" dirty="0">
                <a:latin typeface="+mn-ea"/>
                <a:cs typeface="Arial" panose="020B0604020202020204" pitchFamily="34" charset="0"/>
              </a:rPr>
              <a:t> </a:t>
            </a:r>
            <a:r>
              <a:rPr lang="en-US" sz="1400" dirty="0">
                <a:latin typeface="+mn-ea"/>
                <a:cs typeface="Arial" panose="020B0604020202020204" pitchFamily="34" charset="0"/>
              </a:rPr>
              <a:t>(</a:t>
            </a:r>
            <a:r>
              <a:rPr lang="en-US" altLang="ko-KR" sz="1400" dirty="0">
                <a:latin typeface="+mn-ea"/>
                <a:cs typeface="Arial" panose="020B0604020202020204" pitchFamily="34" charset="0"/>
              </a:rPr>
              <a:t>If recursion is used, there </a:t>
            </a:r>
            <a:r>
              <a:rPr lang="en-US" altLang="ko-KR" sz="1400" b="1" u="sng" dirty="0">
                <a:solidFill>
                  <a:srgbClr val="C00000"/>
                </a:solidFill>
                <a:latin typeface="+mn-ea"/>
                <a:cs typeface="Arial" panose="020B0604020202020204" pitchFamily="34" charset="0"/>
              </a:rPr>
              <a:t>must be</a:t>
            </a:r>
            <a:r>
              <a:rPr lang="en-US" altLang="ko-KR" sz="1400" dirty="0">
                <a:latin typeface="+mn-ea"/>
                <a:cs typeface="Arial" panose="020B0604020202020204" pitchFamily="34" charset="0"/>
              </a:rPr>
              <a:t> a clear criterion which makes predictable the depth of recursion.)</a:t>
            </a:r>
            <a:endParaRPr lang="en-US" sz="1400" dirty="0">
              <a:latin typeface="+mn-ea"/>
              <a:cs typeface="Arial" panose="020B0604020202020204" pitchFamily="34" charset="0"/>
            </a:endParaRPr>
          </a:p>
        </p:txBody>
      </p:sp>
      <p:sp>
        <p:nvSpPr>
          <p:cNvPr id="12" name="직사각형 11"/>
          <p:cNvSpPr/>
          <p:nvPr/>
        </p:nvSpPr>
        <p:spPr>
          <a:xfrm>
            <a:off x="7582345" y="2132233"/>
            <a:ext cx="2589170" cy="369332"/>
          </a:xfrm>
          <a:prstGeom prst="rect">
            <a:avLst/>
          </a:prstGeom>
        </p:spPr>
        <p:txBody>
          <a:bodyPr wrap="none">
            <a:spAutoFit/>
          </a:bodyPr>
          <a:lstStyle/>
          <a:p>
            <a:r>
              <a:rPr lang="ko-KR" altLang="en-US" b="1" dirty="0">
                <a:solidFill>
                  <a:srgbClr val="00B050"/>
                </a:solidFill>
              </a:rPr>
              <a:t>설계 및 코딩 표준 규칙</a:t>
            </a:r>
            <a:endParaRPr lang="en-US" b="1" dirty="0">
              <a:solidFill>
                <a:srgbClr val="00B050"/>
              </a:solidFill>
            </a:endParaRPr>
          </a:p>
        </p:txBody>
      </p:sp>
      <p:sp>
        <p:nvSpPr>
          <p:cNvPr id="14" name="줄무늬가 있는 오른쪽 화살표 13"/>
          <p:cNvSpPr/>
          <p:nvPr/>
        </p:nvSpPr>
        <p:spPr>
          <a:xfrm>
            <a:off x="6541972" y="2091580"/>
            <a:ext cx="638009" cy="450639"/>
          </a:xfrm>
          <a:prstGeom prst="stripedRight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그림 8">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0"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37</a:t>
            </a:fld>
            <a:endParaRPr lang="en-GB" noProof="0" dirty="0"/>
          </a:p>
        </p:txBody>
      </p:sp>
    </p:spTree>
    <p:extLst>
      <p:ext uri="{BB962C8B-B14F-4D97-AF65-F5344CB8AC3E}">
        <p14:creationId xmlns:p14="http://schemas.microsoft.com/office/powerpoint/2010/main" val="3459437230"/>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11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4077022518"/>
              </p:ext>
            </p:extLst>
          </p:nvPr>
        </p:nvGraphicFramePr>
        <p:xfrm>
          <a:off x="444733" y="1552653"/>
          <a:ext cx="11215357" cy="146304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11</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ko-KR" altLang="en-US" sz="1400" b="0" i="0" u="none" strike="noStrike" kern="1200" cap="none" spc="0" normalizeH="0" baseline="0" noProof="0" dirty="0">
                          <a:ln>
                            <a:noFill/>
                          </a:ln>
                          <a:solidFill>
                            <a:srgbClr val="000000"/>
                          </a:solidFill>
                          <a:effectLst/>
                          <a:uLnTx/>
                          <a:uFillTx/>
                          <a:latin typeface="+mn-ea"/>
                          <a:ea typeface="+mn-ea"/>
                          <a:cs typeface="+mn-cs"/>
                        </a:rPr>
                        <a:t>프로그램</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 (</a:t>
                      </a:r>
                      <a:r>
                        <a:rPr lang="en-US" altLang="ko-KR" sz="1400" kern="1200" dirty="0">
                          <a:solidFill>
                            <a:schemeClr val="tx1"/>
                          </a:solidFill>
                          <a:effectLst/>
                          <a:latin typeface="+mn-ea"/>
                          <a:ea typeface="+mn-ea"/>
                          <a:cs typeface="+mn-cs"/>
                        </a:rPr>
                        <a:t>Program</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적어도 사용자 프로그램 자체적으로 완벽한 </a:t>
                      </a:r>
                      <a:r>
                        <a:rPr lang="ko-KR" altLang="en-US" sz="1400" b="1" u="sng" kern="1200" dirty="0">
                          <a:solidFill>
                            <a:schemeClr val="tx1"/>
                          </a:solidFill>
                          <a:effectLst/>
                          <a:latin typeface="+mn-ea"/>
                          <a:ea typeface="+mn-ea"/>
                          <a:cs typeface="+mn-cs"/>
                        </a:rPr>
                        <a:t>프로그래밍 라이브러리</a:t>
                      </a:r>
                      <a:r>
                        <a:rPr lang="ko-KR" altLang="en-US" sz="1400" kern="1200" dirty="0">
                          <a:solidFill>
                            <a:schemeClr val="tx1"/>
                          </a:solidFill>
                          <a:effectLst/>
                          <a:latin typeface="+mn-ea"/>
                          <a:ea typeface="+mn-ea"/>
                          <a:cs typeface="+mn-cs"/>
                        </a:rPr>
                        <a:t> 인터페이스와 운영체제의 문서화</a:t>
                      </a:r>
                      <a:endParaRPr lang="en-US" altLang="ko-KR" sz="1400" kern="1200" dirty="0">
                        <a:solidFill>
                          <a:schemeClr val="tx1"/>
                        </a:solidFill>
                        <a:effectLst/>
                        <a:latin typeface="+mn-ea"/>
                        <a:ea typeface="+mn-ea"/>
                        <a:cs typeface="+mn-cs"/>
                      </a:endParaRPr>
                    </a:p>
                    <a:p>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Documentation of </a:t>
                      </a:r>
                      <a:r>
                        <a:rPr lang="en-US" altLang="ko-KR" sz="1400" b="1" i="0" u="none" strike="noStrike" kern="1200" baseline="0" dirty="0">
                          <a:solidFill>
                            <a:schemeClr val="tx1"/>
                          </a:solidFill>
                          <a:latin typeface="+mn-ea"/>
                          <a:ea typeface="+mn-ea"/>
                          <a:cs typeface="+mn-cs"/>
                        </a:rPr>
                        <a:t>programming library </a:t>
                      </a:r>
                      <a:r>
                        <a:rPr lang="en-US" altLang="ko-KR" sz="1400" b="0" i="0" u="none" strike="noStrike" kern="1200" baseline="0" dirty="0">
                          <a:solidFill>
                            <a:schemeClr val="tx1"/>
                          </a:solidFill>
                          <a:latin typeface="+mn-ea"/>
                          <a:ea typeface="+mn-ea"/>
                          <a:cs typeface="+mn-cs"/>
                        </a:rPr>
                        <a:t>interfaces and operating systems at least as complete as the user program itself.</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517452" y="4188479"/>
            <a:ext cx="11157095" cy="1785104"/>
          </a:xfrm>
          <a:prstGeom prst="rect">
            <a:avLst/>
          </a:prstGeom>
        </p:spPr>
        <p:txBody>
          <a:bodyPr wrap="square">
            <a:spAutoFit/>
          </a:bodyPr>
          <a:lstStyle/>
          <a:p>
            <a:r>
              <a:rPr lang="ko-KR" altLang="en-US" sz="2000" dirty="0">
                <a:solidFill>
                  <a:srgbClr val="327ED2"/>
                </a:solidFill>
                <a:latin typeface="+mn-ea"/>
              </a:rPr>
              <a:t>실제 라이브러리 모듈과 운영체제가 있는 경우 </a:t>
            </a:r>
            <a:r>
              <a:rPr lang="en-US" altLang="ko-KR" sz="2000" dirty="0">
                <a:solidFill>
                  <a:srgbClr val="327ED2"/>
                </a:solidFill>
                <a:latin typeface="+mn-ea"/>
              </a:rPr>
              <a:t>KS C IEC 61508-3</a:t>
            </a:r>
            <a:r>
              <a:rPr lang="ko-KR" altLang="en-US" sz="2000" dirty="0">
                <a:solidFill>
                  <a:srgbClr val="327ED2"/>
                </a:solidFill>
                <a:latin typeface="+mn-ea"/>
              </a:rPr>
              <a:t>에</a:t>
            </a:r>
            <a:r>
              <a:rPr lang="en-US" altLang="ko-KR" sz="2000" dirty="0">
                <a:solidFill>
                  <a:srgbClr val="327ED2"/>
                </a:solidFill>
                <a:latin typeface="+mn-ea"/>
              </a:rPr>
              <a:t> </a:t>
            </a:r>
            <a:r>
              <a:rPr lang="ko-KR" altLang="en-US" sz="2000" dirty="0">
                <a:solidFill>
                  <a:srgbClr val="327ED2"/>
                </a:solidFill>
                <a:latin typeface="+mn-ea"/>
              </a:rPr>
              <a:t>따라 </a:t>
            </a:r>
            <a:r>
              <a:rPr lang="en-US" altLang="ko-KR" sz="2000" dirty="0">
                <a:solidFill>
                  <a:srgbClr val="327ED2"/>
                </a:solidFill>
                <a:latin typeface="+mn-ea"/>
              </a:rPr>
              <a:t>SIL</a:t>
            </a:r>
            <a:r>
              <a:rPr lang="ko-KR" altLang="en-US" sz="2000" dirty="0">
                <a:solidFill>
                  <a:srgbClr val="327ED2"/>
                </a:solidFill>
                <a:latin typeface="+mn-ea"/>
              </a:rPr>
              <a:t>을 받아야 함을 의미</a:t>
            </a:r>
            <a:endParaRPr lang="en-US" sz="2000" dirty="0">
              <a:solidFill>
                <a:srgbClr val="327ED2"/>
              </a:solidFill>
              <a:latin typeface="+mn-ea"/>
            </a:endParaRPr>
          </a:p>
          <a:p>
            <a:endParaRPr lang="en-US" dirty="0">
              <a:solidFill>
                <a:srgbClr val="327ED2"/>
              </a:solidFill>
              <a:latin typeface="+mn-ea"/>
            </a:endParaRPr>
          </a:p>
          <a:p>
            <a:r>
              <a:rPr lang="ko-KR" altLang="en-US" dirty="0">
                <a:solidFill>
                  <a:srgbClr val="C00000"/>
                </a:solidFill>
                <a:latin typeface="+mn-ea"/>
              </a:rPr>
              <a:t>때때로 특히 운영체제에 대해 </a:t>
            </a:r>
            <a:r>
              <a:rPr lang="en-US" altLang="ko-KR" dirty="0">
                <a:solidFill>
                  <a:srgbClr val="C00000"/>
                </a:solidFill>
                <a:latin typeface="+mn-ea"/>
              </a:rPr>
              <a:t>SIL</a:t>
            </a:r>
            <a:r>
              <a:rPr lang="ko-KR" altLang="en-US" dirty="0">
                <a:solidFill>
                  <a:srgbClr val="C00000"/>
                </a:solidFill>
                <a:latin typeface="+mn-ea"/>
              </a:rPr>
              <a:t>을 받는 것이 불가능한 경우가 있음</a:t>
            </a:r>
            <a:endParaRPr lang="en-US" dirty="0">
              <a:solidFill>
                <a:srgbClr val="C00000"/>
              </a:solidFill>
              <a:latin typeface="+mn-ea"/>
            </a:endParaRPr>
          </a:p>
          <a:p>
            <a:endParaRPr lang="en-US" dirty="0">
              <a:solidFill>
                <a:srgbClr val="C00000"/>
              </a:solidFill>
              <a:latin typeface="+mn-ea"/>
            </a:endParaRPr>
          </a:p>
          <a:p>
            <a:r>
              <a:rPr lang="ko-KR" altLang="en-US" dirty="0">
                <a:solidFill>
                  <a:srgbClr val="C00000"/>
                </a:solidFill>
                <a:latin typeface="+mn-ea"/>
              </a:rPr>
              <a:t>그런 경우</a:t>
            </a:r>
            <a:r>
              <a:rPr lang="en-US" altLang="ko-KR" dirty="0">
                <a:solidFill>
                  <a:srgbClr val="C00000"/>
                </a:solidFill>
                <a:latin typeface="+mn-ea"/>
              </a:rPr>
              <a:t>,</a:t>
            </a:r>
          </a:p>
          <a:p>
            <a:r>
              <a:rPr lang="ko-KR" altLang="en-US" dirty="0">
                <a:solidFill>
                  <a:srgbClr val="C00000"/>
                </a:solidFill>
                <a:latin typeface="+mn-ea"/>
              </a:rPr>
              <a:t>간단한 작업 스케줄러</a:t>
            </a:r>
            <a:r>
              <a:rPr lang="en-US" altLang="ko-KR" dirty="0">
                <a:solidFill>
                  <a:srgbClr val="C00000"/>
                </a:solidFill>
                <a:latin typeface="+mn-ea"/>
              </a:rPr>
              <a:t>(task-scheduler)</a:t>
            </a:r>
            <a:r>
              <a:rPr lang="ko-KR" altLang="en-US" dirty="0">
                <a:solidFill>
                  <a:srgbClr val="C00000"/>
                </a:solidFill>
                <a:latin typeface="+mn-ea"/>
              </a:rPr>
              <a:t> 등을 사용하는 방법으로 운영체제의 사용을 피하는 것이 바람직함</a:t>
            </a:r>
            <a:endParaRPr lang="en-US" dirty="0">
              <a:solidFill>
                <a:srgbClr val="C00000"/>
              </a:solidFill>
              <a:latin typeface="+mn-ea"/>
            </a:endParaRP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38</a:t>
            </a:fld>
            <a:endParaRPr lang="en-GB" noProof="0" dirty="0"/>
          </a:p>
        </p:txBody>
      </p:sp>
      <p:sp>
        <p:nvSpPr>
          <p:cNvPr id="10" name="Fumetto 3 6">
            <a:extLst>
              <a:ext uri="{FF2B5EF4-FFF2-40B4-BE49-F238E27FC236}">
                <a16:creationId xmlns:a16="http://schemas.microsoft.com/office/drawing/2014/main" id="{CCFF1947-AE73-45E9-A9CD-07A6E2794BA7}"/>
              </a:ext>
            </a:extLst>
          </p:cNvPr>
          <p:cNvSpPr/>
          <p:nvPr/>
        </p:nvSpPr>
        <p:spPr>
          <a:xfrm>
            <a:off x="3137483" y="3287705"/>
            <a:ext cx="6929306" cy="806123"/>
          </a:xfrm>
          <a:prstGeom prst="wedgeEllipseCallout">
            <a:avLst>
              <a:gd name="adj1" fmla="val -3800"/>
              <a:gd name="adj2" fmla="val -81285"/>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sz="1400" b="1" dirty="0">
                <a:solidFill>
                  <a:srgbClr val="FF0000"/>
                </a:solidFill>
                <a:latin typeface="+mn-ea"/>
              </a:rPr>
              <a:t>프로그래밍 라이브러리 인터페이스와 운영체제의 문서화는</a:t>
            </a:r>
            <a:r>
              <a:rPr lang="ko-KR" altLang="en-US" sz="1400" dirty="0">
                <a:solidFill>
                  <a:schemeClr val="tx1"/>
                </a:solidFill>
                <a:latin typeface="+mn-ea"/>
              </a:rPr>
              <a:t> 적어도 사용자 프로그램 자체만큼 완벽하여야 한다</a:t>
            </a:r>
            <a:r>
              <a:rPr lang="en-US" altLang="ko-KR" sz="1400" dirty="0">
                <a:solidFill>
                  <a:schemeClr val="tx1"/>
                </a:solidFill>
                <a:latin typeface="+mn-ea"/>
              </a:rPr>
              <a:t>(SIL</a:t>
            </a:r>
            <a:r>
              <a:rPr lang="ko-KR" altLang="en-US" sz="1400" dirty="0">
                <a:solidFill>
                  <a:schemeClr val="tx1"/>
                </a:solidFill>
                <a:latin typeface="+mn-ea"/>
              </a:rPr>
              <a:t>등급</a:t>
            </a:r>
            <a:r>
              <a:rPr lang="en-US" altLang="ko-KR" sz="1400" dirty="0">
                <a:solidFill>
                  <a:schemeClr val="tx1"/>
                </a:solidFill>
                <a:latin typeface="+mn-ea"/>
              </a:rPr>
              <a:t>) </a:t>
            </a:r>
            <a:endParaRPr lang="it-IT" sz="1400" dirty="0">
              <a:solidFill>
                <a:srgbClr val="FF0000"/>
              </a:solidFill>
            </a:endParaRPr>
          </a:p>
        </p:txBody>
      </p:sp>
    </p:spTree>
    <p:extLst>
      <p:ext uri="{BB962C8B-B14F-4D97-AF65-F5344CB8AC3E}">
        <p14:creationId xmlns:p14="http://schemas.microsoft.com/office/powerpoint/2010/main" val="18024519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12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650499248"/>
              </p:ext>
            </p:extLst>
          </p:nvPr>
        </p:nvGraphicFramePr>
        <p:xfrm>
          <a:off x="444733" y="1552653"/>
          <a:ext cx="11215357" cy="146304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12</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ko-KR" altLang="en-US" sz="1400" b="0" i="0" u="none" strike="noStrike" kern="1200" cap="none" spc="0" normalizeH="0" baseline="0" noProof="0" dirty="0">
                          <a:ln>
                            <a:noFill/>
                          </a:ln>
                          <a:solidFill>
                            <a:srgbClr val="000000"/>
                          </a:solidFill>
                          <a:effectLst/>
                          <a:uLnTx/>
                          <a:uFillTx/>
                          <a:latin typeface="+mn-ea"/>
                          <a:ea typeface="+mn-ea"/>
                          <a:cs typeface="+mn-cs"/>
                        </a:rPr>
                        <a:t>프로그램</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 (</a:t>
                      </a:r>
                      <a:r>
                        <a:rPr lang="en-US" altLang="ko-KR" sz="1400" kern="1200" dirty="0">
                          <a:solidFill>
                            <a:schemeClr val="tx1"/>
                          </a:solidFill>
                          <a:effectLst/>
                          <a:latin typeface="+mn-ea"/>
                          <a:ea typeface="+mn-ea"/>
                          <a:cs typeface="+mn-cs"/>
                        </a:rPr>
                        <a:t>Program</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안전 기능 관련 데이터에 대한 타당성 확인</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예</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입력 패턴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입력 범위</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그리고 내부 데이터</a:t>
                      </a:r>
                      <a:endParaRPr lang="en-US" sz="1400" b="0" i="0" u="none" strike="noStrike" kern="1200" baseline="0" dirty="0">
                        <a:solidFill>
                          <a:schemeClr val="tx1"/>
                        </a:solidFill>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b="0" i="0" u="none" strike="noStrike" kern="1200" baseline="0" dirty="0">
                          <a:solidFill>
                            <a:schemeClr val="tx1"/>
                          </a:solidFill>
                          <a:effectLst/>
                          <a:latin typeface="+mn-ea"/>
                          <a:ea typeface="+mn-ea"/>
                          <a:cs typeface="+mn-cs"/>
                        </a:rPr>
                        <a:t>(</a:t>
                      </a:r>
                      <a:r>
                        <a:rPr lang="en-US" altLang="ko-KR" sz="1400" b="0" i="0" u="none" strike="noStrike" kern="1200" baseline="0" dirty="0">
                          <a:solidFill>
                            <a:schemeClr val="tx1"/>
                          </a:solidFill>
                          <a:latin typeface="+mn-ea"/>
                          <a:ea typeface="+mn-ea"/>
                          <a:cs typeface="+mn-cs"/>
                        </a:rPr>
                        <a:t>Plausibility checks on data relevant to safety functions. e.g. input patterns, input ranges, and internal data.</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C.2.5/C.3.1</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502996" y="3328202"/>
            <a:ext cx="11157095" cy="369332"/>
          </a:xfrm>
          <a:prstGeom prst="rect">
            <a:avLst/>
          </a:prstGeom>
        </p:spPr>
        <p:txBody>
          <a:bodyPr wrap="square">
            <a:spAutoFit/>
          </a:bodyPr>
          <a:lstStyle/>
          <a:p>
            <a:r>
              <a:rPr lang="ko-KR" altLang="en-US">
                <a:solidFill>
                  <a:srgbClr val="327ED2"/>
                </a:solidFill>
                <a:latin typeface="+mn-ea"/>
              </a:rPr>
              <a:t>자세한 방법 및 기술 설명은 </a:t>
            </a:r>
            <a:r>
              <a:rPr lang="en-US" altLang="ko-KR" dirty="0">
                <a:solidFill>
                  <a:srgbClr val="327ED2"/>
                </a:solidFill>
                <a:latin typeface="+mn-ea"/>
              </a:rPr>
              <a:t>KS C IEC  61508-7 </a:t>
            </a:r>
            <a:r>
              <a:rPr lang="ko-KR" altLang="en-US" dirty="0">
                <a:solidFill>
                  <a:srgbClr val="327ED2"/>
                </a:solidFill>
                <a:latin typeface="+mn-ea"/>
              </a:rPr>
              <a:t>참고표준을 참조</a:t>
            </a:r>
            <a:endParaRPr lang="de-DE" dirty="0">
              <a:solidFill>
                <a:srgbClr val="327ED2"/>
              </a:solidFill>
              <a:latin typeface="+mn-ea"/>
            </a:endParaRP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39</a:t>
            </a:fld>
            <a:endParaRPr lang="en-GB" noProof="0" dirty="0"/>
          </a:p>
        </p:txBody>
      </p:sp>
    </p:spTree>
    <p:extLst>
      <p:ext uri="{BB962C8B-B14F-4D97-AF65-F5344CB8AC3E}">
        <p14:creationId xmlns:p14="http://schemas.microsoft.com/office/powerpoint/2010/main" val="211202609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67878" y="1203768"/>
            <a:ext cx="11157095" cy="675539"/>
          </a:xfrm>
        </p:spPr>
        <p:txBody>
          <a:bodyPr>
            <a:normAutofit/>
          </a:bodyPr>
          <a:lstStyle/>
          <a:p>
            <a:pPr marL="0" indent="0">
              <a:buNone/>
            </a:pPr>
            <a:r>
              <a:rPr lang="ko-KR" altLang="en-US" sz="1800" b="1" dirty="0">
                <a:solidFill>
                  <a:srgbClr val="C00000"/>
                </a:solidFill>
                <a:latin typeface="+mn-ea"/>
              </a:rPr>
              <a:t>부속서</a:t>
            </a:r>
            <a:r>
              <a:rPr lang="en-US" sz="1800" b="1" dirty="0">
                <a:solidFill>
                  <a:srgbClr val="C00000"/>
                </a:solidFill>
                <a:latin typeface="+mn-ea"/>
              </a:rPr>
              <a:t> </a:t>
            </a:r>
            <a:r>
              <a:rPr lang="en-US" sz="1800" b="1" dirty="0" err="1">
                <a:solidFill>
                  <a:srgbClr val="C00000"/>
                </a:solidFill>
                <a:latin typeface="+mn-ea"/>
              </a:rPr>
              <a:t>ⅩⅢ</a:t>
            </a:r>
            <a:r>
              <a:rPr lang="en-US" sz="1800" b="1" dirty="0">
                <a:solidFill>
                  <a:srgbClr val="C00000"/>
                </a:solidFill>
                <a:latin typeface="+mn-ea"/>
              </a:rPr>
              <a:t> (</a:t>
            </a:r>
            <a:r>
              <a:rPr lang="ko-KR" altLang="en-US" sz="1800" b="1" dirty="0">
                <a:solidFill>
                  <a:srgbClr val="C00000"/>
                </a:solidFill>
                <a:latin typeface="+mn-ea"/>
              </a:rPr>
              <a:t>규정</a:t>
            </a:r>
            <a:r>
              <a:rPr lang="en-US" sz="1800" b="1" dirty="0">
                <a:solidFill>
                  <a:srgbClr val="C00000"/>
                </a:solidFill>
                <a:latin typeface="+mn-ea"/>
              </a:rPr>
              <a:t>), </a:t>
            </a:r>
            <a:r>
              <a:rPr lang="ko-KR" altLang="en-US" sz="1800" b="1" dirty="0">
                <a:solidFill>
                  <a:srgbClr val="C00000"/>
                </a:solidFill>
                <a:latin typeface="+mn-ea"/>
              </a:rPr>
              <a:t>표</a:t>
            </a:r>
            <a:r>
              <a:rPr lang="en-US" sz="1800" b="1" dirty="0">
                <a:solidFill>
                  <a:srgbClr val="C00000"/>
                </a:solidFill>
                <a:latin typeface="+mn-ea"/>
              </a:rPr>
              <a:t> </a:t>
            </a:r>
            <a:r>
              <a:rPr lang="en-US" altLang="ko-KR" sz="1800" b="1" dirty="0">
                <a:solidFill>
                  <a:srgbClr val="C00000"/>
                </a:solidFill>
                <a:latin typeface="+mn-ea"/>
              </a:rPr>
              <a:t>ⅩⅢ</a:t>
            </a:r>
            <a:r>
              <a:rPr lang="en-US" sz="1800" b="1" dirty="0">
                <a:solidFill>
                  <a:srgbClr val="C00000"/>
                </a:solidFill>
                <a:latin typeface="+mn-ea"/>
              </a:rPr>
              <a:t>.1 — </a:t>
            </a:r>
            <a:r>
              <a:rPr lang="ko-KR" altLang="en-US" sz="1800" b="1" dirty="0">
                <a:solidFill>
                  <a:srgbClr val="C00000"/>
                </a:solidFill>
                <a:latin typeface="+mn-ea"/>
              </a:rPr>
              <a:t>결함을 방지하고 감지하기 위한 공통 조치</a:t>
            </a:r>
            <a:r>
              <a:rPr lang="en-US" sz="1800" b="1" dirty="0">
                <a:solidFill>
                  <a:srgbClr val="C00000"/>
                </a:solidFill>
                <a:latin typeface="+mn-ea"/>
              </a:rPr>
              <a:t> – </a:t>
            </a:r>
            <a:r>
              <a:rPr lang="ko-KR" altLang="en-US" sz="1800" b="1" dirty="0">
                <a:solidFill>
                  <a:srgbClr val="C00000"/>
                </a:solidFill>
                <a:latin typeface="+mn-ea"/>
              </a:rPr>
              <a:t>하드웨어설계</a:t>
            </a:r>
            <a:endParaRPr lang="en-US" sz="1800" dirty="0">
              <a:solidFill>
                <a:srgbClr val="C00000"/>
              </a:solidFill>
              <a:latin typeface="+mn-ea"/>
            </a:endParaRPr>
          </a:p>
        </p:txBody>
      </p:sp>
      <p:sp>
        <p:nvSpPr>
          <p:cNvPr id="13" name="Titel 1">
            <a:extLst>
              <a:ext uri="{FF2B5EF4-FFF2-40B4-BE49-F238E27FC236}">
                <a16:creationId xmlns:a16="http://schemas.microsoft.com/office/drawing/2014/main" id="{A3280627-8F61-43AB-A918-CBCBCA667B72}"/>
              </a:ext>
            </a:extLst>
          </p:cNvPr>
          <p:cNvSpPr>
            <a:spLocks noGrp="1"/>
          </p:cNvSpPr>
          <p:nvPr>
            <p:ph type="title"/>
          </p:nvPr>
        </p:nvSpPr>
        <p:spPr>
          <a:xfrm>
            <a:off x="467878" y="360364"/>
            <a:ext cx="11157095" cy="684000"/>
          </a:xfrm>
        </p:spPr>
        <p:txBody>
          <a:bodyPr>
            <a:normAutofit/>
          </a:bodyPr>
          <a:lstStyle/>
          <a:p>
            <a:r>
              <a:rPr lang="de-DE" altLang="ko-KR" sz="2400" dirty="0">
                <a:latin typeface="+mj-ea"/>
              </a:rPr>
              <a:t>KC 2050-51 </a:t>
            </a:r>
            <a:r>
              <a:rPr lang="ko-KR" altLang="en-US" sz="2400" dirty="0">
                <a:latin typeface="+mj-ea"/>
              </a:rPr>
              <a:t>부속서</a:t>
            </a:r>
            <a:r>
              <a:rPr lang="de-DE" altLang="ko-KR" sz="2400" dirty="0">
                <a:latin typeface="+mj-ea"/>
              </a:rPr>
              <a:t> </a:t>
            </a:r>
            <a:r>
              <a:rPr lang="en-US" altLang="ko-KR" sz="2400" dirty="0" err="1">
                <a:latin typeface="+mj-ea"/>
              </a:rPr>
              <a:t>ⅩⅢ</a:t>
            </a:r>
            <a:endParaRPr lang="de-DE" sz="2400" dirty="0">
              <a:latin typeface="+mj-ea"/>
            </a:endParaRPr>
          </a:p>
        </p:txBody>
      </p:sp>
      <p:pic>
        <p:nvPicPr>
          <p:cNvPr id="14" name="그림 13">
            <a:extLst>
              <a:ext uri="{FF2B5EF4-FFF2-40B4-BE49-F238E27FC236}">
                <a16:creationId xmlns:a16="http://schemas.microsoft.com/office/drawing/2014/main" id="{186FF87F-9410-4511-9B46-1F608309D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6FACB6E9-91DC-432E-9963-4586D334D76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4</a:t>
            </a:fld>
            <a:endParaRPr lang="en-GB" noProof="0" dirty="0"/>
          </a:p>
        </p:txBody>
      </p:sp>
      <p:graphicFrame>
        <p:nvGraphicFramePr>
          <p:cNvPr id="16" name="표 15">
            <a:extLst>
              <a:ext uri="{FF2B5EF4-FFF2-40B4-BE49-F238E27FC236}">
                <a16:creationId xmlns:a16="http://schemas.microsoft.com/office/drawing/2014/main" id="{D5FBFF98-40E8-4924-A852-A34A0DF8EA24}"/>
              </a:ext>
            </a:extLst>
          </p:cNvPr>
          <p:cNvGraphicFramePr>
            <a:graphicFrameLocks noGrp="1"/>
          </p:cNvGraphicFramePr>
          <p:nvPr>
            <p:extLst>
              <p:ext uri="{D42A27DB-BD31-4B8C-83A1-F6EECF244321}">
                <p14:modId xmlns:p14="http://schemas.microsoft.com/office/powerpoint/2010/main" val="1947499348"/>
              </p:ext>
            </p:extLst>
          </p:nvPr>
        </p:nvGraphicFramePr>
        <p:xfrm>
          <a:off x="567027" y="1753852"/>
          <a:ext cx="11057945" cy="4682354"/>
        </p:xfrm>
        <a:graphic>
          <a:graphicData uri="http://schemas.openxmlformats.org/drawingml/2006/table">
            <a:tbl>
              <a:tblPr/>
              <a:tblGrid>
                <a:gridCol w="822746">
                  <a:extLst>
                    <a:ext uri="{9D8B030D-6E8A-4147-A177-3AD203B41FA5}">
                      <a16:colId xmlns:a16="http://schemas.microsoft.com/office/drawing/2014/main" val="250134790"/>
                    </a:ext>
                  </a:extLst>
                </a:gridCol>
                <a:gridCol w="2730540">
                  <a:extLst>
                    <a:ext uri="{9D8B030D-6E8A-4147-A177-3AD203B41FA5}">
                      <a16:colId xmlns:a16="http://schemas.microsoft.com/office/drawing/2014/main" val="517946220"/>
                    </a:ext>
                  </a:extLst>
                </a:gridCol>
                <a:gridCol w="5666584">
                  <a:extLst>
                    <a:ext uri="{9D8B030D-6E8A-4147-A177-3AD203B41FA5}">
                      <a16:colId xmlns:a16="http://schemas.microsoft.com/office/drawing/2014/main" val="2840116170"/>
                    </a:ext>
                  </a:extLst>
                </a:gridCol>
                <a:gridCol w="1838075">
                  <a:extLst>
                    <a:ext uri="{9D8B030D-6E8A-4147-A177-3AD203B41FA5}">
                      <a16:colId xmlns:a16="http://schemas.microsoft.com/office/drawing/2014/main" val="3809437943"/>
                    </a:ext>
                  </a:extLst>
                </a:gridCol>
              </a:tblGrid>
              <a:tr h="561554">
                <a:tc>
                  <a:txBody>
                    <a:bodyPr/>
                    <a:lstStyle/>
                    <a:p>
                      <a:pPr marL="0" marR="0" indent="0" algn="ctr" fontAlgn="base" latinLnBrk="0">
                        <a:lnSpc>
                          <a:spcPct val="110000"/>
                        </a:lnSpc>
                        <a:spcBef>
                          <a:spcPts val="0"/>
                        </a:spcBef>
                        <a:spcAft>
                          <a:spcPts val="0"/>
                        </a:spcAft>
                      </a:pPr>
                      <a:r>
                        <a:rPr lang="en-US" sz="1400" kern="0" spc="0" dirty="0">
                          <a:solidFill>
                            <a:srgbClr val="000000"/>
                          </a:solidFill>
                          <a:effectLst/>
                          <a:latin typeface="+mn-ea"/>
                          <a:ea typeface="+mn-ea"/>
                        </a:rPr>
                        <a:t>NO</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대상</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ko-KR" altLang="en-US" sz="1400" kern="0" spc="0" dirty="0">
                          <a:solidFill>
                            <a:srgbClr val="000000"/>
                          </a:solidFill>
                          <a:effectLst/>
                          <a:latin typeface="+mn-ea"/>
                          <a:ea typeface="+mn-ea"/>
                        </a:rPr>
                        <a:t>조치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10000"/>
                        </a:lnSpc>
                        <a:spcBef>
                          <a:spcPts val="0"/>
                        </a:spcBef>
                        <a:spcAft>
                          <a:spcPts val="0"/>
                        </a:spcAft>
                      </a:pPr>
                      <a:r>
                        <a:rPr lang="en-US" altLang="ko-KR" sz="1400" kern="0" spc="0">
                          <a:solidFill>
                            <a:srgbClr val="000000"/>
                          </a:solidFill>
                          <a:effectLst/>
                          <a:latin typeface="+mn-ea"/>
                          <a:ea typeface="+mn-ea"/>
                        </a:rPr>
                        <a:t>KS C IEC 61508-7</a:t>
                      </a:r>
                      <a:endParaRPr lang="ko-KR" altLang="en-US" sz="1400" kern="0" spc="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400" kern="0" spc="0">
                          <a:solidFill>
                            <a:srgbClr val="000000"/>
                          </a:solidFill>
                          <a:effectLst/>
                          <a:latin typeface="+mn-ea"/>
                          <a:ea typeface="+mn-ea"/>
                        </a:rPr>
                        <a:t>참고표준</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554717"/>
                  </a:ext>
                </a:extLst>
              </a:tr>
              <a:tr h="267233">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1</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처리장치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감시장치의 사용 </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A.9</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213919"/>
                  </a:ext>
                </a:extLst>
              </a:tr>
              <a:tr h="26811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2</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부품선정</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사양 내의 부품만 사용 </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dirty="0">
                        <a:solidFill>
                          <a:srgbClr val="000000"/>
                        </a:solidFill>
                        <a:effectLst/>
                        <a:latin typeface="+mn-ea"/>
                        <a:ea typeface="+mn-ea"/>
                      </a:endParaRP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6429540"/>
                  </a:ext>
                </a:extLst>
              </a:tr>
              <a:tr h="66209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3</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입출력장치 및 통신연결을 포함된 인터페이스</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전원투입 실패 또는 리셋의 경우 정의된 안전한 상태</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dirty="0">
                        <a:solidFill>
                          <a:srgbClr val="000000"/>
                        </a:solidFill>
                        <a:effectLst/>
                        <a:latin typeface="+mn-ea"/>
                        <a:ea typeface="+mn-ea"/>
                      </a:endParaRP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025205"/>
                  </a:ext>
                </a:extLst>
              </a:tr>
              <a:tr h="464666">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4</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전원공급장치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과전압 또는 부족전압의 경우 정의된 안전한 차단 상태 </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A.8.2</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5288135"/>
                  </a:ext>
                </a:extLst>
              </a:tr>
              <a:tr h="26811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5</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가변메모리범위</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고정 상태 메모리만 사용</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a:solidFill>
                          <a:srgbClr val="000000"/>
                        </a:solidFill>
                        <a:effectLst/>
                        <a:latin typeface="+mn-ea"/>
                        <a:ea typeface="+mn-ea"/>
                      </a:endParaRP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808591"/>
                  </a:ext>
                </a:extLst>
              </a:tr>
              <a:tr h="464666">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6</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가변메모리범위</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부팅 절차 동안 가변 데이터 메모리의 읽기</a:t>
                      </a:r>
                      <a:r>
                        <a:rPr lang="en-US" altLang="ko-KR" sz="1400" kern="0" spc="0" dirty="0">
                          <a:solidFill>
                            <a:srgbClr val="000000"/>
                          </a:solidFill>
                          <a:effectLst/>
                          <a:latin typeface="+mn-ea"/>
                          <a:ea typeface="+mn-ea"/>
                        </a:rPr>
                        <a:t>/</a:t>
                      </a:r>
                      <a:r>
                        <a:rPr lang="ko-KR" altLang="en-US" sz="1400" kern="0" spc="0" dirty="0">
                          <a:solidFill>
                            <a:srgbClr val="000000"/>
                          </a:solidFill>
                          <a:effectLst/>
                          <a:latin typeface="+mn-ea"/>
                          <a:ea typeface="+mn-ea"/>
                        </a:rPr>
                        <a:t>쓰기 시험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dirty="0">
                        <a:solidFill>
                          <a:srgbClr val="000000"/>
                        </a:solidFill>
                        <a:effectLst/>
                        <a:latin typeface="+mn-ea"/>
                        <a:ea typeface="+mn-ea"/>
                      </a:endParaRP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085583"/>
                  </a:ext>
                </a:extLst>
              </a:tr>
              <a:tr h="26811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7</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가변메모리범위</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유용한 데이터</a:t>
                      </a:r>
                      <a:r>
                        <a:rPr lang="en-US" altLang="ko-KR" sz="1400" kern="0" spc="0" dirty="0">
                          <a:solidFill>
                            <a:srgbClr val="000000"/>
                          </a:solidFill>
                          <a:effectLst/>
                          <a:latin typeface="+mn-ea"/>
                          <a:ea typeface="+mn-ea"/>
                        </a:rPr>
                        <a:t>(</a:t>
                      </a:r>
                      <a:r>
                        <a:rPr lang="ko-KR" altLang="en-US" sz="1400" kern="0" spc="0" dirty="0">
                          <a:solidFill>
                            <a:srgbClr val="000000"/>
                          </a:solidFill>
                          <a:effectLst/>
                          <a:latin typeface="+mn-ea"/>
                          <a:ea typeface="+mn-ea"/>
                        </a:rPr>
                        <a:t>예</a:t>
                      </a:r>
                      <a:r>
                        <a:rPr lang="en-US" altLang="ko-KR" sz="1400" kern="0" spc="0" dirty="0">
                          <a:solidFill>
                            <a:srgbClr val="000000"/>
                          </a:solidFill>
                          <a:effectLst/>
                          <a:latin typeface="+mn-ea"/>
                          <a:ea typeface="+mn-ea"/>
                        </a:rPr>
                        <a:t>,</a:t>
                      </a:r>
                      <a:r>
                        <a:rPr lang="ko-KR" altLang="en-US" sz="1400" kern="0" spc="0" dirty="0">
                          <a:solidFill>
                            <a:srgbClr val="000000"/>
                          </a:solidFill>
                          <a:effectLst/>
                          <a:latin typeface="+mn-ea"/>
                          <a:ea typeface="+mn-ea"/>
                        </a:rPr>
                        <a:t>통계</a:t>
                      </a:r>
                      <a:r>
                        <a:rPr lang="en-US" altLang="ko-KR" sz="1400" kern="0" spc="0" dirty="0">
                          <a:solidFill>
                            <a:srgbClr val="000000"/>
                          </a:solidFill>
                          <a:effectLst/>
                          <a:latin typeface="+mn-ea"/>
                          <a:ea typeface="+mn-ea"/>
                        </a:rPr>
                        <a:t>)</a:t>
                      </a:r>
                      <a:r>
                        <a:rPr lang="ko-KR" altLang="en-US" sz="1400" kern="0" spc="0" dirty="0">
                          <a:solidFill>
                            <a:srgbClr val="000000"/>
                          </a:solidFill>
                          <a:effectLst/>
                          <a:latin typeface="+mn-ea"/>
                          <a:ea typeface="+mn-ea"/>
                        </a:rPr>
                        <a:t>에만 원격 접속</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a:solidFill>
                          <a:srgbClr val="000000"/>
                        </a:solidFill>
                        <a:effectLst/>
                        <a:latin typeface="+mn-ea"/>
                        <a:ea typeface="+mn-ea"/>
                      </a:endParaRP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686381"/>
                  </a:ext>
                </a:extLst>
              </a:tr>
              <a:tr h="464666">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8</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불변메모리범위</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시스템이나 원격조정에 의해 자동으로 프로그램코드 변경 가능성 없음</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400" kern="0" spc="0">
                        <a:solidFill>
                          <a:srgbClr val="000000"/>
                        </a:solidFill>
                        <a:effectLst/>
                        <a:latin typeface="+mn-ea"/>
                        <a:ea typeface="+mn-ea"/>
                      </a:endParaRP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2014933"/>
                  </a:ext>
                </a:extLst>
              </a:tr>
              <a:tr h="662099">
                <a:tc>
                  <a:txBody>
                    <a:bodyPr/>
                    <a:lstStyle/>
                    <a:p>
                      <a:pPr marL="0" marR="0" indent="0" algn="ctr" fontAlgn="base" latinLnBrk="0">
                        <a:lnSpc>
                          <a:spcPct val="135000"/>
                        </a:lnSpc>
                        <a:spcBef>
                          <a:spcPts val="0"/>
                        </a:spcBef>
                        <a:spcAft>
                          <a:spcPts val="0"/>
                        </a:spcAft>
                      </a:pPr>
                      <a:r>
                        <a:rPr lang="en-US" sz="1400" kern="0" spc="0">
                          <a:solidFill>
                            <a:srgbClr val="000000"/>
                          </a:solidFill>
                          <a:effectLst/>
                          <a:latin typeface="+mn-ea"/>
                          <a:ea typeface="+mn-ea"/>
                        </a:rPr>
                        <a:t>9</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a:solidFill>
                            <a:srgbClr val="000000"/>
                          </a:solidFill>
                          <a:effectLst/>
                          <a:latin typeface="+mn-ea"/>
                          <a:ea typeface="+mn-ea"/>
                        </a:rPr>
                        <a:t>불변메모리범위</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400" kern="0" spc="0" dirty="0">
                          <a:solidFill>
                            <a:srgbClr val="000000"/>
                          </a:solidFill>
                          <a:effectLst/>
                          <a:latin typeface="+mn-ea"/>
                          <a:ea typeface="+mn-ea"/>
                        </a:rPr>
                        <a:t>검사용 합계와 동등이상의 방법을 갖는 부팅절차 동안 프로그램 코드 메모리와 고정 데이터 메모리의 시험</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400" kern="0" spc="0" dirty="0">
                          <a:solidFill>
                            <a:srgbClr val="000000"/>
                          </a:solidFill>
                          <a:effectLst/>
                          <a:latin typeface="+mn-ea"/>
                          <a:ea typeface="+mn-ea"/>
                        </a:rPr>
                        <a:t>A.4.2</a:t>
                      </a:r>
                    </a:p>
                  </a:txBody>
                  <a:tcPr marL="31354" marR="31354" marT="47087" marB="4708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3538994"/>
                  </a:ext>
                </a:extLst>
              </a:tr>
            </a:tbl>
          </a:graphicData>
        </a:graphic>
      </p:graphicFrame>
      <p:sp>
        <p:nvSpPr>
          <p:cNvPr id="19" name="직사각형 18">
            <a:extLst>
              <a:ext uri="{FF2B5EF4-FFF2-40B4-BE49-F238E27FC236}">
                <a16:creationId xmlns:a16="http://schemas.microsoft.com/office/drawing/2014/main" id="{6C30F5C9-E2C1-4630-B789-C49F69A8727D}"/>
              </a:ext>
            </a:extLst>
          </p:cNvPr>
          <p:cNvSpPr/>
          <p:nvPr/>
        </p:nvSpPr>
        <p:spPr>
          <a:xfrm>
            <a:off x="9801726" y="1741128"/>
            <a:ext cx="1776163" cy="562920"/>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0512628"/>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12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pic>
        <p:nvPicPr>
          <p:cNvPr id="7" name="그림 6">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40</a:t>
            </a:fld>
            <a:endParaRPr lang="en-GB" noProof="0" dirty="0"/>
          </a:p>
        </p:txBody>
      </p:sp>
      <p:sp>
        <p:nvSpPr>
          <p:cNvPr id="10" name="직사각형 9">
            <a:extLst>
              <a:ext uri="{FF2B5EF4-FFF2-40B4-BE49-F238E27FC236}">
                <a16:creationId xmlns:a16="http://schemas.microsoft.com/office/drawing/2014/main" id="{00A8ED6D-C1F3-4291-BD23-319569621E84}"/>
              </a:ext>
            </a:extLst>
          </p:cNvPr>
          <p:cNvSpPr/>
          <p:nvPr/>
        </p:nvSpPr>
        <p:spPr>
          <a:xfrm>
            <a:off x="409616" y="1892757"/>
            <a:ext cx="11192212" cy="2831544"/>
          </a:xfrm>
          <a:prstGeom prst="rect">
            <a:avLst/>
          </a:prstGeom>
        </p:spPr>
        <p:txBody>
          <a:bodyPr wrap="square">
            <a:spAutoFit/>
          </a:bodyPr>
          <a:lstStyle/>
          <a:p>
            <a:r>
              <a:rPr lang="en-US" b="1" dirty="0">
                <a:latin typeface="+mn-ea"/>
                <a:cs typeface="Arial" panose="020B0604020202020204" pitchFamily="34" charset="0"/>
              </a:rPr>
              <a:t>C.2.5 </a:t>
            </a:r>
            <a:r>
              <a:rPr lang="ko-KR" altLang="en-US" b="1" dirty="0">
                <a:latin typeface="+mn-ea"/>
              </a:rPr>
              <a:t>방어적 프로그래밍</a:t>
            </a:r>
            <a:r>
              <a:rPr lang="en-US" altLang="ko-KR" b="1" dirty="0">
                <a:latin typeface="+mn-ea"/>
              </a:rPr>
              <a:t>(Defensive programming)    </a:t>
            </a:r>
            <a:r>
              <a:rPr lang="en-US" altLang="ko-KR" b="1" dirty="0">
                <a:solidFill>
                  <a:srgbClr val="FF0000"/>
                </a:solidFill>
                <a:latin typeface="+mn-ea"/>
              </a:rPr>
              <a:t>→ Software Detail design requirement</a:t>
            </a:r>
            <a:endParaRPr lang="en-US" b="1" dirty="0">
              <a:solidFill>
                <a:srgbClr val="FF0000"/>
              </a:solidFill>
              <a:latin typeface="+mn-ea"/>
              <a:cs typeface="Arial" panose="020B0604020202020204" pitchFamily="34" charset="0"/>
            </a:endParaRPr>
          </a:p>
          <a:p>
            <a:endParaRPr lang="en-US" sz="1400" dirty="0">
              <a:latin typeface="+mn-ea"/>
              <a:cs typeface="Arial" panose="020B0604020202020204" pitchFamily="34" charset="0"/>
            </a:endParaRPr>
          </a:p>
          <a:p>
            <a:r>
              <a:rPr lang="ko-KR" altLang="en-US" b="1" dirty="0">
                <a:latin typeface="+mn-ea"/>
                <a:cs typeface="Arial" panose="020B0604020202020204" pitchFamily="34" charset="0"/>
              </a:rPr>
              <a:t>목적</a:t>
            </a:r>
            <a:r>
              <a:rPr lang="en-US" b="1" dirty="0">
                <a:latin typeface="+mn-ea"/>
                <a:cs typeface="Arial" panose="020B0604020202020204" pitchFamily="34" charset="0"/>
              </a:rPr>
              <a:t>: </a:t>
            </a:r>
            <a:r>
              <a:rPr lang="ko-KR" altLang="en-US" b="1" u="sng" dirty="0">
                <a:latin typeface="+mn-ea"/>
              </a:rPr>
              <a:t>프로그램 실행 중에 변칙적인</a:t>
            </a:r>
            <a:r>
              <a:rPr lang="ko-KR" altLang="en-US" dirty="0">
                <a:latin typeface="+mn-ea"/>
              </a:rPr>
              <a:t> 제어 흐름</a:t>
            </a:r>
            <a:r>
              <a:rPr lang="en-US" altLang="ko-KR" dirty="0">
                <a:latin typeface="+mn-ea"/>
              </a:rPr>
              <a:t>, </a:t>
            </a:r>
            <a:r>
              <a:rPr lang="ko-KR" altLang="en-US" dirty="0">
                <a:latin typeface="+mn-ea"/>
              </a:rPr>
              <a:t>데이터 흐름</a:t>
            </a:r>
            <a:r>
              <a:rPr lang="en-US" altLang="ko-KR" dirty="0">
                <a:latin typeface="+mn-ea"/>
              </a:rPr>
              <a:t>, </a:t>
            </a:r>
            <a:r>
              <a:rPr lang="ko-KR" altLang="en-US" dirty="0">
                <a:latin typeface="+mn-ea"/>
              </a:rPr>
              <a:t>또는 데이터 값들을 검출해 내고</a:t>
            </a:r>
            <a:r>
              <a:rPr lang="en-US" altLang="ko-KR" dirty="0">
                <a:latin typeface="+mn-ea"/>
              </a:rPr>
              <a:t>, </a:t>
            </a:r>
            <a:r>
              <a:rPr lang="ko-KR" altLang="en-US" dirty="0">
                <a:latin typeface="+mn-ea"/>
              </a:rPr>
              <a:t>이들에 대해 미리 규정되고 수용 가능한 방법으로 대응하는 프로그램을 만드는 것</a:t>
            </a:r>
            <a:r>
              <a:rPr lang="en-US" altLang="ko-KR" dirty="0">
                <a:latin typeface="+mn-ea"/>
              </a:rPr>
              <a:t>.</a:t>
            </a:r>
          </a:p>
          <a:p>
            <a:r>
              <a:rPr lang="en-US" sz="1400" dirty="0">
                <a:latin typeface="+mn-ea"/>
                <a:cs typeface="Arial" panose="020B0604020202020204" pitchFamily="34" charset="0"/>
              </a:rPr>
              <a:t>(</a:t>
            </a:r>
            <a:r>
              <a:rPr lang="en-US" altLang="ko-KR" sz="1400" b="1" u="sng" dirty="0">
                <a:latin typeface="+mn-ea"/>
              </a:rPr>
              <a:t>To produce programs which detect anomalous</a:t>
            </a:r>
            <a:r>
              <a:rPr lang="en-US" altLang="ko-KR" sz="1400" dirty="0">
                <a:latin typeface="+mn-ea"/>
              </a:rPr>
              <a:t> control flow, data flow or data values during their execution and react to these in a predetermined and acceptable manner.</a:t>
            </a:r>
            <a:r>
              <a:rPr lang="en-US" altLang="ko-KR" sz="1400" dirty="0">
                <a:latin typeface="+mn-ea"/>
                <a:cs typeface="Arial" panose="020B0604020202020204" pitchFamily="34" charset="0"/>
              </a:rPr>
              <a:t>)</a:t>
            </a:r>
            <a:endParaRPr lang="en-US" sz="1400" dirty="0">
              <a:latin typeface="+mn-ea"/>
              <a:cs typeface="Arial" panose="020B0604020202020204" pitchFamily="34" charset="0"/>
            </a:endParaRPr>
          </a:p>
          <a:p>
            <a:endParaRPr lang="en-US" b="1" dirty="0">
              <a:latin typeface="+mn-ea"/>
              <a:cs typeface="Arial" panose="020B0604020202020204" pitchFamily="34" charset="0"/>
            </a:endParaRPr>
          </a:p>
          <a:p>
            <a:r>
              <a:rPr lang="ko-KR" altLang="en-US" b="1" dirty="0">
                <a:latin typeface="+mn-ea"/>
                <a:cs typeface="Arial" panose="020B0604020202020204" pitchFamily="34" charset="0"/>
              </a:rPr>
              <a:t>설명</a:t>
            </a:r>
            <a:r>
              <a:rPr lang="en-US" b="1" dirty="0">
                <a:latin typeface="+mn-ea"/>
                <a:cs typeface="Arial" panose="020B0604020202020204" pitchFamily="34" charset="0"/>
              </a:rPr>
              <a:t>: </a:t>
            </a:r>
            <a:r>
              <a:rPr lang="ko-KR" altLang="en-US" dirty="0">
                <a:latin typeface="+mn-ea"/>
              </a:rPr>
              <a:t>제어나 데이터의 변칙을 확인하기 위한 프로그래밍에 많은 기법들이 이용될 수 있다</a:t>
            </a:r>
            <a:r>
              <a:rPr lang="en-US" altLang="ko-KR" dirty="0">
                <a:latin typeface="+mn-ea"/>
              </a:rPr>
              <a:t>. </a:t>
            </a:r>
            <a:r>
              <a:rPr lang="ko-KR" altLang="en-US" dirty="0">
                <a:latin typeface="+mn-ea"/>
              </a:rPr>
              <a:t>이들은 잘못된 데이터 처리 가능성을 감소시기기 위한 시스템의 프로그래밍을 통해 체계적으로 적용될 수 있다</a:t>
            </a:r>
            <a:r>
              <a:rPr lang="en-US" altLang="ko-KR" dirty="0">
                <a:latin typeface="+mn-ea"/>
              </a:rPr>
              <a:t>.</a:t>
            </a:r>
            <a:r>
              <a:rPr lang="en-US" dirty="0">
                <a:latin typeface="+mn-ea"/>
                <a:cs typeface="Arial" panose="020B0604020202020204" pitchFamily="34" charset="0"/>
              </a:rPr>
              <a:t> </a:t>
            </a:r>
          </a:p>
          <a:p>
            <a:r>
              <a:rPr lang="en-US" sz="1400" dirty="0">
                <a:latin typeface="+mn-ea"/>
                <a:cs typeface="Arial" panose="020B0604020202020204" pitchFamily="34" charset="0"/>
              </a:rPr>
              <a:t>(</a:t>
            </a:r>
            <a:r>
              <a:rPr lang="en-US" altLang="ko-KR" sz="1400" dirty="0">
                <a:latin typeface="+mn-ea"/>
              </a:rPr>
              <a:t>Many techniques can be used during programming to check for control or data anomalies. These can be applied systematically throughout the programming of a system to decrease the likelihood of erroneous data processing.</a:t>
            </a:r>
            <a:r>
              <a:rPr lang="en-US" altLang="ko-KR" sz="1400" dirty="0">
                <a:latin typeface="+mn-ea"/>
                <a:cs typeface="Arial" panose="020B0604020202020204" pitchFamily="34" charset="0"/>
              </a:rPr>
              <a:t>)</a:t>
            </a:r>
            <a:endParaRPr lang="en-US" sz="1400" dirty="0">
              <a:latin typeface="+mn-ea"/>
              <a:cs typeface="Arial" panose="020B0604020202020204" pitchFamily="34" charset="0"/>
            </a:endParaRPr>
          </a:p>
        </p:txBody>
      </p:sp>
    </p:spTree>
    <p:extLst>
      <p:ext uri="{BB962C8B-B14F-4D97-AF65-F5344CB8AC3E}">
        <p14:creationId xmlns:p14="http://schemas.microsoft.com/office/powerpoint/2010/main" val="3027264096"/>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12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pic>
        <p:nvPicPr>
          <p:cNvPr id="7" name="그림 6">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41</a:t>
            </a:fld>
            <a:endParaRPr lang="en-GB" noProof="0" dirty="0"/>
          </a:p>
        </p:txBody>
      </p:sp>
      <p:sp>
        <p:nvSpPr>
          <p:cNvPr id="10" name="직사각형 9">
            <a:extLst>
              <a:ext uri="{FF2B5EF4-FFF2-40B4-BE49-F238E27FC236}">
                <a16:creationId xmlns:a16="http://schemas.microsoft.com/office/drawing/2014/main" id="{00A8ED6D-C1F3-4291-BD23-319569621E84}"/>
              </a:ext>
            </a:extLst>
          </p:cNvPr>
          <p:cNvSpPr/>
          <p:nvPr/>
        </p:nvSpPr>
        <p:spPr>
          <a:xfrm>
            <a:off x="409616" y="1892757"/>
            <a:ext cx="11192212" cy="3323987"/>
          </a:xfrm>
          <a:prstGeom prst="rect">
            <a:avLst/>
          </a:prstGeom>
        </p:spPr>
        <p:txBody>
          <a:bodyPr wrap="square">
            <a:spAutoFit/>
          </a:bodyPr>
          <a:lstStyle/>
          <a:p>
            <a:r>
              <a:rPr lang="en-US" b="1" dirty="0">
                <a:latin typeface="+mn-ea"/>
                <a:cs typeface="Arial" panose="020B0604020202020204" pitchFamily="34" charset="0"/>
              </a:rPr>
              <a:t>C.3.1 </a:t>
            </a:r>
            <a:r>
              <a:rPr lang="ko-KR" altLang="en-US" dirty="0">
                <a:latin typeface="+mn-ea"/>
              </a:rPr>
              <a:t>결함 검출 및 진단</a:t>
            </a:r>
            <a:r>
              <a:rPr lang="en-US" altLang="ko-KR" b="1" dirty="0">
                <a:latin typeface="+mn-ea"/>
              </a:rPr>
              <a:t>(Fault detection and diagnosis)    </a:t>
            </a:r>
            <a:r>
              <a:rPr lang="en-US" altLang="ko-KR" b="1" dirty="0">
                <a:solidFill>
                  <a:srgbClr val="FF0000"/>
                </a:solidFill>
                <a:latin typeface="+mn-ea"/>
              </a:rPr>
              <a:t>→ Software Architecture requirement</a:t>
            </a:r>
            <a:endParaRPr lang="en-US" b="1" dirty="0">
              <a:solidFill>
                <a:srgbClr val="FF0000"/>
              </a:solidFill>
              <a:latin typeface="+mn-ea"/>
              <a:cs typeface="Arial" panose="020B0604020202020204" pitchFamily="34" charset="0"/>
            </a:endParaRPr>
          </a:p>
          <a:p>
            <a:endParaRPr lang="en-US" sz="1400" dirty="0">
              <a:latin typeface="+mn-ea"/>
              <a:cs typeface="Arial" panose="020B0604020202020204" pitchFamily="34" charset="0"/>
            </a:endParaRPr>
          </a:p>
          <a:p>
            <a:r>
              <a:rPr lang="ko-KR" altLang="en-US" b="1" dirty="0">
                <a:latin typeface="+mn-ea"/>
                <a:cs typeface="Arial" panose="020B0604020202020204" pitchFamily="34" charset="0"/>
              </a:rPr>
              <a:t>목적</a:t>
            </a:r>
            <a:r>
              <a:rPr lang="en-US" b="1" dirty="0">
                <a:latin typeface="+mn-ea"/>
                <a:cs typeface="Arial" panose="020B0604020202020204" pitchFamily="34" charset="0"/>
              </a:rPr>
              <a:t>: </a:t>
            </a:r>
            <a:r>
              <a:rPr lang="ko-KR" altLang="en-US" dirty="0">
                <a:latin typeface="+mn-ea"/>
              </a:rPr>
              <a:t>고장을 유발할 수도 있는 시스템 결함을 검출함으로써</a:t>
            </a:r>
            <a:r>
              <a:rPr lang="en-US" altLang="ko-KR" dirty="0">
                <a:latin typeface="+mn-ea"/>
              </a:rPr>
              <a:t>, </a:t>
            </a:r>
            <a:r>
              <a:rPr lang="ko-KR" altLang="en-US" dirty="0">
                <a:latin typeface="+mn-ea"/>
              </a:rPr>
              <a:t>고장의 결과를 최소화하기 위한 </a:t>
            </a:r>
            <a:r>
              <a:rPr lang="ko-KR" altLang="en-US" dirty="0" err="1">
                <a:latin typeface="+mn-ea"/>
              </a:rPr>
              <a:t>역기준</a:t>
            </a:r>
            <a:r>
              <a:rPr lang="en-US" altLang="ko-KR" b="1" dirty="0">
                <a:solidFill>
                  <a:srgbClr val="FF0000"/>
                </a:solidFill>
                <a:latin typeface="+mn-ea"/>
              </a:rPr>
              <a:t>(</a:t>
            </a:r>
            <a:r>
              <a:rPr lang="ko-KR" altLang="en-US" b="1" dirty="0">
                <a:solidFill>
                  <a:srgbClr val="FF0000"/>
                </a:solidFill>
                <a:latin typeface="+mn-ea"/>
              </a:rPr>
              <a:t>대책</a:t>
            </a:r>
            <a:r>
              <a:rPr lang="en-US" altLang="ko-KR" b="1" dirty="0">
                <a:solidFill>
                  <a:srgbClr val="FF0000"/>
                </a:solidFill>
                <a:latin typeface="+mn-ea"/>
              </a:rPr>
              <a:t>)</a:t>
            </a:r>
            <a:r>
              <a:rPr lang="ko-KR" altLang="en-US" dirty="0">
                <a:latin typeface="+mn-ea"/>
              </a:rPr>
              <a:t>에 대한 기초를 제공한다</a:t>
            </a:r>
            <a:r>
              <a:rPr lang="en-US" altLang="ko-KR" dirty="0">
                <a:latin typeface="+mn-ea"/>
              </a:rPr>
              <a:t>.</a:t>
            </a:r>
          </a:p>
          <a:p>
            <a:r>
              <a:rPr lang="en-US" sz="1400" dirty="0">
                <a:latin typeface="+mn-ea"/>
                <a:cs typeface="Arial" panose="020B0604020202020204" pitchFamily="34" charset="0"/>
              </a:rPr>
              <a:t>(</a:t>
            </a:r>
            <a:r>
              <a:rPr lang="en-US" altLang="ko-KR" sz="1400" dirty="0">
                <a:latin typeface="+mn-ea"/>
              </a:rPr>
              <a:t>To detect faults in a system, which might lead to a failure, thus providing the basis for counter-measures in order to </a:t>
            </a:r>
            <a:r>
              <a:rPr lang="en-US" altLang="ko-KR" sz="1400" dirty="0" err="1">
                <a:latin typeface="+mn-ea"/>
              </a:rPr>
              <a:t>minimise</a:t>
            </a:r>
            <a:r>
              <a:rPr lang="en-US" altLang="ko-KR" sz="1400" dirty="0">
                <a:latin typeface="+mn-ea"/>
              </a:rPr>
              <a:t> the consequences of failures.</a:t>
            </a:r>
            <a:r>
              <a:rPr lang="en-US" altLang="ko-KR" sz="1400" dirty="0">
                <a:latin typeface="+mn-ea"/>
                <a:cs typeface="Arial" panose="020B0604020202020204" pitchFamily="34" charset="0"/>
              </a:rPr>
              <a:t>)</a:t>
            </a:r>
            <a:endParaRPr lang="en-US" sz="1400" dirty="0">
              <a:latin typeface="+mn-ea"/>
              <a:cs typeface="Arial" panose="020B0604020202020204" pitchFamily="34" charset="0"/>
            </a:endParaRPr>
          </a:p>
          <a:p>
            <a:endParaRPr lang="en-US" b="1" dirty="0">
              <a:latin typeface="+mn-ea"/>
              <a:cs typeface="Arial" panose="020B0604020202020204" pitchFamily="34" charset="0"/>
            </a:endParaRPr>
          </a:p>
          <a:p>
            <a:r>
              <a:rPr lang="ko-KR" altLang="en-US" b="1" dirty="0">
                <a:latin typeface="+mn-ea"/>
                <a:cs typeface="Arial" panose="020B0604020202020204" pitchFamily="34" charset="0"/>
              </a:rPr>
              <a:t>설명</a:t>
            </a:r>
            <a:r>
              <a:rPr lang="en-US" b="1" dirty="0">
                <a:latin typeface="+mn-ea"/>
                <a:cs typeface="Arial" panose="020B0604020202020204" pitchFamily="34" charset="0"/>
              </a:rPr>
              <a:t>: </a:t>
            </a:r>
            <a:r>
              <a:rPr lang="ko-KR" altLang="en-US" dirty="0">
                <a:latin typeface="+mn-ea"/>
              </a:rPr>
              <a:t>결함 검출은 </a:t>
            </a:r>
            <a:r>
              <a:rPr lang="en-US" altLang="ko-KR" dirty="0">
                <a:latin typeface="+mn-ea"/>
              </a:rPr>
              <a:t>(</a:t>
            </a:r>
            <a:r>
              <a:rPr lang="ko-KR" altLang="en-US" dirty="0">
                <a:latin typeface="+mn-ea"/>
              </a:rPr>
              <a:t>확인되는 </a:t>
            </a:r>
            <a:r>
              <a:rPr lang="en-US" altLang="ko-KR" dirty="0">
                <a:latin typeface="+mn-ea"/>
              </a:rPr>
              <a:t>(</a:t>
            </a:r>
            <a:r>
              <a:rPr lang="ko-KR" altLang="en-US" dirty="0">
                <a:latin typeface="+mn-ea"/>
              </a:rPr>
              <a:t>하위</a:t>
            </a:r>
            <a:r>
              <a:rPr lang="en-US" altLang="ko-KR" dirty="0">
                <a:latin typeface="+mn-ea"/>
              </a:rPr>
              <a:t>)</a:t>
            </a:r>
            <a:r>
              <a:rPr lang="ko-KR" altLang="en-US" dirty="0">
                <a:latin typeface="+mn-ea"/>
              </a:rPr>
              <a:t>시스템 내의 고장에 의해 유발되는</a:t>
            </a:r>
            <a:r>
              <a:rPr lang="en-US" altLang="ko-KR" dirty="0">
                <a:latin typeface="+mn-ea"/>
              </a:rPr>
              <a:t>) </a:t>
            </a:r>
            <a:r>
              <a:rPr lang="ko-KR" altLang="en-US" dirty="0">
                <a:latin typeface="+mn-ea"/>
              </a:rPr>
              <a:t>잘못된 상태에 대한 시스템 확인 활동이다</a:t>
            </a:r>
            <a:r>
              <a:rPr lang="en-US" altLang="ko-KR" dirty="0">
                <a:latin typeface="+mn-ea"/>
              </a:rPr>
              <a:t>. </a:t>
            </a:r>
            <a:r>
              <a:rPr lang="ko-KR" altLang="en-US" dirty="0">
                <a:latin typeface="+mn-ea"/>
              </a:rPr>
              <a:t>결함 검출의 주요 목표는 잘못된 결과의 영향을 방지하는 것이다</a:t>
            </a:r>
            <a:r>
              <a:rPr lang="en-US" altLang="ko-KR" dirty="0">
                <a:latin typeface="+mn-ea"/>
              </a:rPr>
              <a:t>. </a:t>
            </a:r>
            <a:r>
              <a:rPr lang="ko-KR" altLang="en-US" dirty="0">
                <a:latin typeface="+mn-ea"/>
              </a:rPr>
              <a:t>결과가 부정확하였음을 검출할 때 포기한 제어인 병행 컴포넌트와 협력하는 활동 시스템은 자가점검으로 불린다</a:t>
            </a:r>
            <a:r>
              <a:rPr lang="en-US" altLang="ko-KR" dirty="0">
                <a:latin typeface="+mn-ea"/>
              </a:rPr>
              <a:t>.</a:t>
            </a:r>
            <a:endParaRPr lang="en-US" dirty="0">
              <a:latin typeface="+mn-ea"/>
              <a:cs typeface="Arial" panose="020B0604020202020204" pitchFamily="34" charset="0"/>
            </a:endParaRPr>
          </a:p>
          <a:p>
            <a:r>
              <a:rPr lang="en-US" sz="1400" dirty="0">
                <a:latin typeface="+mn-ea"/>
                <a:cs typeface="Arial" panose="020B0604020202020204" pitchFamily="34" charset="0"/>
              </a:rPr>
              <a:t>(</a:t>
            </a:r>
            <a:r>
              <a:rPr lang="en-US" altLang="ko-KR" sz="1400" dirty="0">
                <a:latin typeface="+mn-ea"/>
              </a:rPr>
              <a:t>Fault detection is the activity of checking a system for erroneous states (caused by a fault within the (sub)system to be checked). The primary goal of fault detection is to inhibit the effect of wrong results. A system which acts in </a:t>
            </a:r>
            <a:r>
              <a:rPr lang="en-US" altLang="ko-KR" sz="1400" b="1" u="sng" dirty="0">
                <a:latin typeface="+mn-ea"/>
              </a:rPr>
              <a:t>combination with parallel elements</a:t>
            </a:r>
            <a:r>
              <a:rPr lang="en-US" altLang="ko-KR" sz="1400" dirty="0">
                <a:latin typeface="+mn-ea"/>
              </a:rPr>
              <a:t>, relinquishing control when it detects its own results are incorrect, is called </a:t>
            </a:r>
            <a:r>
              <a:rPr lang="en-US" altLang="ko-KR" sz="1400" dirty="0" err="1">
                <a:latin typeface="+mn-ea"/>
              </a:rPr>
              <a:t>selfchecking</a:t>
            </a:r>
            <a:r>
              <a:rPr lang="en-US" altLang="ko-KR" sz="1400" dirty="0">
                <a:latin typeface="+mn-ea"/>
              </a:rPr>
              <a:t>.</a:t>
            </a:r>
            <a:r>
              <a:rPr lang="en-US" altLang="ko-KR" sz="1400" dirty="0">
                <a:latin typeface="+mn-ea"/>
                <a:cs typeface="Arial" panose="020B0604020202020204" pitchFamily="34" charset="0"/>
              </a:rPr>
              <a:t>)</a:t>
            </a:r>
            <a:endParaRPr lang="en-US" sz="1400" dirty="0">
              <a:latin typeface="+mn-ea"/>
              <a:cs typeface="Arial" panose="020B0604020202020204" pitchFamily="34" charset="0"/>
            </a:endParaRPr>
          </a:p>
        </p:txBody>
      </p:sp>
      <p:sp>
        <p:nvSpPr>
          <p:cNvPr id="11" name="Fumetto 3 6">
            <a:extLst>
              <a:ext uri="{FF2B5EF4-FFF2-40B4-BE49-F238E27FC236}">
                <a16:creationId xmlns:a16="http://schemas.microsoft.com/office/drawing/2014/main" id="{189F048C-16D8-4CF1-A78F-A5922AF92066}"/>
              </a:ext>
            </a:extLst>
          </p:cNvPr>
          <p:cNvSpPr/>
          <p:nvPr/>
        </p:nvSpPr>
        <p:spPr>
          <a:xfrm>
            <a:off x="3221373" y="5544707"/>
            <a:ext cx="5964573" cy="1133293"/>
          </a:xfrm>
          <a:prstGeom prst="wedgeEllipseCallout">
            <a:avLst>
              <a:gd name="adj1" fmla="val 40785"/>
              <a:gd name="adj2" fmla="val -97570"/>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sz="1400" b="1" u="sng" dirty="0">
                <a:solidFill>
                  <a:srgbClr val="FF0000"/>
                </a:solidFill>
                <a:latin typeface="+mn-ea"/>
              </a:rPr>
              <a:t>병렬 요소로 함께 작동하여</a:t>
            </a:r>
            <a:r>
              <a:rPr lang="ko-KR" altLang="en-US" sz="1400" b="1" dirty="0">
                <a:solidFill>
                  <a:srgbClr val="FF0000"/>
                </a:solidFill>
                <a:latin typeface="+mn-ea"/>
              </a:rPr>
              <a:t> </a:t>
            </a:r>
            <a:r>
              <a:rPr lang="ko-KR" altLang="en-US" sz="1400" b="1" dirty="0">
                <a:solidFill>
                  <a:schemeClr val="tx1"/>
                </a:solidFill>
                <a:latin typeface="+mn-ea"/>
              </a:rPr>
              <a:t>자체 결과가 부적합하였음을 검출할 때 제어를 포기하는 시스템을 </a:t>
            </a:r>
            <a:r>
              <a:rPr lang="ko-KR" altLang="en-US" sz="1400" b="1" dirty="0" err="1">
                <a:solidFill>
                  <a:schemeClr val="tx1"/>
                </a:solidFill>
                <a:latin typeface="+mn-ea"/>
              </a:rPr>
              <a:t>자체검사라고</a:t>
            </a:r>
            <a:r>
              <a:rPr lang="ko-KR" altLang="en-US" sz="1400" b="1" dirty="0">
                <a:solidFill>
                  <a:schemeClr val="tx1"/>
                </a:solidFill>
                <a:latin typeface="+mn-ea"/>
              </a:rPr>
              <a:t> 한다</a:t>
            </a:r>
            <a:r>
              <a:rPr lang="en-US" altLang="ko-KR" sz="1400" b="1" dirty="0">
                <a:solidFill>
                  <a:srgbClr val="FF0000"/>
                </a:solidFill>
                <a:latin typeface="+mn-ea"/>
              </a:rPr>
              <a:t>.</a:t>
            </a:r>
            <a:endParaRPr lang="it-IT" sz="1400" dirty="0">
              <a:solidFill>
                <a:srgbClr val="FF0000"/>
              </a:solidFill>
            </a:endParaRPr>
          </a:p>
        </p:txBody>
      </p:sp>
    </p:spTree>
    <p:extLst>
      <p:ext uri="{BB962C8B-B14F-4D97-AF65-F5344CB8AC3E}">
        <p14:creationId xmlns:p14="http://schemas.microsoft.com/office/powerpoint/2010/main" val="2168616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13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17523985"/>
              </p:ext>
            </p:extLst>
          </p:nvPr>
        </p:nvGraphicFramePr>
        <p:xfrm>
          <a:off x="444733" y="1552653"/>
          <a:ext cx="11215357" cy="146304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13</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ko-KR" altLang="en-US" sz="1400" b="0" i="0" u="none" strike="noStrike" kern="1200" cap="none" spc="0" normalizeH="0" baseline="0" noProof="0" dirty="0">
                          <a:ln>
                            <a:noFill/>
                          </a:ln>
                          <a:solidFill>
                            <a:srgbClr val="000000"/>
                          </a:solidFill>
                          <a:effectLst/>
                          <a:uLnTx/>
                          <a:uFillTx/>
                          <a:latin typeface="+mn-ea"/>
                          <a:ea typeface="+mn-ea"/>
                          <a:cs typeface="+mn-cs"/>
                        </a:rPr>
                        <a:t>프로그램</a:t>
                      </a:r>
                      <a:r>
                        <a:rPr lang="en-US" altLang="ko-KR" sz="1400" kern="1200" dirty="0">
                          <a:solidFill>
                            <a:schemeClr val="tx1"/>
                          </a:solidFill>
                          <a:effectLst/>
                          <a:latin typeface="+mn-ea"/>
                          <a:ea typeface="+mn-ea"/>
                          <a:cs typeface="+mn-cs"/>
                        </a:rPr>
                        <a:t> </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a:t>
                      </a:r>
                      <a:r>
                        <a:rPr lang="en-US" altLang="ko-KR" sz="1400" kern="1200" dirty="0">
                          <a:solidFill>
                            <a:schemeClr val="tx1"/>
                          </a:solidFill>
                          <a:effectLst/>
                          <a:latin typeface="+mn-ea"/>
                          <a:ea typeface="+mn-ea"/>
                          <a:cs typeface="+mn-cs"/>
                        </a:rPr>
                        <a:t>Program</a:t>
                      </a:r>
                      <a:r>
                        <a:rPr kumimoji="0" lang="en-US" altLang="ko-KR" sz="1400" b="0" i="0" u="none" strike="noStrike" kern="1200" cap="none" spc="0" normalizeH="0" baseline="0" noProof="0" dirty="0">
                          <a:ln>
                            <a:noFill/>
                          </a:ln>
                          <a:solidFill>
                            <a:srgbClr val="000000"/>
                          </a:solidFill>
                          <a:effectLst/>
                          <a:uLnTx/>
                          <a:uFillTx/>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시험이나 확인 목적으로 운영 모드가 호출되면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 모드가 종료될 때까지 승강기의 정상 작동이 불가능하다</a:t>
                      </a:r>
                      <a:r>
                        <a:rPr lang="en-US" altLang="ko-KR" sz="1400" kern="1200" dirty="0">
                          <a:solidFill>
                            <a:schemeClr val="tx1"/>
                          </a:solidFill>
                          <a:effectLst/>
                          <a:latin typeface="+mn-ea"/>
                          <a:ea typeface="+mn-ea"/>
                          <a:cs typeface="+mn-cs"/>
                        </a:rPr>
                        <a:t>.</a:t>
                      </a:r>
                      <a:r>
                        <a:rPr lang="en-US" sz="1400" b="0" i="0" u="none" strike="noStrike" kern="1200" baseline="0" dirty="0">
                          <a:solidFill>
                            <a:schemeClr val="tx1"/>
                          </a:solidFill>
                          <a:latin typeface="+mn-ea"/>
                          <a:ea typeface="+mn-ea"/>
                          <a:cs typeface="+mn-cs"/>
                        </a:rPr>
                        <a:t> (</a:t>
                      </a:r>
                      <a:r>
                        <a:rPr lang="en-US" altLang="ko-KR" sz="1400" b="0" i="0" u="none" strike="noStrike" kern="1200" baseline="0" dirty="0">
                          <a:solidFill>
                            <a:schemeClr val="tx1"/>
                          </a:solidFill>
                          <a:latin typeface="+mn-ea"/>
                          <a:ea typeface="+mn-ea"/>
                          <a:cs typeface="+mn-cs"/>
                        </a:rPr>
                        <a:t>If any operational mode can be invoked for testing or validation purposes normal operation of the lift shall not be possible until this mode has been terminated. </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ko-KR" sz="1300" b="0" i="0" u="none" strike="noStrike" kern="1200" baseline="0" dirty="0">
                          <a:solidFill>
                            <a:schemeClr val="tx1"/>
                          </a:solidFill>
                          <a:latin typeface="+mn-ea"/>
                          <a:ea typeface="+mn-ea"/>
                          <a:cs typeface="+mn-cs"/>
                        </a:rPr>
                        <a:t>KS</a:t>
                      </a:r>
                      <a:r>
                        <a:rPr lang="ko-KR" altLang="en-US" sz="1300" b="0" i="0" u="none" strike="noStrike" kern="1200" baseline="0" dirty="0">
                          <a:solidFill>
                            <a:schemeClr val="tx1"/>
                          </a:solidFill>
                          <a:latin typeface="+mn-ea"/>
                          <a:ea typeface="+mn-ea"/>
                          <a:cs typeface="+mn-cs"/>
                        </a:rPr>
                        <a:t> </a:t>
                      </a:r>
                      <a:r>
                        <a:rPr lang="en-US" altLang="ko-KR" sz="1300" b="0" i="0" u="none" strike="noStrike" kern="1200" baseline="0" dirty="0">
                          <a:solidFill>
                            <a:schemeClr val="tx1"/>
                          </a:solidFill>
                          <a:latin typeface="+mn-ea"/>
                          <a:ea typeface="+mn-ea"/>
                          <a:cs typeface="+mn-cs"/>
                        </a:rPr>
                        <a:t>C IEC</a:t>
                      </a:r>
                      <a:r>
                        <a:rPr lang="en-US" sz="1300" b="0" i="0" u="none" strike="noStrike" kern="1200" baseline="0" dirty="0">
                          <a:solidFill>
                            <a:schemeClr val="tx1"/>
                          </a:solidFill>
                          <a:latin typeface="+mn-ea"/>
                          <a:ea typeface="+mn-ea"/>
                          <a:cs typeface="+mn-cs"/>
                        </a:rPr>
                        <a:t> 61508–1:2010,</a:t>
                      </a:r>
                    </a:p>
                    <a:p>
                      <a:pPr algn="ctr"/>
                      <a:r>
                        <a:rPr lang="en-US" sz="1400" b="0" i="0" u="none" strike="noStrike" kern="1200" baseline="0" dirty="0">
                          <a:solidFill>
                            <a:schemeClr val="tx1"/>
                          </a:solidFill>
                          <a:latin typeface="+mn-ea"/>
                          <a:ea typeface="+mn-ea"/>
                          <a:cs typeface="+mn-cs"/>
                        </a:rPr>
                        <a:t>7.7.2.1</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444733" y="3095838"/>
            <a:ext cx="11157095" cy="3023905"/>
          </a:xfrm>
          <a:prstGeom prst="rect">
            <a:avLst/>
          </a:prstGeom>
        </p:spPr>
        <p:txBody>
          <a:bodyPr wrap="square">
            <a:spAutoFit/>
          </a:bodyPr>
          <a:lstStyle/>
          <a:p>
            <a:pPr>
              <a:spcBef>
                <a:spcPts val="600"/>
              </a:spcBef>
              <a:buClr>
                <a:srgbClr val="122C82"/>
              </a:buClr>
              <a:buSzPct val="130000"/>
            </a:pPr>
            <a:r>
              <a:rPr lang="ko-KR" altLang="ko-KR" sz="2000" dirty="0">
                <a:latin typeface="+mn-ea"/>
              </a:rPr>
              <a:t>이 요구사항의 목적은 작동 중 및 유지보수 작동 중 및 후에 기능 안전이 유지되도록 하는 것.</a:t>
            </a:r>
            <a:endParaRPr lang="en-US" altLang="ko-KR" sz="2000" dirty="0">
              <a:latin typeface="+mn-ea"/>
            </a:endParaRPr>
          </a:p>
          <a:p>
            <a:pPr>
              <a:spcBef>
                <a:spcPts val="600"/>
              </a:spcBef>
              <a:buClr>
                <a:srgbClr val="122C82"/>
              </a:buClr>
              <a:buSzPct val="130000"/>
            </a:pPr>
            <a:endParaRPr lang="en-US" altLang="ko-KR" sz="2000" dirty="0">
              <a:latin typeface="+mn-ea"/>
            </a:endParaRPr>
          </a:p>
          <a:p>
            <a:pPr>
              <a:spcBef>
                <a:spcPts val="600"/>
              </a:spcBef>
              <a:buClr>
                <a:srgbClr val="122C82"/>
              </a:buClr>
              <a:buSzPct val="130000"/>
            </a:pPr>
            <a:r>
              <a:rPr lang="ko-KR" altLang="ko-KR" sz="1600" dirty="0">
                <a:latin typeface="+mn-ea"/>
              </a:rPr>
              <a:t>운영 및 유지보수 절차 중 불안전한 상태를 방지하기 위한 조치 및 제약을 명시하기 위해 전반적인 운영 및 유지보수 계획을 준비해야 </a:t>
            </a:r>
            <a:r>
              <a:rPr lang="ko-KR" altLang="en-US" sz="1600" dirty="0">
                <a:latin typeface="+mn-ea"/>
              </a:rPr>
              <a:t>함</a:t>
            </a:r>
            <a:r>
              <a:rPr lang="ko-KR" altLang="ko-KR" sz="1600" dirty="0">
                <a:latin typeface="+mn-ea"/>
              </a:rPr>
              <a:t>.</a:t>
            </a:r>
            <a:endParaRPr lang="en-US" altLang="ko-KR" sz="1600" dirty="0">
              <a:latin typeface="+mn-ea"/>
            </a:endParaRPr>
          </a:p>
          <a:p>
            <a:pPr>
              <a:spcBef>
                <a:spcPts val="600"/>
              </a:spcBef>
              <a:buClr>
                <a:srgbClr val="122C82"/>
              </a:buClr>
              <a:buSzPct val="130000"/>
            </a:pPr>
            <a:endParaRPr lang="en-US" sz="1600" dirty="0">
              <a:latin typeface="+mn-ea"/>
              <a:cs typeface="Arial" pitchFamily="34" charset="0"/>
            </a:endParaRPr>
          </a:p>
          <a:p>
            <a:r>
              <a:rPr lang="en-US" altLang="ko-KR" sz="1600" b="1" dirty="0"/>
              <a:t>KS</a:t>
            </a:r>
            <a:r>
              <a:rPr lang="ko-KR" altLang="en-US" sz="1600" b="1" dirty="0"/>
              <a:t> </a:t>
            </a:r>
            <a:r>
              <a:rPr lang="en-US" altLang="ko-KR" sz="1600" b="1" dirty="0"/>
              <a:t>C</a:t>
            </a:r>
            <a:r>
              <a:rPr lang="ko-KR" altLang="en-US" sz="1600" b="1" dirty="0"/>
              <a:t> </a:t>
            </a:r>
            <a:r>
              <a:rPr lang="en-US" altLang="ko-KR" sz="1600" b="1" dirty="0"/>
              <a:t>IEC</a:t>
            </a:r>
            <a:r>
              <a:rPr lang="ko-KR" altLang="en-US" sz="1600" b="1" dirty="0"/>
              <a:t> </a:t>
            </a:r>
            <a:r>
              <a:rPr lang="en-US" altLang="ko-KR" sz="1600" b="1" dirty="0"/>
              <a:t>61508–1:2010</a:t>
            </a:r>
          </a:p>
          <a:p>
            <a:r>
              <a:rPr lang="en-US" altLang="ko-KR" sz="1600" b="1" dirty="0"/>
              <a:t>7.7 </a:t>
            </a:r>
            <a:r>
              <a:rPr lang="ko-KR" altLang="en-US" sz="1600" b="1" dirty="0"/>
              <a:t>전체 운영과 유지보수 계획 </a:t>
            </a:r>
            <a:r>
              <a:rPr lang="en-US" altLang="ko-KR" sz="1600" b="1" dirty="0"/>
              <a:t>(Overall operation and maintenance planning)</a:t>
            </a:r>
          </a:p>
          <a:p>
            <a:pPr>
              <a:spcBef>
                <a:spcPts val="300"/>
              </a:spcBef>
              <a:spcAft>
                <a:spcPts val="300"/>
              </a:spcAft>
            </a:pPr>
            <a:r>
              <a:rPr lang="en-US" altLang="ko-KR" sz="1600" b="1" dirty="0"/>
              <a:t>7.7.2.1 </a:t>
            </a:r>
            <a:r>
              <a:rPr lang="ko-KR" altLang="en-US" sz="1600" dirty="0"/>
              <a:t>계획은 다음을 명시하여 준비해야 한다</a:t>
            </a:r>
            <a:r>
              <a:rPr lang="en-US" altLang="ko-KR" sz="1600" dirty="0"/>
              <a:t>. </a:t>
            </a:r>
          </a:p>
          <a:p>
            <a:pPr>
              <a:spcBef>
                <a:spcPts val="300"/>
              </a:spcBef>
              <a:spcAft>
                <a:spcPts val="300"/>
              </a:spcAft>
            </a:pPr>
            <a:r>
              <a:rPr lang="en-US" altLang="ko-KR" sz="1600" b="1" dirty="0">
                <a:solidFill>
                  <a:srgbClr val="0033CC"/>
                </a:solidFill>
              </a:rPr>
              <a:t>b) </a:t>
            </a:r>
            <a:r>
              <a:rPr lang="ko-KR" altLang="en-US" sz="1600" b="1" dirty="0">
                <a:solidFill>
                  <a:srgbClr val="0033CC"/>
                </a:solidFill>
              </a:rPr>
              <a:t>불안전한 상태를 방지하거나</a:t>
            </a:r>
            <a:r>
              <a:rPr lang="en-US" altLang="ko-KR" sz="1600" b="1" dirty="0">
                <a:solidFill>
                  <a:srgbClr val="0033CC"/>
                </a:solidFill>
              </a:rPr>
              <a:t>, E/E/PE </a:t>
            </a:r>
            <a:r>
              <a:rPr lang="ko-KR" altLang="en-US" sz="1600" b="1" dirty="0">
                <a:solidFill>
                  <a:srgbClr val="0033CC"/>
                </a:solidFill>
              </a:rPr>
              <a:t>안전관련 시스템에 대한 요구를 감소시키거나</a:t>
            </a:r>
            <a:r>
              <a:rPr lang="en-US" altLang="ko-KR" sz="1600" b="1" dirty="0">
                <a:solidFill>
                  <a:srgbClr val="0033CC"/>
                </a:solidFill>
              </a:rPr>
              <a:t>, </a:t>
            </a:r>
            <a:r>
              <a:rPr lang="ko-KR" altLang="en-US" sz="1600" b="1" dirty="0">
                <a:solidFill>
                  <a:srgbClr val="0033CC"/>
                </a:solidFill>
              </a:rPr>
              <a:t>위해 사건의 결과를 감소시키기 위해 필요한</a:t>
            </a:r>
            <a:r>
              <a:rPr lang="en-US" altLang="ko-KR" sz="1600" dirty="0"/>
              <a:t>(</a:t>
            </a:r>
            <a:r>
              <a:rPr lang="ko-KR" altLang="en-US" sz="1600" dirty="0"/>
              <a:t>예</a:t>
            </a:r>
            <a:r>
              <a:rPr lang="en-US" altLang="ko-KR" sz="1600" dirty="0"/>
              <a:t>: </a:t>
            </a:r>
            <a:r>
              <a:rPr lang="ko-KR" altLang="en-US" sz="1600" dirty="0"/>
              <a:t>시동 중</a:t>
            </a:r>
            <a:r>
              <a:rPr lang="en-US" altLang="ko-KR" sz="1600" dirty="0"/>
              <a:t>, </a:t>
            </a:r>
            <a:r>
              <a:rPr lang="ko-KR" altLang="en-US" sz="1600" dirty="0"/>
              <a:t>정상 가동</a:t>
            </a:r>
            <a:r>
              <a:rPr lang="en-US" altLang="ko-KR" sz="1600" dirty="0"/>
              <a:t>, </a:t>
            </a:r>
            <a:r>
              <a:rPr lang="ko-KR" altLang="en-US" sz="1600" dirty="0"/>
              <a:t>정기 시험</a:t>
            </a:r>
            <a:r>
              <a:rPr lang="en-US" altLang="ko-KR" sz="1600" dirty="0"/>
              <a:t>, </a:t>
            </a:r>
            <a:r>
              <a:rPr lang="ko-KR" altLang="en-US" sz="1600" dirty="0"/>
              <a:t>예측 가능한 장애</a:t>
            </a:r>
            <a:r>
              <a:rPr lang="en-US" altLang="ko-KR" sz="1600" dirty="0"/>
              <a:t>, </a:t>
            </a:r>
            <a:r>
              <a:rPr lang="ko-KR" altLang="en-US" sz="1600" dirty="0"/>
              <a:t>결함</a:t>
            </a:r>
            <a:r>
              <a:rPr lang="en-US" altLang="ko-KR" sz="1600" dirty="0"/>
              <a:t>, </a:t>
            </a:r>
            <a:r>
              <a:rPr lang="ko-KR" altLang="en-US" sz="1600" dirty="0"/>
              <a:t>가동 중단</a:t>
            </a:r>
            <a:r>
              <a:rPr lang="en-US" altLang="ko-KR" sz="1600" dirty="0"/>
              <a:t>) </a:t>
            </a:r>
            <a:r>
              <a:rPr lang="ko-KR" altLang="en-US" sz="1600" b="1" dirty="0">
                <a:solidFill>
                  <a:srgbClr val="0033CC"/>
                </a:solidFill>
              </a:rPr>
              <a:t>조치와 제약 </a:t>
            </a:r>
            <a:r>
              <a:rPr lang="en-US" altLang="ko-KR" sz="1600" b="1" dirty="0">
                <a:solidFill>
                  <a:srgbClr val="0033CC"/>
                </a:solidFill>
              </a:rPr>
              <a:t>(actions and constraints)</a:t>
            </a:r>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42</a:t>
            </a:fld>
            <a:endParaRPr lang="en-GB" noProof="0" dirty="0"/>
          </a:p>
        </p:txBody>
      </p:sp>
    </p:spTree>
    <p:extLst>
      <p:ext uri="{BB962C8B-B14F-4D97-AF65-F5344CB8AC3E}">
        <p14:creationId xmlns:p14="http://schemas.microsoft.com/office/powerpoint/2010/main" val="1769958149"/>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14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endParaRPr lang="de-DE" sz="1800" dirty="0">
              <a:solidFill>
                <a:srgbClr val="327ED2"/>
              </a:solidFill>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168092125"/>
              </p:ext>
            </p:extLst>
          </p:nvPr>
        </p:nvGraphicFramePr>
        <p:xfrm>
          <a:off x="444733" y="1552653"/>
          <a:ext cx="11215357" cy="167640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14</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커뮤니케이션 시스템</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외부 및 내부</a:t>
                      </a:r>
                      <a:r>
                        <a:rPr lang="en-US" altLang="ko-KR" sz="1400" kern="1200" dirty="0">
                          <a:solidFill>
                            <a:schemeClr val="tx1"/>
                          </a:solidFill>
                          <a:effectLst/>
                          <a:latin typeface="+mn-ea"/>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kern="1200" dirty="0">
                          <a:solidFill>
                            <a:schemeClr val="tx1"/>
                          </a:solidFill>
                          <a:effectLst/>
                          <a:latin typeface="+mn-ea"/>
                          <a:ea typeface="+mn-ea"/>
                          <a:cs typeface="+mn-cs"/>
                        </a:rPr>
                        <a:t>(Communication system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kern="1200" dirty="0">
                          <a:solidFill>
                            <a:schemeClr val="tx1"/>
                          </a:solidFill>
                          <a:effectLst/>
                          <a:latin typeface="+mn-ea"/>
                          <a:ea typeface="+mn-ea"/>
                          <a:cs typeface="+mn-cs"/>
                        </a:rPr>
                        <a:t>(external and internal))</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통신두절 또는 버스 관련 부품이 고장 날 경우 </a:t>
                      </a:r>
                      <a:r>
                        <a:rPr lang="ko-KR" altLang="en-US" sz="1400" b="1" i="0" u="none" strike="noStrike" kern="1200" baseline="0" dirty="0">
                          <a:solidFill>
                            <a:srgbClr val="FF0000"/>
                          </a:solidFill>
                          <a:latin typeface="+mn-ea"/>
                          <a:ea typeface="+mn-ea"/>
                          <a:cs typeface="+mn-cs"/>
                        </a:rPr>
                        <a:t>안전기능을 갖는 버스 통신시스템에서 시스템 반응시간</a:t>
                      </a:r>
                      <a:r>
                        <a:rPr lang="ko-KR" altLang="en-US" sz="1400" b="0" i="0" u="none" strike="noStrike" kern="1200" baseline="0" dirty="0">
                          <a:solidFill>
                            <a:schemeClr val="tx1"/>
                          </a:solidFill>
                          <a:latin typeface="+mn-ea"/>
                          <a:ea typeface="+mn-ea"/>
                          <a:cs typeface="+mn-cs"/>
                        </a:rPr>
                        <a:t>을 </a:t>
                      </a:r>
                      <a:r>
                        <a:rPr lang="ko-KR" altLang="en-US" sz="1400" b="1" i="0" u="none" strike="noStrike" kern="1200" baseline="0" dirty="0">
                          <a:solidFill>
                            <a:srgbClr val="0000CC"/>
                          </a:solidFill>
                          <a:latin typeface="+mn-ea"/>
                          <a:ea typeface="+mn-ea"/>
                          <a:cs typeface="+mn-cs"/>
                        </a:rPr>
                        <a:t>고려한 안전상태</a:t>
                      </a:r>
                      <a:r>
                        <a:rPr lang="ko-KR" altLang="en-US" sz="1400" b="0" i="0" u="none" strike="noStrike" kern="1200" baseline="0" dirty="0">
                          <a:solidFill>
                            <a:schemeClr val="tx1"/>
                          </a:solidFill>
                          <a:latin typeface="+mn-ea"/>
                          <a:ea typeface="+mn-ea"/>
                          <a:cs typeface="+mn-cs"/>
                        </a:rPr>
                        <a:t> 도달</a:t>
                      </a:r>
                      <a:r>
                        <a:rPr lang="en-US" sz="1400" b="0" i="0" u="none" strike="noStrike" kern="1200" baseline="0" dirty="0">
                          <a:solidFill>
                            <a:schemeClr val="tx1"/>
                          </a:solidFill>
                          <a:latin typeface="+mn-ea"/>
                          <a:ea typeface="+mn-ea"/>
                          <a:cs typeface="+mn-cs"/>
                        </a:rPr>
                        <a:t> </a:t>
                      </a:r>
                    </a:p>
                    <a:p>
                      <a:r>
                        <a:rPr lang="en-US" sz="1400" b="0" i="0" u="none" strike="noStrike" kern="1200" baseline="0" dirty="0">
                          <a:solidFill>
                            <a:schemeClr val="tx1"/>
                          </a:solidFill>
                          <a:latin typeface="+mn-ea"/>
                          <a:ea typeface="+mn-ea"/>
                          <a:cs typeface="+mn-cs"/>
                        </a:rPr>
                        <a:t>(</a:t>
                      </a:r>
                      <a:r>
                        <a:rPr lang="en-US" altLang="ko-KR" sz="1400" b="1" i="0" u="none" strike="noStrike" kern="1200" baseline="0" dirty="0">
                          <a:solidFill>
                            <a:srgbClr val="0033CC"/>
                          </a:solidFill>
                          <a:latin typeface="+mn-ea"/>
                          <a:ea typeface="+mn-ea"/>
                          <a:cs typeface="+mn-cs"/>
                        </a:rPr>
                        <a:t>Reach a safe state </a:t>
                      </a:r>
                      <a:r>
                        <a:rPr lang="en-US" altLang="ko-KR" sz="1400" b="1" i="0" u="none" strike="noStrike" kern="1200" baseline="0" dirty="0">
                          <a:solidFill>
                            <a:srgbClr val="FF0000"/>
                          </a:solidFill>
                          <a:latin typeface="+mn-ea"/>
                          <a:ea typeface="+mn-ea"/>
                          <a:cs typeface="+mn-cs"/>
                        </a:rPr>
                        <a:t>with due consideration to the system reaction time </a:t>
                      </a:r>
                      <a:r>
                        <a:rPr lang="en-US" altLang="ko-KR" sz="1400" b="0" i="0" u="none" strike="noStrike" kern="1200" baseline="0" dirty="0">
                          <a:solidFill>
                            <a:schemeClr val="tx1"/>
                          </a:solidFill>
                          <a:latin typeface="+mn-ea"/>
                          <a:ea typeface="+mn-ea"/>
                          <a:cs typeface="+mn-cs"/>
                        </a:rPr>
                        <a:t>in a bus communication system with safety functions in case of loss of communication or a fault in a bus participant.)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A.7/A.9</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349507" y="3984658"/>
            <a:ext cx="5090239" cy="2031325"/>
          </a:xfrm>
          <a:prstGeom prst="rect">
            <a:avLst/>
          </a:prstGeom>
        </p:spPr>
        <p:txBody>
          <a:bodyPr wrap="square">
            <a:spAutoFit/>
          </a:bodyPr>
          <a:lstStyle/>
          <a:p>
            <a:pPr lvl="0">
              <a:spcBef>
                <a:spcPts val="600"/>
              </a:spcBef>
              <a:buClr>
                <a:srgbClr val="122C82"/>
              </a:buClr>
              <a:buSzPct val="130000"/>
            </a:pPr>
            <a:r>
              <a:rPr lang="en-US" sz="1600" b="1" dirty="0">
                <a:latin typeface="+mn-ea"/>
                <a:cs typeface="Arial" pitchFamily="34" charset="0"/>
              </a:rPr>
              <a:t>A.7 </a:t>
            </a:r>
            <a:r>
              <a:rPr lang="ko-KR" altLang="en-US" sz="1600" b="1" dirty="0">
                <a:latin typeface="+mn-ea"/>
                <a:cs typeface="Arial" pitchFamily="34" charset="0"/>
              </a:rPr>
              <a:t>데이터 경로</a:t>
            </a:r>
            <a:r>
              <a:rPr lang="en-US" altLang="ko-KR" sz="1600" b="1" dirty="0">
                <a:latin typeface="+mn-ea"/>
                <a:cs typeface="Arial" pitchFamily="34" charset="0"/>
              </a:rPr>
              <a:t>(</a:t>
            </a:r>
            <a:r>
              <a:rPr lang="ko-KR" altLang="en-US" sz="1600" b="1" dirty="0">
                <a:latin typeface="+mn-ea"/>
                <a:cs typeface="Arial" pitchFamily="34" charset="0"/>
              </a:rPr>
              <a:t>내부 통신</a:t>
            </a:r>
            <a:r>
              <a:rPr lang="en-US" altLang="ko-KR" sz="1600" b="1" dirty="0">
                <a:latin typeface="+mn-ea"/>
                <a:cs typeface="Arial" pitchFamily="34" charset="0"/>
              </a:rPr>
              <a:t>)[</a:t>
            </a:r>
            <a:r>
              <a:rPr lang="en-US" sz="1600" b="1" dirty="0">
                <a:latin typeface="+mn-ea"/>
                <a:cs typeface="Arial" pitchFamily="34" charset="0"/>
              </a:rPr>
              <a:t>Data paths (internal communication)]</a:t>
            </a:r>
          </a:p>
          <a:p>
            <a:pPr lvl="0" eaLnBrk="0" fontAlgn="base" latinLnBrk="0" hangingPunct="0">
              <a:spcBef>
                <a:spcPct val="0"/>
              </a:spcBef>
              <a:spcAft>
                <a:spcPct val="0"/>
              </a:spcAft>
            </a:pPr>
            <a:r>
              <a:rPr lang="ko-KR" altLang="en-US" sz="1600" dirty="0">
                <a:latin typeface="+mn-ea"/>
              </a:rPr>
              <a:t>정보 전송 결함으로 인해 발생된 고장을 검출하기 위해서이다</a:t>
            </a:r>
            <a:r>
              <a:rPr lang="en-US" altLang="ko-KR" sz="1600" dirty="0">
                <a:latin typeface="+mn-ea"/>
              </a:rPr>
              <a:t>.</a:t>
            </a:r>
          </a:p>
          <a:p>
            <a:pPr lvl="0" eaLnBrk="0" fontAlgn="base" latinLnBrk="0" hangingPunct="0">
              <a:spcBef>
                <a:spcPct val="0"/>
              </a:spcBef>
              <a:spcAft>
                <a:spcPct val="0"/>
              </a:spcAft>
            </a:pPr>
            <a:r>
              <a:rPr lang="ko-KR" altLang="ko-KR" sz="1600" dirty="0">
                <a:solidFill>
                  <a:srgbClr val="202124"/>
                </a:solidFill>
                <a:latin typeface="+mn-ea"/>
              </a:rPr>
              <a:t>일반적인 통신 링크는 다음과 같다</a:t>
            </a:r>
            <a:r>
              <a:rPr lang="en-US" altLang="ko-KR" sz="1600" dirty="0">
                <a:solidFill>
                  <a:srgbClr val="202124"/>
                </a:solidFill>
                <a:latin typeface="+mn-ea"/>
              </a:rPr>
              <a:t>:</a:t>
            </a:r>
            <a:r>
              <a:rPr lang="ko-KR" altLang="ko-KR" sz="1600" dirty="0">
                <a:latin typeface="+mn-ea"/>
              </a:rPr>
              <a:t> </a:t>
            </a:r>
          </a:p>
          <a:p>
            <a:pPr marL="742950" lvl="1" indent="-285750">
              <a:spcBef>
                <a:spcPts val="600"/>
              </a:spcBef>
              <a:buClr>
                <a:srgbClr val="122C82"/>
              </a:buClr>
              <a:buSzPct val="130000"/>
              <a:buFont typeface="Arial" panose="020B0604020202020204" pitchFamily="34" charset="0"/>
              <a:buChar char="•"/>
            </a:pPr>
            <a:r>
              <a:rPr lang="ko-KR" altLang="en-US" sz="1600" dirty="0">
                <a:latin typeface="+mn-ea"/>
                <a:cs typeface="Arial" pitchFamily="34" charset="0"/>
              </a:rPr>
              <a:t>내부</a:t>
            </a:r>
            <a:r>
              <a:rPr lang="en-US" sz="1600" dirty="0">
                <a:latin typeface="+mn-ea"/>
                <a:cs typeface="Arial" pitchFamily="34" charset="0"/>
              </a:rPr>
              <a:t> (</a:t>
            </a:r>
            <a:r>
              <a:rPr lang="ko-KR" altLang="en-US" sz="1600" dirty="0">
                <a:latin typeface="+mn-ea"/>
                <a:cs typeface="Arial" pitchFamily="34" charset="0"/>
              </a:rPr>
              <a:t>병렬</a:t>
            </a:r>
            <a:r>
              <a:rPr lang="en-US" sz="1600" dirty="0">
                <a:latin typeface="+mn-ea"/>
                <a:cs typeface="Arial" pitchFamily="34" charset="0"/>
              </a:rPr>
              <a:t> bus,  SPI, I2C, UART)</a:t>
            </a:r>
          </a:p>
          <a:p>
            <a:pPr marL="742950" lvl="1" indent="-285750">
              <a:spcBef>
                <a:spcPts val="600"/>
              </a:spcBef>
              <a:buClr>
                <a:srgbClr val="122C82"/>
              </a:buClr>
              <a:buSzPct val="130000"/>
              <a:buFont typeface="Arial" panose="020B0604020202020204" pitchFamily="34" charset="0"/>
              <a:buChar char="•"/>
            </a:pPr>
            <a:r>
              <a:rPr lang="ko-KR" altLang="en-US" sz="1600" dirty="0">
                <a:latin typeface="+mn-ea"/>
                <a:cs typeface="Arial" pitchFamily="34" charset="0"/>
              </a:rPr>
              <a:t>외부</a:t>
            </a:r>
            <a:r>
              <a:rPr lang="en-US" sz="1600" dirty="0">
                <a:latin typeface="+mn-ea"/>
                <a:cs typeface="Arial" pitchFamily="34" charset="0"/>
              </a:rPr>
              <a:t> (</a:t>
            </a:r>
            <a:r>
              <a:rPr lang="ko-KR" altLang="en-US" sz="1600" dirty="0">
                <a:latin typeface="+mn-ea"/>
                <a:cs typeface="Arial" pitchFamily="34" charset="0"/>
              </a:rPr>
              <a:t>이더넷</a:t>
            </a:r>
            <a:r>
              <a:rPr lang="en-US" sz="1600" dirty="0">
                <a:latin typeface="+mn-ea"/>
                <a:cs typeface="Arial" pitchFamily="34" charset="0"/>
              </a:rPr>
              <a:t>, RS 485, CAN, LON)  </a:t>
            </a:r>
          </a:p>
        </p:txBody>
      </p:sp>
      <p:sp>
        <p:nvSpPr>
          <p:cNvPr id="8" name="직사각형 7"/>
          <p:cNvSpPr/>
          <p:nvPr/>
        </p:nvSpPr>
        <p:spPr>
          <a:xfrm>
            <a:off x="5932530" y="3984657"/>
            <a:ext cx="5727560" cy="2046714"/>
          </a:xfrm>
          <a:prstGeom prst="rect">
            <a:avLst/>
          </a:prstGeom>
        </p:spPr>
        <p:txBody>
          <a:bodyPr wrap="square">
            <a:spAutoFit/>
          </a:bodyPr>
          <a:lstStyle/>
          <a:p>
            <a:pPr lvl="0">
              <a:spcBef>
                <a:spcPts val="600"/>
              </a:spcBef>
              <a:buClr>
                <a:srgbClr val="122C82"/>
              </a:buClr>
              <a:buSzPct val="130000"/>
            </a:pPr>
            <a:r>
              <a:rPr lang="en-US" sz="1600" b="1" dirty="0">
                <a:latin typeface="+mn-ea"/>
                <a:cs typeface="Arial" pitchFamily="34" charset="0"/>
              </a:rPr>
              <a:t>A.9 </a:t>
            </a:r>
            <a:r>
              <a:rPr lang="ko-KR" altLang="en-US" sz="1600" b="1" dirty="0">
                <a:latin typeface="+mn-ea"/>
                <a:cs typeface="Arial" pitchFamily="34" charset="0"/>
              </a:rPr>
              <a:t>시간적 및 논리 프로그램 순서 모니터링</a:t>
            </a:r>
            <a:r>
              <a:rPr lang="en-US" altLang="ko-KR" sz="1600" b="1" dirty="0">
                <a:latin typeface="+mn-ea"/>
                <a:cs typeface="Arial" pitchFamily="34" charset="0"/>
              </a:rPr>
              <a:t>(</a:t>
            </a:r>
            <a:r>
              <a:rPr lang="en-US" sz="1600" b="1" dirty="0">
                <a:latin typeface="+mn-ea"/>
                <a:cs typeface="Arial" pitchFamily="34" charset="0"/>
              </a:rPr>
              <a:t>Temporal and logical program sequence monitoring)</a:t>
            </a:r>
          </a:p>
          <a:p>
            <a:pPr marL="742950" lvl="1" indent="-285750">
              <a:spcBef>
                <a:spcPts val="600"/>
              </a:spcBef>
              <a:buClr>
                <a:srgbClr val="122C82"/>
              </a:buClr>
              <a:buSzPct val="130000"/>
              <a:buFont typeface="Arial" panose="020B0604020202020204" pitchFamily="34" charset="0"/>
              <a:buChar char="•"/>
            </a:pPr>
            <a:r>
              <a:rPr lang="en-US" sz="1400" dirty="0">
                <a:latin typeface="+mn-ea"/>
                <a:cs typeface="Arial" pitchFamily="34" charset="0"/>
              </a:rPr>
              <a:t>A.9.1 time-window </a:t>
            </a:r>
            <a:r>
              <a:rPr lang="ko-KR" altLang="en-US" sz="1400" dirty="0">
                <a:latin typeface="+mn-ea"/>
                <a:cs typeface="Arial" pitchFamily="34" charset="0"/>
              </a:rPr>
              <a:t>없이 분리된 시간 기준을 갖는 </a:t>
            </a:r>
            <a:r>
              <a:rPr lang="en-US" altLang="ko-KR" sz="1400" dirty="0">
                <a:latin typeface="+mn-ea"/>
                <a:cs typeface="Arial" pitchFamily="34" charset="0"/>
              </a:rPr>
              <a:t>WDT</a:t>
            </a:r>
            <a:endParaRPr lang="en-US" sz="1400" dirty="0">
              <a:latin typeface="+mn-ea"/>
              <a:cs typeface="Arial" pitchFamily="34" charset="0"/>
            </a:endParaRPr>
          </a:p>
          <a:p>
            <a:pPr marL="742950" lvl="1" indent="-285750">
              <a:spcBef>
                <a:spcPts val="600"/>
              </a:spcBef>
              <a:buClr>
                <a:srgbClr val="122C82"/>
              </a:buClr>
              <a:buSzPct val="130000"/>
              <a:buFont typeface="Arial" panose="020B0604020202020204" pitchFamily="34" charset="0"/>
              <a:buChar char="•"/>
            </a:pPr>
            <a:r>
              <a:rPr lang="en-US" sz="1400" dirty="0">
                <a:latin typeface="+mn-ea"/>
                <a:cs typeface="Arial" pitchFamily="34" charset="0"/>
              </a:rPr>
              <a:t>A.9.2 </a:t>
            </a:r>
            <a:r>
              <a:rPr lang="en-US" altLang="ko-KR" sz="1400" dirty="0">
                <a:latin typeface="+mn-ea"/>
                <a:cs typeface="Arial" pitchFamily="34" charset="0"/>
              </a:rPr>
              <a:t>time-window</a:t>
            </a:r>
            <a:r>
              <a:rPr lang="ko-KR" altLang="en-US" sz="1400" dirty="0">
                <a:latin typeface="+mn-ea"/>
                <a:cs typeface="Arial" pitchFamily="34" charset="0"/>
              </a:rPr>
              <a:t>와 분리된 시간 기준을 갖는 </a:t>
            </a:r>
            <a:r>
              <a:rPr lang="en-US" altLang="ko-KR" sz="1400" dirty="0">
                <a:latin typeface="+mn-ea"/>
                <a:cs typeface="Arial" pitchFamily="34" charset="0"/>
              </a:rPr>
              <a:t>WDT</a:t>
            </a:r>
            <a:endParaRPr lang="en-US" sz="1400" dirty="0">
              <a:latin typeface="+mn-ea"/>
              <a:cs typeface="Arial" pitchFamily="34" charset="0"/>
            </a:endParaRPr>
          </a:p>
          <a:p>
            <a:pPr marL="742950" lvl="1" indent="-285750">
              <a:spcBef>
                <a:spcPts val="600"/>
              </a:spcBef>
              <a:buClr>
                <a:srgbClr val="122C82"/>
              </a:buClr>
              <a:buSzPct val="130000"/>
              <a:buFont typeface="Arial" panose="020B0604020202020204" pitchFamily="34" charset="0"/>
              <a:buChar char="•"/>
            </a:pPr>
            <a:r>
              <a:rPr lang="en-US" sz="1400" dirty="0">
                <a:latin typeface="+mn-ea"/>
                <a:cs typeface="Arial" pitchFamily="34" charset="0"/>
              </a:rPr>
              <a:t>A.9.3 </a:t>
            </a:r>
            <a:r>
              <a:rPr lang="ko-KR" altLang="en-US" sz="1400" dirty="0">
                <a:latin typeface="+mn-ea"/>
                <a:cs typeface="Arial" pitchFamily="34" charset="0"/>
              </a:rPr>
              <a:t>프로그램 순서의 논리적 모니터링</a:t>
            </a:r>
            <a:endParaRPr lang="en-US" sz="1400" dirty="0">
              <a:latin typeface="+mn-ea"/>
              <a:cs typeface="Arial" pitchFamily="34" charset="0"/>
            </a:endParaRPr>
          </a:p>
          <a:p>
            <a:pPr marL="742950" lvl="1" indent="-285750">
              <a:spcBef>
                <a:spcPts val="600"/>
              </a:spcBef>
              <a:buClr>
                <a:srgbClr val="122C82"/>
              </a:buClr>
              <a:buSzPct val="130000"/>
              <a:buFont typeface="Arial" panose="020B0604020202020204" pitchFamily="34" charset="0"/>
              <a:buChar char="•"/>
            </a:pPr>
            <a:r>
              <a:rPr lang="en-US" sz="1400" dirty="0">
                <a:latin typeface="+mn-ea"/>
                <a:cs typeface="Arial" pitchFamily="34" charset="0"/>
              </a:rPr>
              <a:t>A.9.4 </a:t>
            </a:r>
            <a:r>
              <a:rPr lang="ko-KR" altLang="en-US" sz="1400" dirty="0">
                <a:latin typeface="+mn-ea"/>
                <a:cs typeface="Arial" pitchFamily="34" charset="0"/>
              </a:rPr>
              <a:t>프로그램 순서의 시간적이며 논리적인 모니터링 조합</a:t>
            </a:r>
            <a:endParaRPr lang="en-US" sz="1400" dirty="0">
              <a:latin typeface="+mn-ea"/>
              <a:cs typeface="Arial" pitchFamily="34" charset="0"/>
            </a:endParaRPr>
          </a:p>
          <a:p>
            <a:pPr marL="742950" lvl="1" indent="-285750">
              <a:spcBef>
                <a:spcPts val="600"/>
              </a:spcBef>
              <a:buClr>
                <a:srgbClr val="122C82"/>
              </a:buClr>
              <a:buSzPct val="130000"/>
              <a:buFont typeface="Arial" panose="020B0604020202020204" pitchFamily="34" charset="0"/>
              <a:buChar char="•"/>
            </a:pPr>
            <a:r>
              <a:rPr lang="en-US" sz="1400" dirty="0">
                <a:latin typeface="+mn-ea"/>
                <a:cs typeface="Arial" pitchFamily="34" charset="0"/>
              </a:rPr>
              <a:t>A.9.5 </a:t>
            </a:r>
            <a:r>
              <a:rPr lang="ko-KR" altLang="en-US" sz="1400" dirty="0">
                <a:latin typeface="+mn-ea"/>
                <a:cs typeface="Arial" pitchFamily="34" charset="0"/>
              </a:rPr>
              <a:t>온라인 점검을 사용한 시간적 모니터링</a:t>
            </a:r>
            <a:endParaRPr lang="en-US" sz="1400" dirty="0">
              <a:latin typeface="+mn-ea"/>
              <a:cs typeface="Arial" pitchFamily="34" charset="0"/>
            </a:endParaRPr>
          </a:p>
        </p:txBody>
      </p:sp>
      <p:pic>
        <p:nvPicPr>
          <p:cNvPr id="9" name="그림 8">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0"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43</a:t>
            </a:fld>
            <a:endParaRPr lang="en-GB" noProof="0" dirty="0"/>
          </a:p>
        </p:txBody>
      </p:sp>
    </p:spTree>
    <p:extLst>
      <p:ext uri="{BB962C8B-B14F-4D97-AF65-F5344CB8AC3E}">
        <p14:creationId xmlns:p14="http://schemas.microsoft.com/office/powerpoint/2010/main" val="2681813879"/>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pic>
        <p:nvPicPr>
          <p:cNvPr id="6" name="그림 5">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7"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44</a:t>
            </a:fld>
            <a:endParaRPr lang="en-GB" noProof="0" dirty="0"/>
          </a:p>
        </p:txBody>
      </p:sp>
      <p:sp>
        <p:nvSpPr>
          <p:cNvPr id="8" name="직사각형 7">
            <a:extLst>
              <a:ext uri="{FF2B5EF4-FFF2-40B4-BE49-F238E27FC236}">
                <a16:creationId xmlns:a16="http://schemas.microsoft.com/office/drawing/2014/main" id="{EACE458E-8859-4E81-AD67-DEFCC8A51A6E}"/>
              </a:ext>
            </a:extLst>
          </p:cNvPr>
          <p:cNvSpPr/>
          <p:nvPr/>
        </p:nvSpPr>
        <p:spPr>
          <a:xfrm>
            <a:off x="444733" y="1624281"/>
            <a:ext cx="7109749" cy="4939814"/>
          </a:xfrm>
          <a:prstGeom prst="rect">
            <a:avLst/>
          </a:prstGeom>
        </p:spPr>
        <p:txBody>
          <a:bodyPr wrap="square">
            <a:spAutoFit/>
          </a:bodyPr>
          <a:lstStyle/>
          <a:p>
            <a:r>
              <a:rPr lang="en-US" altLang="ko-KR" sz="1050" b="1" dirty="0">
                <a:latin typeface="+mn-ea"/>
              </a:rPr>
              <a:t>A.7 </a:t>
            </a:r>
            <a:r>
              <a:rPr lang="ko-KR" altLang="en-US" sz="1050" b="1" dirty="0">
                <a:latin typeface="+mn-ea"/>
              </a:rPr>
              <a:t>데이터 경로</a:t>
            </a:r>
            <a:r>
              <a:rPr lang="en-US" altLang="ko-KR" sz="1050" b="1" dirty="0">
                <a:latin typeface="+mn-ea"/>
              </a:rPr>
              <a:t>(</a:t>
            </a:r>
            <a:r>
              <a:rPr lang="ko-KR" altLang="en-US" sz="1050" b="1" dirty="0">
                <a:latin typeface="+mn-ea"/>
              </a:rPr>
              <a:t>내부 통신</a:t>
            </a:r>
            <a:r>
              <a:rPr lang="en-US" altLang="ko-KR" sz="1050" b="1" dirty="0">
                <a:latin typeface="+mn-ea"/>
              </a:rPr>
              <a:t>) [Data paths (internal communication)]</a:t>
            </a:r>
          </a:p>
          <a:p>
            <a:r>
              <a:rPr lang="ko-KR" altLang="en-US" sz="1050" dirty="0">
                <a:latin typeface="+mn-ea"/>
              </a:rPr>
              <a:t>전체 목표 </a:t>
            </a:r>
            <a:r>
              <a:rPr lang="ko-KR" altLang="en-US" sz="1050" b="1" u="sng" dirty="0">
                <a:solidFill>
                  <a:srgbClr val="0000CC"/>
                </a:solidFill>
                <a:latin typeface="+mn-ea"/>
              </a:rPr>
              <a:t>정보 전송 결함으로 인해 발생된 고장을 검출</a:t>
            </a:r>
            <a:r>
              <a:rPr lang="ko-KR" altLang="en-US" sz="1050" dirty="0">
                <a:latin typeface="+mn-ea"/>
              </a:rPr>
              <a:t>하기 위해서이다</a:t>
            </a:r>
            <a:r>
              <a:rPr lang="en-US" altLang="ko-KR" sz="1050" dirty="0">
                <a:latin typeface="+mn-ea"/>
              </a:rPr>
              <a:t>.</a:t>
            </a:r>
          </a:p>
          <a:p>
            <a:endParaRPr lang="en-US" altLang="ko-KR" sz="1050" dirty="0">
              <a:latin typeface="+mn-ea"/>
            </a:endParaRPr>
          </a:p>
          <a:p>
            <a:r>
              <a:rPr lang="en-US" altLang="ko-KR" sz="1050" b="1" dirty="0">
                <a:latin typeface="+mn-ea"/>
              </a:rPr>
              <a:t>A.7.1 </a:t>
            </a:r>
            <a:r>
              <a:rPr lang="ko-KR" altLang="en-US" sz="1050" b="1" dirty="0">
                <a:latin typeface="+mn-ea"/>
              </a:rPr>
              <a:t>단일비트 하드웨어 중복 </a:t>
            </a:r>
            <a:r>
              <a:rPr lang="en-US" altLang="ko-KR" sz="1050" b="1" dirty="0">
                <a:latin typeface="+mn-ea"/>
              </a:rPr>
              <a:t>(One-bit hardware redundancy)</a:t>
            </a:r>
          </a:p>
          <a:p>
            <a:r>
              <a:rPr lang="ko-KR" altLang="en-US" sz="1050" dirty="0" err="1">
                <a:latin typeface="+mn-ea"/>
              </a:rPr>
              <a:t>목적：모든</a:t>
            </a:r>
            <a:r>
              <a:rPr lang="ko-KR" altLang="en-US" sz="1050" dirty="0">
                <a:latin typeface="+mn-ea"/>
              </a:rPr>
              <a:t> 짝수 비트 고장</a:t>
            </a:r>
            <a:r>
              <a:rPr lang="en-US" altLang="ko-KR" sz="1050" dirty="0">
                <a:latin typeface="+mn-ea"/>
              </a:rPr>
              <a:t>, </a:t>
            </a:r>
            <a:r>
              <a:rPr lang="ko-KR" altLang="en-US" sz="1050" dirty="0">
                <a:latin typeface="+mn-ea"/>
              </a:rPr>
              <a:t>즉 데이터 흐름에서 모든 가능한 비트 고장의 </a:t>
            </a:r>
            <a:r>
              <a:rPr lang="en-US" altLang="ko-KR" sz="1050" dirty="0">
                <a:latin typeface="+mn-ea"/>
              </a:rPr>
              <a:t>50 %</a:t>
            </a:r>
            <a:r>
              <a:rPr lang="ko-KR" altLang="en-US" sz="1050" dirty="0">
                <a:latin typeface="+mn-ea"/>
              </a:rPr>
              <a:t>를 검출한다</a:t>
            </a:r>
            <a:r>
              <a:rPr lang="en-US" altLang="ko-KR" sz="1050" dirty="0">
                <a:latin typeface="+mn-ea"/>
              </a:rPr>
              <a:t>.</a:t>
            </a:r>
          </a:p>
          <a:p>
            <a:r>
              <a:rPr lang="ko-KR" altLang="en-US" sz="1050" dirty="0" err="1">
                <a:latin typeface="+mn-ea"/>
              </a:rPr>
              <a:t>설명：한</a:t>
            </a:r>
            <a:r>
              <a:rPr lang="ko-KR" altLang="en-US" sz="1050" dirty="0">
                <a:latin typeface="+mn-ea"/>
              </a:rPr>
              <a:t> 라인</a:t>
            </a:r>
            <a:r>
              <a:rPr lang="en-US" altLang="ko-KR" sz="1050" dirty="0">
                <a:latin typeface="+mn-ea"/>
              </a:rPr>
              <a:t>(</a:t>
            </a:r>
            <a:r>
              <a:rPr lang="ko-KR" altLang="en-US" sz="1050" dirty="0">
                <a:latin typeface="+mn-ea"/>
              </a:rPr>
              <a:t>비트</a:t>
            </a:r>
            <a:r>
              <a:rPr lang="en-US" altLang="ko-KR" sz="1050" dirty="0">
                <a:latin typeface="+mn-ea"/>
              </a:rPr>
              <a:t>)</a:t>
            </a:r>
            <a:r>
              <a:rPr lang="ko-KR" altLang="en-US" sz="1050" dirty="0">
                <a:latin typeface="+mn-ea"/>
              </a:rPr>
              <a:t>에 의해 버스가 확장되고 이 추가적인 라인</a:t>
            </a:r>
            <a:r>
              <a:rPr lang="en-US" altLang="ko-KR" sz="1050" dirty="0">
                <a:latin typeface="+mn-ea"/>
              </a:rPr>
              <a:t>(</a:t>
            </a:r>
            <a:r>
              <a:rPr lang="ko-KR" altLang="en-US" sz="1050" dirty="0">
                <a:latin typeface="+mn-ea"/>
              </a:rPr>
              <a:t>비트</a:t>
            </a:r>
            <a:r>
              <a:rPr lang="en-US" altLang="ko-KR" sz="1050" dirty="0">
                <a:latin typeface="+mn-ea"/>
              </a:rPr>
              <a:t>)</a:t>
            </a:r>
            <a:r>
              <a:rPr lang="ko-KR" altLang="en-US" sz="1050" dirty="0">
                <a:latin typeface="+mn-ea"/>
              </a:rPr>
              <a:t>은 패리티 확인에 의해 고장을 검출하도록 사용된다</a:t>
            </a:r>
            <a:r>
              <a:rPr lang="en-US" altLang="ko-KR" sz="1050" dirty="0">
                <a:latin typeface="+mn-ea"/>
              </a:rPr>
              <a:t>.</a:t>
            </a:r>
          </a:p>
          <a:p>
            <a:endParaRPr lang="en-US" altLang="ko-KR" sz="1050" dirty="0">
              <a:latin typeface="+mn-ea"/>
            </a:endParaRPr>
          </a:p>
          <a:p>
            <a:r>
              <a:rPr lang="en-US" altLang="ko-KR" sz="1050" b="1" dirty="0">
                <a:latin typeface="+mn-ea"/>
              </a:rPr>
              <a:t>A.7.2 </a:t>
            </a:r>
            <a:r>
              <a:rPr lang="ko-KR" altLang="en-US" sz="1050" b="1" dirty="0">
                <a:latin typeface="+mn-ea"/>
              </a:rPr>
              <a:t>다중비트 하드웨어 중복 </a:t>
            </a:r>
            <a:r>
              <a:rPr lang="en-US" altLang="ko-KR" sz="1050" b="1" dirty="0">
                <a:latin typeface="+mn-ea"/>
              </a:rPr>
              <a:t>(Multi-bit hardware redundancy)</a:t>
            </a:r>
          </a:p>
          <a:p>
            <a:r>
              <a:rPr lang="ko-KR" altLang="en-US" sz="1050" dirty="0" err="1">
                <a:latin typeface="+mn-ea"/>
              </a:rPr>
              <a:t>목적：버스와</a:t>
            </a:r>
            <a:r>
              <a:rPr lang="ko-KR" altLang="en-US" sz="1050" dirty="0">
                <a:latin typeface="+mn-ea"/>
              </a:rPr>
              <a:t> 연속적 트랜스미션 링크에서 통신 중에 고장을 검출한다</a:t>
            </a:r>
            <a:r>
              <a:rPr lang="en-US" altLang="ko-KR" sz="1050" dirty="0">
                <a:latin typeface="+mn-ea"/>
              </a:rPr>
              <a:t>.</a:t>
            </a:r>
          </a:p>
          <a:p>
            <a:r>
              <a:rPr lang="ko-KR" altLang="en-US" sz="1050" dirty="0">
                <a:latin typeface="+mn-ea"/>
              </a:rPr>
              <a:t>설명：</a:t>
            </a:r>
            <a:r>
              <a:rPr lang="en-US" altLang="ko-KR" sz="1050" dirty="0">
                <a:latin typeface="+mn-ea"/>
              </a:rPr>
              <a:t>2</a:t>
            </a:r>
            <a:r>
              <a:rPr lang="ko-KR" altLang="en-US" sz="1050" dirty="0">
                <a:latin typeface="+mn-ea"/>
              </a:rPr>
              <a:t>개 이상의 라인</a:t>
            </a:r>
            <a:r>
              <a:rPr lang="en-US" altLang="ko-KR" sz="1050" dirty="0">
                <a:latin typeface="+mn-ea"/>
              </a:rPr>
              <a:t>(</a:t>
            </a:r>
            <a:r>
              <a:rPr lang="ko-KR" altLang="en-US" sz="1050" dirty="0">
                <a:latin typeface="+mn-ea"/>
              </a:rPr>
              <a:t>비트</a:t>
            </a:r>
            <a:r>
              <a:rPr lang="en-US" altLang="ko-KR" sz="1050" dirty="0">
                <a:latin typeface="+mn-ea"/>
              </a:rPr>
              <a:t>)</a:t>
            </a:r>
            <a:r>
              <a:rPr lang="ko-KR" altLang="en-US" sz="1050" dirty="0">
                <a:latin typeface="+mn-ea"/>
              </a:rPr>
              <a:t>에 의해 버스는 확장되고 이러한 추가적인 라인</a:t>
            </a:r>
            <a:r>
              <a:rPr lang="en-US" altLang="ko-KR" sz="1050" dirty="0">
                <a:latin typeface="+mn-ea"/>
              </a:rPr>
              <a:t>(</a:t>
            </a:r>
            <a:r>
              <a:rPr lang="ko-KR" altLang="en-US" sz="1050" dirty="0">
                <a:latin typeface="+mn-ea"/>
              </a:rPr>
              <a:t>비트</a:t>
            </a:r>
            <a:r>
              <a:rPr lang="en-US" altLang="ko-KR" sz="1050" dirty="0">
                <a:latin typeface="+mn-ea"/>
              </a:rPr>
              <a:t>)</a:t>
            </a:r>
            <a:r>
              <a:rPr lang="ko-KR" altLang="en-US" sz="1050" dirty="0">
                <a:latin typeface="+mn-ea"/>
              </a:rPr>
              <a:t>은 </a:t>
            </a:r>
            <a:r>
              <a:rPr lang="ko-KR" altLang="en-US" sz="1050" dirty="0" err="1">
                <a:latin typeface="+mn-ea"/>
              </a:rPr>
              <a:t>해밍</a:t>
            </a:r>
            <a:r>
              <a:rPr lang="ko-KR" altLang="en-US" sz="1050" dirty="0">
                <a:latin typeface="+mn-ea"/>
              </a:rPr>
              <a:t> 코드 기법으로 고장을 검출하기 위하여 사용된다</a:t>
            </a:r>
            <a:r>
              <a:rPr lang="en-US" altLang="ko-KR" sz="1050" dirty="0">
                <a:latin typeface="+mn-ea"/>
              </a:rPr>
              <a:t>.</a:t>
            </a:r>
          </a:p>
          <a:p>
            <a:endParaRPr lang="en-US" altLang="ko-KR" sz="1050" dirty="0">
              <a:latin typeface="+mn-ea"/>
            </a:endParaRPr>
          </a:p>
          <a:p>
            <a:r>
              <a:rPr lang="en-US" altLang="ko-KR" sz="1050" b="1" dirty="0">
                <a:latin typeface="+mn-ea"/>
              </a:rPr>
              <a:t>A.7.3 </a:t>
            </a:r>
            <a:r>
              <a:rPr lang="ko-KR" altLang="en-US" sz="1050" b="1" dirty="0">
                <a:latin typeface="+mn-ea"/>
              </a:rPr>
              <a:t>완전 하드웨어 중복 </a:t>
            </a:r>
            <a:r>
              <a:rPr lang="en-US" altLang="ko-KR" sz="1050" b="1" dirty="0">
                <a:latin typeface="+mn-ea"/>
              </a:rPr>
              <a:t>(Complete hardware redundancy)</a:t>
            </a:r>
          </a:p>
          <a:p>
            <a:r>
              <a:rPr lang="ko-KR" altLang="en-US" sz="1050" dirty="0">
                <a:latin typeface="+mn-ea"/>
              </a:rPr>
              <a:t>목적：</a:t>
            </a:r>
            <a:r>
              <a:rPr lang="en-US" altLang="ko-KR" sz="1050" dirty="0">
                <a:latin typeface="+mn-ea"/>
              </a:rPr>
              <a:t>2</a:t>
            </a:r>
            <a:r>
              <a:rPr lang="ko-KR" altLang="en-US" sz="1050" dirty="0">
                <a:latin typeface="+mn-ea"/>
              </a:rPr>
              <a:t>개의 버스 신호를 비교하는 것으로 통신하는 중에 고장을 검출한다</a:t>
            </a:r>
            <a:r>
              <a:rPr lang="en-US" altLang="ko-KR" sz="1050" dirty="0">
                <a:latin typeface="+mn-ea"/>
              </a:rPr>
              <a:t>.</a:t>
            </a:r>
          </a:p>
          <a:p>
            <a:r>
              <a:rPr lang="ko-KR" altLang="en-US" sz="1050" dirty="0" err="1">
                <a:latin typeface="+mn-ea"/>
              </a:rPr>
              <a:t>설명：버스는</a:t>
            </a:r>
            <a:r>
              <a:rPr lang="ko-KR" altLang="en-US" sz="1050" dirty="0">
                <a:latin typeface="+mn-ea"/>
              </a:rPr>
              <a:t> 두 배가 되고 추가적인 라인</a:t>
            </a:r>
            <a:r>
              <a:rPr lang="en-US" altLang="ko-KR" sz="1050" dirty="0">
                <a:latin typeface="+mn-ea"/>
              </a:rPr>
              <a:t>(</a:t>
            </a:r>
            <a:r>
              <a:rPr lang="ko-KR" altLang="en-US" sz="1050" dirty="0">
                <a:latin typeface="+mn-ea"/>
              </a:rPr>
              <a:t>비트</a:t>
            </a:r>
            <a:r>
              <a:rPr lang="en-US" altLang="ko-KR" sz="1050" dirty="0">
                <a:latin typeface="+mn-ea"/>
              </a:rPr>
              <a:t>)</a:t>
            </a:r>
            <a:r>
              <a:rPr lang="ko-KR" altLang="en-US" sz="1050" dirty="0">
                <a:latin typeface="+mn-ea"/>
              </a:rPr>
              <a:t>은 고장을 검출하기 위하여 사용된다</a:t>
            </a:r>
            <a:r>
              <a:rPr lang="en-US" altLang="ko-KR" sz="1050" dirty="0">
                <a:latin typeface="+mn-ea"/>
              </a:rPr>
              <a:t>.</a:t>
            </a:r>
          </a:p>
          <a:p>
            <a:endParaRPr lang="en-US" altLang="ko-KR" sz="1050" dirty="0">
              <a:latin typeface="+mn-ea"/>
            </a:endParaRPr>
          </a:p>
          <a:p>
            <a:r>
              <a:rPr lang="en-US" altLang="ko-KR" sz="1050" b="1" dirty="0">
                <a:latin typeface="+mn-ea"/>
              </a:rPr>
              <a:t>A.7.4 </a:t>
            </a:r>
            <a:r>
              <a:rPr lang="ko-KR" altLang="en-US" sz="1050" b="1" dirty="0">
                <a:latin typeface="+mn-ea"/>
              </a:rPr>
              <a:t>시험 패턴을 사용한 검열 </a:t>
            </a:r>
            <a:r>
              <a:rPr lang="en-US" altLang="ko-KR" sz="1050" b="1" dirty="0">
                <a:latin typeface="+mn-ea"/>
              </a:rPr>
              <a:t>(Inspections using test patterns)</a:t>
            </a:r>
          </a:p>
          <a:p>
            <a:r>
              <a:rPr lang="ko-KR" altLang="en-US" sz="1050" dirty="0" err="1">
                <a:latin typeface="+mn-ea"/>
              </a:rPr>
              <a:t>목적：정적</a:t>
            </a:r>
            <a:r>
              <a:rPr lang="ko-KR" altLang="en-US" sz="1050" dirty="0">
                <a:latin typeface="+mn-ea"/>
              </a:rPr>
              <a:t> 고장</a:t>
            </a:r>
            <a:r>
              <a:rPr lang="en-US" altLang="ko-KR" sz="1050" dirty="0">
                <a:latin typeface="+mn-ea"/>
              </a:rPr>
              <a:t>(</a:t>
            </a:r>
            <a:r>
              <a:rPr lang="ko-KR" altLang="en-US" sz="1050" dirty="0">
                <a:latin typeface="+mn-ea"/>
              </a:rPr>
              <a:t>고착 고장</a:t>
            </a:r>
            <a:r>
              <a:rPr lang="en-US" altLang="ko-KR" sz="1050" dirty="0">
                <a:latin typeface="+mn-ea"/>
              </a:rPr>
              <a:t>) </a:t>
            </a:r>
            <a:r>
              <a:rPr lang="ko-KR" altLang="en-US" sz="1050" dirty="0">
                <a:latin typeface="+mn-ea"/>
              </a:rPr>
              <a:t>및 혼선을 검출한다</a:t>
            </a:r>
            <a:r>
              <a:rPr lang="en-US" altLang="ko-KR" sz="1050" dirty="0">
                <a:latin typeface="+mn-ea"/>
              </a:rPr>
              <a:t>.</a:t>
            </a:r>
          </a:p>
          <a:p>
            <a:r>
              <a:rPr lang="ko-KR" altLang="en-US" sz="1050" dirty="0" err="1">
                <a:latin typeface="+mn-ea"/>
              </a:rPr>
              <a:t>설명：이것은</a:t>
            </a:r>
            <a:r>
              <a:rPr lang="ko-KR" altLang="en-US" sz="1050" dirty="0">
                <a:latin typeface="+mn-ea"/>
              </a:rPr>
              <a:t> 데이터 경로의 독립 데이터흐름 순환 시험이다</a:t>
            </a:r>
            <a:r>
              <a:rPr lang="en-US" altLang="ko-KR" sz="1050" dirty="0">
                <a:latin typeface="+mn-ea"/>
              </a:rPr>
              <a:t>. </a:t>
            </a:r>
            <a:r>
              <a:rPr lang="ko-KR" altLang="en-US" sz="1050" dirty="0">
                <a:latin typeface="+mn-ea"/>
              </a:rPr>
              <a:t>그것은 대응 기대 값들과 관측들을 비교하기 위하여 규정된 시험 패턴을 사용한다</a:t>
            </a:r>
            <a:r>
              <a:rPr lang="en-US" altLang="ko-KR" sz="1050" dirty="0">
                <a:latin typeface="+mn-ea"/>
              </a:rPr>
              <a:t>.</a:t>
            </a:r>
          </a:p>
          <a:p>
            <a:endParaRPr lang="en-US" altLang="ko-KR" sz="1050" dirty="0">
              <a:latin typeface="+mn-ea"/>
            </a:endParaRPr>
          </a:p>
          <a:p>
            <a:r>
              <a:rPr lang="en-US" altLang="ko-KR" sz="1050" b="1" dirty="0">
                <a:latin typeface="+mn-ea"/>
              </a:rPr>
              <a:t>A.7.5 </a:t>
            </a:r>
            <a:r>
              <a:rPr lang="ko-KR" altLang="en-US" sz="1050" b="1" dirty="0">
                <a:latin typeface="+mn-ea"/>
              </a:rPr>
              <a:t>전송 중복 </a:t>
            </a:r>
            <a:r>
              <a:rPr lang="en-US" altLang="ko-KR" sz="1050" b="1" dirty="0">
                <a:latin typeface="+mn-ea"/>
              </a:rPr>
              <a:t>(Transmission</a:t>
            </a:r>
            <a:r>
              <a:rPr lang="ko-KR" altLang="en-US" sz="1050" b="1" dirty="0">
                <a:latin typeface="+mn-ea"/>
              </a:rPr>
              <a:t> </a:t>
            </a:r>
            <a:r>
              <a:rPr lang="en-US" altLang="ko-KR" sz="1050" b="1" dirty="0">
                <a:latin typeface="+mn-ea"/>
              </a:rPr>
              <a:t>redundancy)</a:t>
            </a:r>
          </a:p>
          <a:p>
            <a:r>
              <a:rPr lang="ko-KR" altLang="en-US" sz="1050" dirty="0" err="1">
                <a:latin typeface="+mn-ea"/>
              </a:rPr>
              <a:t>목적：버스</a:t>
            </a:r>
            <a:r>
              <a:rPr lang="ko-KR" altLang="en-US" sz="1050" dirty="0">
                <a:latin typeface="+mn-ea"/>
              </a:rPr>
              <a:t> 통신에서 일시적인 고장을 검출한다</a:t>
            </a:r>
            <a:r>
              <a:rPr lang="en-US" altLang="ko-KR" sz="1050" dirty="0">
                <a:latin typeface="+mn-ea"/>
              </a:rPr>
              <a:t>.</a:t>
            </a:r>
          </a:p>
          <a:p>
            <a:r>
              <a:rPr lang="ko-KR" altLang="en-US" sz="1050" dirty="0" err="1">
                <a:latin typeface="+mn-ea"/>
              </a:rPr>
              <a:t>설명：정보는</a:t>
            </a:r>
            <a:r>
              <a:rPr lang="ko-KR" altLang="en-US" sz="1050" dirty="0">
                <a:latin typeface="+mn-ea"/>
              </a:rPr>
              <a:t> 순서적으로 여러 번 전달된다</a:t>
            </a:r>
            <a:r>
              <a:rPr lang="en-US" altLang="ko-KR" sz="1050" dirty="0">
                <a:latin typeface="+mn-ea"/>
              </a:rPr>
              <a:t>. </a:t>
            </a:r>
            <a:r>
              <a:rPr lang="ko-KR" altLang="en-US" sz="1050" dirty="0">
                <a:latin typeface="+mn-ea"/>
              </a:rPr>
              <a:t>반복은 단지 일시적인 고장에 대해서만 유효하다</a:t>
            </a:r>
            <a:r>
              <a:rPr lang="en-US" altLang="ko-KR" sz="1050" dirty="0">
                <a:latin typeface="+mn-ea"/>
              </a:rPr>
              <a:t>.</a:t>
            </a:r>
          </a:p>
          <a:p>
            <a:endParaRPr lang="en-US" altLang="ko-KR" sz="1050" dirty="0">
              <a:latin typeface="+mn-ea"/>
            </a:endParaRPr>
          </a:p>
          <a:p>
            <a:r>
              <a:rPr lang="en-US" altLang="ko-KR" sz="1050" b="1" dirty="0">
                <a:latin typeface="+mn-ea"/>
              </a:rPr>
              <a:t>A.7.6 </a:t>
            </a:r>
            <a:r>
              <a:rPr lang="ko-KR" altLang="en-US" sz="1050" b="1" dirty="0">
                <a:latin typeface="+mn-ea"/>
              </a:rPr>
              <a:t>정보 중복 </a:t>
            </a:r>
            <a:r>
              <a:rPr lang="en-US" altLang="ko-KR" sz="1050" b="1" dirty="0">
                <a:latin typeface="+mn-ea"/>
              </a:rPr>
              <a:t>(Information</a:t>
            </a:r>
            <a:r>
              <a:rPr lang="ko-KR" altLang="en-US" sz="1050" b="1" dirty="0">
                <a:latin typeface="+mn-ea"/>
              </a:rPr>
              <a:t> </a:t>
            </a:r>
            <a:r>
              <a:rPr lang="en-US" altLang="ko-KR" sz="1050" b="1" dirty="0">
                <a:latin typeface="+mn-ea"/>
              </a:rPr>
              <a:t>redundancy)</a:t>
            </a:r>
          </a:p>
          <a:p>
            <a:r>
              <a:rPr lang="ko-KR" altLang="en-US" sz="1050" dirty="0" err="1">
                <a:latin typeface="+mn-ea"/>
              </a:rPr>
              <a:t>목적：버스</a:t>
            </a:r>
            <a:r>
              <a:rPr lang="ko-KR" altLang="en-US" sz="1050" dirty="0">
                <a:latin typeface="+mn-ea"/>
              </a:rPr>
              <a:t> 통신에서 고장을 검출한다</a:t>
            </a:r>
            <a:r>
              <a:rPr lang="en-US" altLang="ko-KR" sz="1050" dirty="0">
                <a:latin typeface="+mn-ea"/>
              </a:rPr>
              <a:t>.</a:t>
            </a:r>
          </a:p>
          <a:p>
            <a:r>
              <a:rPr lang="ko-KR" altLang="en-US" sz="1050" dirty="0" err="1">
                <a:latin typeface="+mn-ea"/>
              </a:rPr>
              <a:t>설명：데이터는</a:t>
            </a:r>
            <a:r>
              <a:rPr lang="ko-KR" altLang="en-US" sz="1050" dirty="0">
                <a:latin typeface="+mn-ea"/>
              </a:rPr>
              <a:t> 각 블록에 대해 계산된 검사합계와 함께 블록에서 전송된다</a:t>
            </a:r>
            <a:r>
              <a:rPr lang="en-US" altLang="ko-KR" sz="1050" dirty="0">
                <a:latin typeface="+mn-ea"/>
              </a:rPr>
              <a:t>. </a:t>
            </a:r>
            <a:r>
              <a:rPr lang="ko-KR" altLang="en-US" sz="1050" dirty="0">
                <a:latin typeface="+mn-ea"/>
              </a:rPr>
              <a:t>그때</a:t>
            </a:r>
            <a:r>
              <a:rPr lang="en-US" altLang="ko-KR" sz="1050" dirty="0">
                <a:latin typeface="+mn-ea"/>
              </a:rPr>
              <a:t>, </a:t>
            </a:r>
            <a:r>
              <a:rPr lang="ko-KR" altLang="en-US" sz="1050" dirty="0">
                <a:latin typeface="+mn-ea"/>
              </a:rPr>
              <a:t>수신기는 수신된 데이터의 검사합계를 다시 계산하고 수신된 검사합계 결과와 비교한다</a:t>
            </a:r>
            <a:r>
              <a:rPr lang="en-US" altLang="ko-KR" sz="1050" dirty="0">
                <a:latin typeface="+mn-ea"/>
              </a:rPr>
              <a:t>.</a:t>
            </a:r>
            <a:endParaRPr lang="en-US" sz="1050" b="1" dirty="0">
              <a:latin typeface="+mn-ea"/>
            </a:endParaRPr>
          </a:p>
        </p:txBody>
      </p:sp>
      <p:sp>
        <p:nvSpPr>
          <p:cNvPr id="9" name="Inhaltsplatzhalter 4">
            <a:extLst>
              <a:ext uri="{FF2B5EF4-FFF2-40B4-BE49-F238E27FC236}">
                <a16:creationId xmlns:a16="http://schemas.microsoft.com/office/drawing/2014/main" id="{1081664E-00C7-4833-B308-134A901F9759}"/>
              </a:ext>
            </a:extLst>
          </p:cNvPr>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14 – </a:t>
            </a:r>
            <a:r>
              <a:rPr lang="ko-KR" altLang="en-US" sz="1800" dirty="0">
                <a:solidFill>
                  <a:srgbClr val="327ED2"/>
                </a:solidFill>
                <a:latin typeface="+mn-ea"/>
              </a:rPr>
              <a:t>프로그램 </a:t>
            </a:r>
            <a:r>
              <a:rPr lang="en-US" altLang="ko-KR" sz="1800" dirty="0">
                <a:solidFill>
                  <a:srgbClr val="327ED2"/>
                </a:solidFill>
                <a:latin typeface="+mn-ea"/>
              </a:rPr>
              <a:t>(</a:t>
            </a:r>
            <a:r>
              <a:rPr lang="de-DE" altLang="ko-KR" sz="1800" dirty="0">
                <a:solidFill>
                  <a:srgbClr val="327ED2"/>
                </a:solidFill>
                <a:latin typeface="+mn-ea"/>
              </a:rPr>
              <a:t>Program)</a:t>
            </a:r>
            <a:endParaRPr lang="de-DE" sz="1800" dirty="0">
              <a:solidFill>
                <a:srgbClr val="327ED2"/>
              </a:solidFill>
            </a:endParaRPr>
          </a:p>
        </p:txBody>
      </p:sp>
      <p:sp>
        <p:nvSpPr>
          <p:cNvPr id="11" name="직사각형 10">
            <a:extLst>
              <a:ext uri="{FF2B5EF4-FFF2-40B4-BE49-F238E27FC236}">
                <a16:creationId xmlns:a16="http://schemas.microsoft.com/office/drawing/2014/main" id="{2D19120E-01E0-4FE7-B4B4-A486D9B60A55}"/>
              </a:ext>
            </a:extLst>
          </p:cNvPr>
          <p:cNvSpPr/>
          <p:nvPr/>
        </p:nvSpPr>
        <p:spPr>
          <a:xfrm>
            <a:off x="8825899" y="1406670"/>
            <a:ext cx="2254386" cy="4832092"/>
          </a:xfrm>
          <a:prstGeom prst="rect">
            <a:avLst/>
          </a:prstGeom>
        </p:spPr>
        <p:txBody>
          <a:bodyPr wrap="square">
            <a:spAutoFit/>
          </a:bodyPr>
          <a:lstStyle/>
          <a:p>
            <a:r>
              <a:rPr lang="en-US" sz="1400" b="1" dirty="0">
                <a:solidFill>
                  <a:srgbClr val="0000CC"/>
                </a:solidFill>
                <a:latin typeface="+mn-ea"/>
              </a:rPr>
              <a:t>MAXIMUN DIAGNOSTIC</a:t>
            </a:r>
          </a:p>
          <a:p>
            <a:r>
              <a:rPr lang="en-US" sz="1400" b="1" dirty="0">
                <a:solidFill>
                  <a:srgbClr val="0000CC"/>
                </a:solidFill>
                <a:latin typeface="+mn-ea"/>
              </a:rPr>
              <a:t>COVERAGE</a:t>
            </a:r>
          </a:p>
          <a:p>
            <a:endParaRPr lang="en-US" sz="1400" b="1" dirty="0">
              <a:latin typeface="+mn-ea"/>
            </a:endParaRPr>
          </a:p>
          <a:p>
            <a:endParaRPr lang="en-US" sz="1400" b="1" dirty="0">
              <a:solidFill>
                <a:srgbClr val="FF0000"/>
              </a:solidFill>
              <a:latin typeface="+mn-ea"/>
            </a:endParaRPr>
          </a:p>
          <a:p>
            <a:r>
              <a:rPr lang="en-US" sz="1400" b="1" dirty="0">
                <a:solidFill>
                  <a:srgbClr val="FF0000"/>
                </a:solidFill>
                <a:latin typeface="+mn-ea"/>
              </a:rPr>
              <a:t>LOW</a:t>
            </a:r>
          </a:p>
          <a:p>
            <a:endParaRPr lang="en-US" sz="1400" b="1" dirty="0">
              <a:solidFill>
                <a:srgbClr val="FF0000"/>
              </a:solidFill>
              <a:latin typeface="+mn-ea"/>
            </a:endParaRPr>
          </a:p>
          <a:p>
            <a:endParaRPr lang="en-US" sz="1400" b="1" dirty="0">
              <a:solidFill>
                <a:srgbClr val="FF0000"/>
              </a:solidFill>
              <a:latin typeface="+mn-ea"/>
            </a:endParaRPr>
          </a:p>
          <a:p>
            <a:endParaRPr lang="en-US" sz="1400" b="1" dirty="0">
              <a:solidFill>
                <a:srgbClr val="FF0000"/>
              </a:solidFill>
              <a:latin typeface="+mn-ea"/>
            </a:endParaRPr>
          </a:p>
          <a:p>
            <a:r>
              <a:rPr lang="en-US" sz="1400" b="1" dirty="0">
                <a:solidFill>
                  <a:srgbClr val="FF0000"/>
                </a:solidFill>
                <a:latin typeface="+mn-ea"/>
              </a:rPr>
              <a:t>MEDIUM</a:t>
            </a:r>
          </a:p>
          <a:p>
            <a:endParaRPr lang="en-US" sz="1400" b="1" dirty="0">
              <a:solidFill>
                <a:srgbClr val="FF0000"/>
              </a:solidFill>
              <a:latin typeface="+mn-ea"/>
            </a:endParaRPr>
          </a:p>
          <a:p>
            <a:endParaRPr lang="en-US" sz="1400" b="1" dirty="0">
              <a:solidFill>
                <a:srgbClr val="FF0000"/>
              </a:solidFill>
              <a:latin typeface="+mn-ea"/>
            </a:endParaRPr>
          </a:p>
          <a:p>
            <a:endParaRPr lang="en-US" sz="1400" b="1" dirty="0">
              <a:solidFill>
                <a:srgbClr val="FF0000"/>
              </a:solidFill>
              <a:latin typeface="+mn-ea"/>
            </a:endParaRPr>
          </a:p>
          <a:p>
            <a:r>
              <a:rPr lang="en-US" sz="1400" b="1" dirty="0">
                <a:solidFill>
                  <a:srgbClr val="FF0000"/>
                </a:solidFill>
                <a:latin typeface="+mn-ea"/>
              </a:rPr>
              <a:t>HIGH</a:t>
            </a:r>
          </a:p>
          <a:p>
            <a:endParaRPr lang="en-US" sz="1400" b="1" dirty="0">
              <a:solidFill>
                <a:srgbClr val="FF0000"/>
              </a:solidFill>
              <a:latin typeface="+mn-ea"/>
            </a:endParaRPr>
          </a:p>
          <a:p>
            <a:endParaRPr lang="en-US" sz="1400" b="1" dirty="0">
              <a:solidFill>
                <a:srgbClr val="FF0000"/>
              </a:solidFill>
              <a:latin typeface="+mn-ea"/>
            </a:endParaRPr>
          </a:p>
          <a:p>
            <a:r>
              <a:rPr lang="en-US" sz="1400" b="1" dirty="0">
                <a:solidFill>
                  <a:srgbClr val="FF0000"/>
                </a:solidFill>
                <a:latin typeface="+mn-ea"/>
              </a:rPr>
              <a:t>HIGH</a:t>
            </a:r>
          </a:p>
          <a:p>
            <a:endParaRPr lang="en-US" sz="1400" b="1" dirty="0">
              <a:solidFill>
                <a:srgbClr val="FF0000"/>
              </a:solidFill>
              <a:latin typeface="+mn-ea"/>
            </a:endParaRPr>
          </a:p>
          <a:p>
            <a:endParaRPr lang="en-US" sz="1400" b="1" dirty="0">
              <a:solidFill>
                <a:srgbClr val="FF0000"/>
              </a:solidFill>
              <a:latin typeface="+mn-ea"/>
            </a:endParaRPr>
          </a:p>
          <a:p>
            <a:r>
              <a:rPr lang="en-US" sz="1400" b="1" dirty="0">
                <a:solidFill>
                  <a:srgbClr val="FF0000"/>
                </a:solidFill>
                <a:latin typeface="+mn-ea"/>
              </a:rPr>
              <a:t>HIGH</a:t>
            </a:r>
          </a:p>
          <a:p>
            <a:endParaRPr lang="en-US" sz="1400" b="1" dirty="0">
              <a:solidFill>
                <a:srgbClr val="FF0000"/>
              </a:solidFill>
              <a:latin typeface="+mn-ea"/>
            </a:endParaRPr>
          </a:p>
          <a:p>
            <a:endParaRPr lang="en-US" sz="1400" b="1" dirty="0">
              <a:solidFill>
                <a:srgbClr val="FF0000"/>
              </a:solidFill>
              <a:latin typeface="+mn-ea"/>
            </a:endParaRPr>
          </a:p>
          <a:p>
            <a:r>
              <a:rPr lang="en-US" sz="1400" b="1" dirty="0">
                <a:solidFill>
                  <a:srgbClr val="FF0000"/>
                </a:solidFill>
                <a:latin typeface="+mn-ea"/>
              </a:rPr>
              <a:t>HIGH</a:t>
            </a:r>
          </a:p>
        </p:txBody>
      </p:sp>
      <p:sp>
        <p:nvSpPr>
          <p:cNvPr id="3" name="이등변 삼각형 2">
            <a:extLst>
              <a:ext uri="{FF2B5EF4-FFF2-40B4-BE49-F238E27FC236}">
                <a16:creationId xmlns:a16="http://schemas.microsoft.com/office/drawing/2014/main" id="{0172CDE1-610B-4B77-936D-00C760977CAF}"/>
              </a:ext>
            </a:extLst>
          </p:cNvPr>
          <p:cNvSpPr/>
          <p:nvPr/>
        </p:nvSpPr>
        <p:spPr>
          <a:xfrm>
            <a:off x="10739535" y="2258008"/>
            <a:ext cx="700035" cy="3980754"/>
          </a:xfrm>
          <a:prstGeom prst="triangle">
            <a:avLst>
              <a:gd name="adj" fmla="val 40232"/>
            </a:avLst>
          </a:prstGeom>
          <a:gradFill flip="none" rotWithShape="1">
            <a:gsLst>
              <a:gs pos="0">
                <a:schemeClr val="accent1">
                  <a:lumMod val="0"/>
                  <a:lumOff val="100000"/>
                </a:schemeClr>
              </a:gs>
              <a:gs pos="70000">
                <a:schemeClr val="accent1">
                  <a:lumMod val="0"/>
                  <a:lumOff val="100000"/>
                </a:schemeClr>
              </a:gs>
              <a:gs pos="100000">
                <a:schemeClr val="accent1">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3284764959"/>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15 – </a:t>
            </a:r>
            <a:r>
              <a:rPr lang="ko-KR" altLang="en-US" sz="1800" dirty="0">
                <a:solidFill>
                  <a:srgbClr val="327ED2"/>
                </a:solidFill>
                <a:latin typeface="+mn-ea"/>
              </a:rPr>
              <a:t>버스시스템 </a:t>
            </a:r>
            <a:r>
              <a:rPr lang="en-US" altLang="ko-KR" sz="1800" dirty="0">
                <a:solidFill>
                  <a:srgbClr val="327ED2"/>
                </a:solidFill>
                <a:latin typeface="+mn-ea"/>
              </a:rPr>
              <a:t>(</a:t>
            </a:r>
            <a:r>
              <a:rPr lang="de-DE" altLang="ko-KR" sz="1800" dirty="0">
                <a:solidFill>
                  <a:srgbClr val="327ED2"/>
                </a:solidFill>
                <a:latin typeface="+mn-ea"/>
              </a:rPr>
              <a:t>Bus system)</a:t>
            </a:r>
            <a:endParaRPr lang="de-DE" sz="1800" dirty="0">
              <a:solidFill>
                <a:srgbClr val="327ED2"/>
              </a:solidFill>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888937274"/>
              </p:ext>
            </p:extLst>
          </p:nvPr>
        </p:nvGraphicFramePr>
        <p:xfrm>
          <a:off x="444733" y="1552653"/>
          <a:ext cx="11215357" cy="188976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대상</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15</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버스 시스템</a:t>
                      </a:r>
                      <a:r>
                        <a:rPr lang="en-US" altLang="ko-KR" sz="1400" kern="1200" dirty="0">
                          <a:solidFill>
                            <a:schemeClr val="tx1"/>
                          </a:solidFill>
                          <a:effectLst/>
                          <a:latin typeface="+mn-ea"/>
                          <a:ea typeface="+mn-ea"/>
                          <a:cs typeface="+mn-cs"/>
                        </a:rPr>
                        <a:t> (Bus system)</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400" kern="1200" dirty="0">
                          <a:solidFill>
                            <a:schemeClr val="tx1"/>
                          </a:solidFill>
                          <a:effectLst/>
                          <a:latin typeface="+mn-ea"/>
                          <a:ea typeface="+mn-ea"/>
                          <a:cs typeface="+mn-cs"/>
                        </a:rPr>
                        <a:t>부팅 과정 중을 제외하고 </a:t>
                      </a:r>
                      <a:r>
                        <a:rPr lang="en-US" altLang="ko-KR" sz="1400" kern="1200" dirty="0">
                          <a:solidFill>
                            <a:schemeClr val="tx1"/>
                          </a:solidFill>
                          <a:effectLst/>
                          <a:latin typeface="+mn-ea"/>
                          <a:ea typeface="+mn-ea"/>
                          <a:cs typeface="+mn-cs"/>
                        </a:rPr>
                        <a:t>CPU </a:t>
                      </a:r>
                      <a:r>
                        <a:rPr lang="ko-KR" altLang="en-US" sz="1400" kern="1200" dirty="0">
                          <a:solidFill>
                            <a:schemeClr val="tx1"/>
                          </a:solidFill>
                          <a:effectLst/>
                          <a:latin typeface="+mn-ea"/>
                          <a:ea typeface="+mn-ea"/>
                          <a:cs typeface="+mn-cs"/>
                        </a:rPr>
                        <a:t>버스 시스템의 재구성 없음</a:t>
                      </a:r>
                      <a:r>
                        <a:rPr lang="en-US" altLang="ko-KR" sz="1400" kern="1200" dirty="0">
                          <a:solidFill>
                            <a:schemeClr val="tx1"/>
                          </a:solidFill>
                          <a:effectLst/>
                          <a:latin typeface="+mn-ea"/>
                          <a:ea typeface="+mn-ea"/>
                          <a:cs typeface="+mn-cs"/>
                        </a:rPr>
                        <a:t>.</a:t>
                      </a:r>
                      <a:r>
                        <a:rPr lang="en-US" sz="1400" b="0" i="0" u="none" strike="noStrike" kern="1200" baseline="0" dirty="0">
                          <a:solidFill>
                            <a:schemeClr val="tx1"/>
                          </a:solidFill>
                          <a:latin typeface="+mn-ea"/>
                          <a:ea typeface="+mn-ea"/>
                          <a:cs typeface="+mn-cs"/>
                        </a:rPr>
                        <a:t> (</a:t>
                      </a:r>
                      <a:r>
                        <a:rPr lang="en-US" altLang="ko-KR" sz="1400" b="1" i="0" u="none" strike="noStrike" kern="1200" baseline="0" dirty="0">
                          <a:solidFill>
                            <a:srgbClr val="0033CC"/>
                          </a:solidFill>
                          <a:latin typeface="+mn-ea"/>
                          <a:ea typeface="+mn-ea"/>
                          <a:cs typeface="+mn-cs"/>
                        </a:rPr>
                        <a:t>No reconfiguration </a:t>
                      </a:r>
                      <a:r>
                        <a:rPr lang="en-US" altLang="ko-KR" sz="1400" b="0" i="0" u="none" strike="noStrike" kern="1200" baseline="0" dirty="0">
                          <a:solidFill>
                            <a:schemeClr val="tx1"/>
                          </a:solidFill>
                          <a:latin typeface="+mn-ea"/>
                          <a:ea typeface="+mn-ea"/>
                          <a:cs typeface="+mn-cs"/>
                        </a:rPr>
                        <a:t>of the </a:t>
                      </a:r>
                      <a:r>
                        <a:rPr lang="en-US" altLang="ko-KR" sz="1400" b="1" i="0" u="none" strike="noStrike" kern="1200" baseline="0" dirty="0">
                          <a:solidFill>
                            <a:schemeClr val="tx1"/>
                          </a:solidFill>
                          <a:latin typeface="+mn-ea"/>
                          <a:ea typeface="+mn-ea"/>
                          <a:cs typeface="+mn-cs"/>
                        </a:rPr>
                        <a:t>CPU-bus system</a:t>
                      </a:r>
                      <a:r>
                        <a:rPr lang="en-US" altLang="ko-KR" sz="1400" b="0" i="0" u="none" strike="noStrike" kern="1200" baseline="0" dirty="0">
                          <a:solidFill>
                            <a:schemeClr val="tx1"/>
                          </a:solidFill>
                          <a:latin typeface="+mn-ea"/>
                          <a:ea typeface="+mn-ea"/>
                          <a:cs typeface="+mn-cs"/>
                        </a:rPr>
                        <a:t>, except during the boot procedure.</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ko-KR" altLang="en-US" sz="1400" b="0" i="0" u="none" strike="noStrike" kern="1200" baseline="0" dirty="0">
                          <a:solidFill>
                            <a:schemeClr val="tx1"/>
                          </a:solidFill>
                          <a:latin typeface="+mn-ea"/>
                          <a:ea typeface="+mn-ea"/>
                          <a:cs typeface="+mn-cs"/>
                        </a:rPr>
                        <a:t>주</a:t>
                      </a:r>
                      <a:r>
                        <a:rPr lang="en-US" altLang="ko-KR" sz="1400" b="0" i="0" u="none" strike="noStrike" kern="1200" baseline="0" dirty="0">
                          <a:solidFill>
                            <a:schemeClr val="tx1"/>
                          </a:solidFill>
                          <a:latin typeface="+mn-ea"/>
                          <a:ea typeface="+mn-ea"/>
                          <a:cs typeface="+mn-cs"/>
                        </a:rPr>
                        <a:t>: CPU </a:t>
                      </a:r>
                      <a:r>
                        <a:rPr lang="ko-KR" altLang="en-US" sz="1400" b="0" i="0" u="none" strike="noStrike" kern="1200" baseline="0" dirty="0">
                          <a:solidFill>
                            <a:schemeClr val="tx1"/>
                          </a:solidFill>
                          <a:latin typeface="+mn-ea"/>
                          <a:ea typeface="+mn-ea"/>
                          <a:cs typeface="+mn-cs"/>
                        </a:rPr>
                        <a:t>버스 시스템의 정기적인 갱신은 재구성으로 간주되지 않는다</a:t>
                      </a:r>
                      <a:r>
                        <a:rPr lang="en-US" altLang="ko-KR" sz="1400" b="0" i="0" u="none" strike="noStrike" kern="1200" baseline="0" dirty="0">
                          <a:solidFill>
                            <a:schemeClr val="tx1"/>
                          </a:solidFill>
                          <a:latin typeface="+mn-ea"/>
                          <a:ea typeface="+mn-ea"/>
                          <a:cs typeface="+mn-cs"/>
                        </a:rPr>
                        <a:t>.</a:t>
                      </a:r>
                      <a:r>
                        <a:rPr lang="en-US" sz="1400" b="0" i="0" u="none" strike="noStrike" kern="1200" baseline="0" dirty="0">
                          <a:solidFill>
                            <a:schemeClr val="tx1"/>
                          </a:solidFill>
                          <a:latin typeface="+mn-ea"/>
                          <a:ea typeface="+mn-ea"/>
                          <a:cs typeface="+mn-cs"/>
                        </a:rPr>
                        <a:t> (</a:t>
                      </a:r>
                      <a:r>
                        <a:rPr lang="en-US" altLang="ko-KR" sz="1400" b="0" i="0" u="none" strike="noStrike" kern="1200" baseline="0" dirty="0">
                          <a:solidFill>
                            <a:schemeClr val="tx1"/>
                          </a:solidFill>
                          <a:latin typeface="+mn-ea"/>
                          <a:ea typeface="+mn-ea"/>
                          <a:cs typeface="+mn-cs"/>
                        </a:rPr>
                        <a:t>NOTE: Periodical refresh of the CPU-bus system is not considered as being reconfiguration.) </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C.3.13</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18" name="직사각형 17"/>
          <p:cNvSpPr/>
          <p:nvPr/>
        </p:nvSpPr>
        <p:spPr>
          <a:xfrm>
            <a:off x="9578012" y="2648147"/>
            <a:ext cx="2082079" cy="369332"/>
          </a:xfrm>
          <a:prstGeom prst="rect">
            <a:avLst/>
          </a:prstGeom>
        </p:spPr>
        <p:txBody>
          <a:bodyPr wrap="none">
            <a:spAutoFit/>
          </a:bodyPr>
          <a:lstStyle/>
          <a:p>
            <a:r>
              <a:rPr lang="en-US" dirty="0"/>
              <a:t>KS C IEC 61508-7</a:t>
            </a:r>
          </a:p>
        </p:txBody>
      </p:sp>
      <p:pic>
        <p:nvPicPr>
          <p:cNvPr id="13" name="그림 12">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4"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45</a:t>
            </a:fld>
            <a:endParaRPr lang="en-GB" noProof="0" dirty="0"/>
          </a:p>
        </p:txBody>
      </p:sp>
      <p:sp>
        <p:nvSpPr>
          <p:cNvPr id="17" name="직사각형 16"/>
          <p:cNvSpPr/>
          <p:nvPr/>
        </p:nvSpPr>
        <p:spPr>
          <a:xfrm>
            <a:off x="444733" y="3529283"/>
            <a:ext cx="11180239" cy="1200329"/>
          </a:xfrm>
          <a:prstGeom prst="rect">
            <a:avLst/>
          </a:prstGeom>
        </p:spPr>
        <p:txBody>
          <a:bodyPr wrap="square">
            <a:spAutoFit/>
          </a:bodyPr>
          <a:lstStyle/>
          <a:p>
            <a:r>
              <a:rPr lang="en-US" b="1" dirty="0"/>
              <a:t>C.3.13 </a:t>
            </a:r>
            <a:r>
              <a:rPr lang="ko-KR" altLang="en-US" b="1" dirty="0"/>
              <a:t>동적 재설정 </a:t>
            </a:r>
            <a:r>
              <a:rPr lang="en-US" b="1" dirty="0"/>
              <a:t>(</a:t>
            </a:r>
            <a:r>
              <a:rPr lang="en-US" altLang="ko-KR" b="1" dirty="0"/>
              <a:t>Dynamic reconfiguration</a:t>
            </a:r>
            <a:r>
              <a:rPr lang="en-US" b="1" dirty="0"/>
              <a:t>)</a:t>
            </a:r>
          </a:p>
          <a:p>
            <a:endParaRPr lang="en-US" dirty="0"/>
          </a:p>
          <a:p>
            <a:r>
              <a:rPr lang="ko-KR" altLang="en-US" b="1" dirty="0"/>
              <a:t>목적</a:t>
            </a:r>
            <a:r>
              <a:rPr lang="en-US" b="1" dirty="0"/>
              <a:t>: </a:t>
            </a:r>
            <a:r>
              <a:rPr lang="ko-KR" altLang="en-US" b="1" dirty="0">
                <a:solidFill>
                  <a:srgbClr val="0000CC"/>
                </a:solidFill>
              </a:rPr>
              <a:t>내부 결함에도 불구하고 시스템 기능성을 유지한다</a:t>
            </a:r>
            <a:r>
              <a:rPr lang="en-US" altLang="ko-KR" b="1" dirty="0">
                <a:solidFill>
                  <a:srgbClr val="0000CC"/>
                </a:solidFill>
              </a:rPr>
              <a:t>. (</a:t>
            </a:r>
            <a:r>
              <a:rPr lang="en-US" b="1" dirty="0">
                <a:solidFill>
                  <a:srgbClr val="0000CC"/>
                </a:solidFill>
              </a:rPr>
              <a:t>To maintain system functionality despite an internal fault.)</a:t>
            </a:r>
            <a:endParaRPr lang="en-US" sz="1600" dirty="0"/>
          </a:p>
        </p:txBody>
      </p:sp>
    </p:spTree>
    <p:extLst>
      <p:ext uri="{BB962C8B-B14F-4D97-AF65-F5344CB8AC3E}">
        <p14:creationId xmlns:p14="http://schemas.microsoft.com/office/powerpoint/2010/main" val="2889559548"/>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.2 No. </a:t>
            </a:r>
            <a:r>
              <a:rPr lang="de-DE" altLang="ko-KR" sz="1800" dirty="0">
                <a:solidFill>
                  <a:srgbClr val="327ED2"/>
                </a:solidFill>
                <a:latin typeface="+mn-ea"/>
              </a:rPr>
              <a:t>16 – </a:t>
            </a:r>
            <a:r>
              <a:rPr lang="en-US" altLang="ko-KR" sz="1800" dirty="0">
                <a:solidFill>
                  <a:srgbClr val="327ED2"/>
                </a:solidFill>
                <a:latin typeface="+mn-ea"/>
              </a:rPr>
              <a:t>I/O </a:t>
            </a:r>
            <a:r>
              <a:rPr lang="ko-KR" altLang="en-US" sz="1800" dirty="0">
                <a:solidFill>
                  <a:srgbClr val="327ED2"/>
                </a:solidFill>
                <a:latin typeface="+mn-ea"/>
              </a:rPr>
              <a:t>처리 </a:t>
            </a:r>
            <a:r>
              <a:rPr lang="en-US" altLang="ko-KR" sz="1800" dirty="0">
                <a:solidFill>
                  <a:srgbClr val="327ED2"/>
                </a:solidFill>
                <a:latin typeface="+mn-ea"/>
              </a:rPr>
              <a:t>(</a:t>
            </a:r>
            <a:r>
              <a:rPr lang="de-DE" altLang="ko-KR" sz="1800" dirty="0">
                <a:solidFill>
                  <a:srgbClr val="327ED2"/>
                </a:solidFill>
                <a:latin typeface="+mn-ea"/>
              </a:rPr>
              <a:t>I/O handling)</a:t>
            </a:r>
            <a:endParaRPr lang="de-DE" altLang="ko-KR" sz="1800" dirty="0">
              <a:solidFill>
                <a:srgbClr val="327ED2"/>
              </a:solidFill>
            </a:endParaRPr>
          </a:p>
        </p:txBody>
      </p:sp>
      <p:sp>
        <p:nvSpPr>
          <p:cNvPr id="2" name="Titel 1"/>
          <p:cNvSpPr>
            <a:spLocks noGrp="1"/>
          </p:cNvSpPr>
          <p:nvPr>
            <p:ph type="title"/>
          </p:nvPr>
        </p:nvSpPr>
        <p:spPr/>
        <p:txBody>
          <a:bodyPr>
            <a:no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.2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소프트웨어설계</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1845528756"/>
              </p:ext>
            </p:extLst>
          </p:nvPr>
        </p:nvGraphicFramePr>
        <p:xfrm>
          <a:off x="444733" y="1552653"/>
          <a:ext cx="11215357" cy="1676400"/>
        </p:xfrm>
        <a:graphic>
          <a:graphicData uri="http://schemas.openxmlformats.org/drawingml/2006/table">
            <a:tbl>
              <a:tblPr firstRow="1" bandRow="1">
                <a:tableStyleId>{ED083AE6-46FA-4A59-8FB0-9F97EB10719F}</a:tableStyleId>
              </a:tblPr>
              <a:tblGrid>
                <a:gridCol w="650103">
                  <a:extLst>
                    <a:ext uri="{9D8B030D-6E8A-4147-A177-3AD203B41FA5}">
                      <a16:colId xmlns:a16="http://schemas.microsoft.com/office/drawing/2014/main" val="1342303433"/>
                    </a:ext>
                  </a:extLst>
                </a:gridCol>
                <a:gridCol w="2691834">
                  <a:extLst>
                    <a:ext uri="{9D8B030D-6E8A-4147-A177-3AD203B41FA5}">
                      <a16:colId xmlns:a16="http://schemas.microsoft.com/office/drawing/2014/main" val="2158706330"/>
                    </a:ext>
                  </a:extLst>
                </a:gridCol>
                <a:gridCol w="5796633">
                  <a:extLst>
                    <a:ext uri="{9D8B030D-6E8A-4147-A177-3AD203B41FA5}">
                      <a16:colId xmlns:a16="http://schemas.microsoft.com/office/drawing/2014/main" val="2386338710"/>
                    </a:ext>
                  </a:extLst>
                </a:gridCol>
                <a:gridCol w="2076787">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400" b="1" i="0" u="none" strike="noStrike" kern="1200" baseline="0" dirty="0">
                          <a:solidFill>
                            <a:schemeClr val="tx1"/>
                          </a:solidFill>
                          <a:latin typeface="+mn-ea"/>
                          <a:ea typeface="+mn-ea"/>
                          <a:cs typeface="+mn-cs"/>
                        </a:rPr>
                        <a:t>수단</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16</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400" kern="1200" dirty="0">
                          <a:solidFill>
                            <a:schemeClr val="tx1"/>
                          </a:solidFill>
                          <a:effectLst/>
                          <a:latin typeface="+mn-ea"/>
                          <a:ea typeface="+mn-ea"/>
                          <a:cs typeface="+mn-cs"/>
                        </a:rPr>
                        <a:t>I/O </a:t>
                      </a:r>
                      <a:r>
                        <a:rPr lang="ko-KR" altLang="en-US" sz="1400" kern="1200" dirty="0">
                          <a:solidFill>
                            <a:schemeClr val="tx1"/>
                          </a:solidFill>
                          <a:effectLst/>
                          <a:latin typeface="+mn-ea"/>
                          <a:ea typeface="+mn-ea"/>
                          <a:cs typeface="+mn-cs"/>
                        </a:rPr>
                        <a:t>처리</a:t>
                      </a:r>
                      <a:r>
                        <a:rPr lang="en-US" altLang="ko-KR" sz="1400" kern="1200" dirty="0">
                          <a:solidFill>
                            <a:schemeClr val="tx1"/>
                          </a:solidFill>
                          <a:effectLst/>
                          <a:latin typeface="+mn-ea"/>
                          <a:ea typeface="+mn-ea"/>
                          <a:cs typeface="+mn-cs"/>
                        </a:rPr>
                        <a:t> (I/O handling)</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1" i="0" u="none" strike="noStrike" kern="1200" baseline="0" dirty="0">
                          <a:solidFill>
                            <a:schemeClr val="tx1"/>
                          </a:solidFill>
                          <a:latin typeface="+mn-ea"/>
                          <a:ea typeface="+mn-ea"/>
                          <a:cs typeface="+mn-cs"/>
                        </a:rPr>
                        <a:t>부팅 과정 중을 제외하고 </a:t>
                      </a:r>
                      <a:r>
                        <a:rPr lang="en-US" altLang="ko-KR" sz="1400" b="1" i="0" u="none" strike="noStrike" kern="1200" baseline="0" dirty="0">
                          <a:solidFill>
                            <a:srgbClr val="FF0000"/>
                          </a:solidFill>
                          <a:latin typeface="+mn-ea"/>
                          <a:ea typeface="+mn-ea"/>
                          <a:cs typeface="+mn-cs"/>
                        </a:rPr>
                        <a:t>I/O </a:t>
                      </a:r>
                      <a:r>
                        <a:rPr lang="ko-KR" altLang="en-US" sz="1400" b="1" i="0" u="none" strike="noStrike" kern="1200" baseline="0" dirty="0">
                          <a:solidFill>
                            <a:srgbClr val="FF0000"/>
                          </a:solidFill>
                          <a:latin typeface="+mn-ea"/>
                          <a:ea typeface="+mn-ea"/>
                          <a:cs typeface="+mn-cs"/>
                        </a:rPr>
                        <a:t>라인의 재구성 없음</a:t>
                      </a:r>
                      <a:r>
                        <a:rPr lang="en-US" altLang="ko-KR" sz="1400" b="1" i="0" u="none" strike="noStrike" kern="1200" baseline="0" dirty="0">
                          <a:solidFill>
                            <a:srgbClr val="FF0000"/>
                          </a:solidFill>
                          <a:latin typeface="+mn-ea"/>
                          <a:ea typeface="+mn-ea"/>
                          <a:cs typeface="+mn-cs"/>
                        </a:rPr>
                        <a:t>.(</a:t>
                      </a:r>
                      <a:r>
                        <a:rPr lang="en-US" sz="1400" b="1" i="0" u="none" strike="noStrike" kern="1200" baseline="0" dirty="0">
                          <a:solidFill>
                            <a:srgbClr val="FF0000"/>
                          </a:solidFill>
                          <a:latin typeface="+mn-ea"/>
                          <a:ea typeface="+mn-ea"/>
                          <a:cs typeface="+mn-cs"/>
                        </a:rPr>
                        <a:t>No reconfiguration </a:t>
                      </a:r>
                      <a:r>
                        <a:rPr lang="en-US" sz="1400" b="0" i="0" u="none" strike="noStrike" kern="1200" baseline="0" dirty="0">
                          <a:solidFill>
                            <a:schemeClr val="tx1"/>
                          </a:solidFill>
                          <a:latin typeface="+mn-ea"/>
                          <a:ea typeface="+mn-ea"/>
                          <a:cs typeface="+mn-cs"/>
                        </a:rPr>
                        <a:t>of </a:t>
                      </a:r>
                      <a:r>
                        <a:rPr lang="en-US" sz="1400" b="1" i="0" u="none" strike="noStrike" kern="1200" baseline="0" dirty="0">
                          <a:solidFill>
                            <a:schemeClr val="tx1"/>
                          </a:solidFill>
                          <a:latin typeface="+mn-ea"/>
                          <a:ea typeface="+mn-ea"/>
                          <a:cs typeface="+mn-cs"/>
                        </a:rPr>
                        <a:t>I/O lines</a:t>
                      </a:r>
                      <a:r>
                        <a:rPr lang="en-US" sz="1400" b="0" i="0" u="none" strike="noStrike" kern="1200" baseline="0" dirty="0">
                          <a:solidFill>
                            <a:schemeClr val="tx1"/>
                          </a:solidFill>
                          <a:latin typeface="+mn-ea"/>
                          <a:ea typeface="+mn-ea"/>
                          <a:cs typeface="+mn-cs"/>
                        </a:rPr>
                        <a:t>, except during the boot procedures.)</a:t>
                      </a:r>
                    </a:p>
                    <a:p>
                      <a:r>
                        <a:rPr lang="ko-KR" altLang="en-US" sz="1400" b="0" i="0" u="none" strike="noStrike" kern="1200" baseline="0" dirty="0">
                          <a:solidFill>
                            <a:schemeClr val="tx1"/>
                          </a:solidFill>
                          <a:latin typeface="+mn-ea"/>
                          <a:ea typeface="+mn-ea"/>
                          <a:cs typeface="+mn-cs"/>
                        </a:rPr>
                        <a:t>주</a:t>
                      </a:r>
                      <a:r>
                        <a:rPr lang="en-US" altLang="ko-KR" sz="1400" b="0" i="0" u="none" strike="noStrike" kern="1200" baseline="0" dirty="0">
                          <a:solidFill>
                            <a:schemeClr val="tx1"/>
                          </a:solidFill>
                          <a:latin typeface="+mn-ea"/>
                          <a:ea typeface="+mn-ea"/>
                          <a:cs typeface="+mn-cs"/>
                        </a:rPr>
                        <a:t>: I/O </a:t>
                      </a:r>
                      <a:r>
                        <a:rPr lang="ko-KR" altLang="en-US" sz="1400" b="0" i="0" u="none" strike="noStrike" kern="1200" baseline="0" dirty="0">
                          <a:solidFill>
                            <a:schemeClr val="tx1"/>
                          </a:solidFill>
                          <a:latin typeface="+mn-ea"/>
                          <a:ea typeface="+mn-ea"/>
                          <a:cs typeface="+mn-cs"/>
                        </a:rPr>
                        <a:t>구성 레지스터의 정기적인 갱신은 재구성으로 간주되지 않는다</a:t>
                      </a:r>
                      <a:r>
                        <a:rPr lang="en-US" altLang="ko-KR" sz="1400" b="0" i="0" u="none" strike="noStrike" kern="1200" baseline="0" dirty="0">
                          <a:solidFill>
                            <a:schemeClr val="tx1"/>
                          </a:solidFill>
                          <a:latin typeface="+mn-ea"/>
                          <a:ea typeface="+mn-ea"/>
                          <a:cs typeface="+mn-cs"/>
                        </a:rPr>
                        <a:t>.</a:t>
                      </a:r>
                      <a:endParaRPr lang="en-US" sz="1400" b="0" i="0" u="none" strike="noStrike" kern="1200" baseline="0" dirty="0">
                        <a:solidFill>
                          <a:schemeClr val="tx1"/>
                        </a:solidFill>
                        <a:latin typeface="+mn-ea"/>
                        <a:ea typeface="+mn-ea"/>
                        <a:cs typeface="+mn-cs"/>
                      </a:endParaRPr>
                    </a:p>
                    <a:p>
                      <a:r>
                        <a:rPr lang="en-US" sz="1400" b="0" i="0" u="none" strike="noStrike" kern="1200" baseline="0" dirty="0">
                          <a:solidFill>
                            <a:schemeClr val="tx1"/>
                          </a:solidFill>
                          <a:latin typeface="+mn-ea"/>
                          <a:ea typeface="+mn-ea"/>
                          <a:cs typeface="+mn-cs"/>
                        </a:rPr>
                        <a:t>(NOTE: Periodical refresh of the I/O configuration registers is not considered as being reconfiguration.)</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C.3.13</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20" name="직사각형 19"/>
          <p:cNvSpPr/>
          <p:nvPr/>
        </p:nvSpPr>
        <p:spPr>
          <a:xfrm>
            <a:off x="9578012" y="2619572"/>
            <a:ext cx="2082079" cy="369332"/>
          </a:xfrm>
          <a:prstGeom prst="rect">
            <a:avLst/>
          </a:prstGeom>
        </p:spPr>
        <p:txBody>
          <a:bodyPr wrap="none">
            <a:spAutoFit/>
          </a:bodyPr>
          <a:lstStyle/>
          <a:p>
            <a:r>
              <a:rPr lang="en-US" dirty="0"/>
              <a:t>KS C IEC 61508-7</a:t>
            </a:r>
          </a:p>
        </p:txBody>
      </p:sp>
      <p:pic>
        <p:nvPicPr>
          <p:cNvPr id="13" name="그림 12">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46</a:t>
            </a:fld>
            <a:endParaRPr lang="en-GB" noProof="0" dirty="0"/>
          </a:p>
        </p:txBody>
      </p:sp>
      <p:sp>
        <p:nvSpPr>
          <p:cNvPr id="12" name="직사각형 11"/>
          <p:cNvSpPr/>
          <p:nvPr/>
        </p:nvSpPr>
        <p:spPr>
          <a:xfrm>
            <a:off x="444733" y="3529283"/>
            <a:ext cx="11180239" cy="1200329"/>
          </a:xfrm>
          <a:prstGeom prst="rect">
            <a:avLst/>
          </a:prstGeom>
        </p:spPr>
        <p:txBody>
          <a:bodyPr wrap="square">
            <a:spAutoFit/>
          </a:bodyPr>
          <a:lstStyle/>
          <a:p>
            <a:r>
              <a:rPr lang="en-US" b="1" dirty="0"/>
              <a:t>C.3.13 </a:t>
            </a:r>
            <a:r>
              <a:rPr lang="ko-KR" altLang="en-US" b="1" dirty="0"/>
              <a:t>동적 재설정 </a:t>
            </a:r>
            <a:r>
              <a:rPr lang="en-US" b="1" dirty="0"/>
              <a:t>(</a:t>
            </a:r>
            <a:r>
              <a:rPr lang="en-US" altLang="ko-KR" b="1" dirty="0"/>
              <a:t>Dynamic reconfiguration</a:t>
            </a:r>
            <a:r>
              <a:rPr lang="en-US" b="1" dirty="0"/>
              <a:t>)</a:t>
            </a:r>
          </a:p>
          <a:p>
            <a:endParaRPr lang="en-US" dirty="0"/>
          </a:p>
          <a:p>
            <a:r>
              <a:rPr lang="ko-KR" altLang="en-US" b="1" dirty="0"/>
              <a:t>목적</a:t>
            </a:r>
            <a:r>
              <a:rPr lang="en-US" b="1" dirty="0"/>
              <a:t>: </a:t>
            </a:r>
            <a:r>
              <a:rPr lang="ko-KR" altLang="en-US" b="1" dirty="0">
                <a:solidFill>
                  <a:srgbClr val="0000CC"/>
                </a:solidFill>
              </a:rPr>
              <a:t>내부 결함에도 불구하고 시스템 기능성을 유지한다</a:t>
            </a:r>
            <a:r>
              <a:rPr lang="en-US" altLang="ko-KR" b="1" dirty="0">
                <a:solidFill>
                  <a:srgbClr val="0000CC"/>
                </a:solidFill>
              </a:rPr>
              <a:t>. (</a:t>
            </a:r>
            <a:r>
              <a:rPr lang="en-US" b="1" dirty="0">
                <a:solidFill>
                  <a:srgbClr val="0000CC"/>
                </a:solidFill>
              </a:rPr>
              <a:t>To maintain system functionality despite an internal fault.)</a:t>
            </a:r>
            <a:endParaRPr lang="en-US" sz="1600" dirty="0"/>
          </a:p>
        </p:txBody>
      </p:sp>
    </p:spTree>
    <p:extLst>
      <p:ext uri="{BB962C8B-B14F-4D97-AF65-F5344CB8AC3E}">
        <p14:creationId xmlns:p14="http://schemas.microsoft.com/office/powerpoint/2010/main" val="3623968529"/>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ko-KR" altLang="en-US" sz="2400" dirty="0"/>
              <a:t>목차</a:t>
            </a:r>
            <a:endParaRPr lang="de-DE" sz="2400" dirty="0"/>
          </a:p>
        </p:txBody>
      </p:sp>
      <p:sp>
        <p:nvSpPr>
          <p:cNvPr id="5" name="Inhaltsplatzhalter 4"/>
          <p:cNvSpPr>
            <a:spLocks noGrp="1"/>
          </p:cNvSpPr>
          <p:nvPr>
            <p:ph sz="quarter" idx="13"/>
          </p:nvPr>
        </p:nvSpPr>
        <p:spPr>
          <a:xfrm>
            <a:off x="458355" y="2199795"/>
            <a:ext cx="5340860" cy="3731791"/>
          </a:xfrm>
          <a:solidFill>
            <a:schemeClr val="bg1">
              <a:lumMod val="95000"/>
            </a:schemeClr>
          </a:solidFill>
        </p:spPr>
        <p:txBody>
          <a:bodyPr lIns="90000" tIns="46800" rIns="90000" bIns="46800">
            <a:normAutofit/>
          </a:bodyPr>
          <a:lstStyle/>
          <a:p>
            <a:pPr marL="0" indent="0">
              <a:spcAft>
                <a:spcPts val="600"/>
              </a:spcAft>
              <a:buNone/>
            </a:pPr>
            <a:r>
              <a:rPr lang="ko-KR" altLang="en-US" sz="1800" b="1" dirty="0">
                <a:solidFill>
                  <a:schemeClr val="bg1">
                    <a:lumMod val="50000"/>
                  </a:schemeClr>
                </a:solidFill>
                <a:latin typeface="+mn-ea"/>
              </a:rPr>
              <a:t>표</a:t>
            </a:r>
            <a:r>
              <a:rPr lang="en-GB" sz="1800" b="1" dirty="0">
                <a:solidFill>
                  <a:schemeClr val="bg1">
                    <a:lumMod val="50000"/>
                  </a:schemeClr>
                </a:solidFill>
                <a:latin typeface="+mn-ea"/>
              </a:rPr>
              <a:t> </a:t>
            </a:r>
            <a:r>
              <a:rPr lang="en-GB" altLang="ko-KR" sz="1800" b="1" dirty="0">
                <a:solidFill>
                  <a:schemeClr val="bg1">
                    <a:lumMod val="50000"/>
                  </a:schemeClr>
                </a:solidFill>
                <a:latin typeface="+mn-ea"/>
              </a:rPr>
              <a:t>ⅩⅢ</a:t>
            </a:r>
            <a:r>
              <a:rPr lang="en-GB" sz="1800" b="1" dirty="0">
                <a:solidFill>
                  <a:schemeClr val="bg1">
                    <a:lumMod val="50000"/>
                  </a:schemeClr>
                </a:solidFill>
                <a:latin typeface="+mn-ea"/>
              </a:rPr>
              <a:t>.1 – </a:t>
            </a:r>
            <a:r>
              <a:rPr lang="ko-KR" altLang="en-US" sz="1800" b="1" dirty="0">
                <a:solidFill>
                  <a:schemeClr val="bg1">
                    <a:lumMod val="50000"/>
                  </a:schemeClr>
                </a:solidFill>
                <a:latin typeface="+mn-ea"/>
              </a:rPr>
              <a:t>결함을 방지하고 감지하기 위한 공통 조치 </a:t>
            </a:r>
            <a:r>
              <a:rPr lang="en-US" altLang="ko-KR" sz="1800" b="1" dirty="0">
                <a:solidFill>
                  <a:schemeClr val="bg1">
                    <a:lumMod val="50000"/>
                  </a:schemeClr>
                </a:solidFill>
                <a:latin typeface="+mn-ea"/>
              </a:rPr>
              <a:t>– </a:t>
            </a:r>
            <a:r>
              <a:rPr lang="ko-KR" altLang="en-US" sz="1800" b="1" dirty="0">
                <a:solidFill>
                  <a:schemeClr val="bg1">
                    <a:lumMod val="50000"/>
                  </a:schemeClr>
                </a:solidFill>
                <a:latin typeface="+mn-ea"/>
              </a:rPr>
              <a:t>하드웨어설계</a:t>
            </a:r>
            <a:endParaRPr lang="en-GB" sz="1800" b="1" dirty="0">
              <a:solidFill>
                <a:schemeClr val="bg1">
                  <a:lumMod val="50000"/>
                </a:schemeClr>
              </a:solidFill>
              <a:latin typeface="+mn-ea"/>
            </a:endParaRPr>
          </a:p>
          <a:p>
            <a:pPr>
              <a:spcAft>
                <a:spcPts val="600"/>
              </a:spcAft>
              <a:buFont typeface="Arial" panose="020B0604020202020204" pitchFamily="34" charset="0"/>
              <a:buChar char="•"/>
            </a:pPr>
            <a:r>
              <a:rPr lang="ko-KR" altLang="en-US" sz="1300" dirty="0">
                <a:solidFill>
                  <a:schemeClr val="bg1">
                    <a:lumMod val="50000"/>
                  </a:schemeClr>
                </a:solidFill>
                <a:latin typeface="+mn-ea"/>
              </a:rPr>
              <a:t>처리장치</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부품선정</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입출력장치</a:t>
            </a:r>
            <a:r>
              <a:rPr lang="ko-KR" altLang="en-US" sz="1300" dirty="0">
                <a:solidFill>
                  <a:schemeClr val="bg1">
                    <a:lumMod val="50000"/>
                  </a:schemeClr>
                </a:solidFill>
                <a:latin typeface="+mn-ea"/>
              </a:rPr>
              <a:t> 및 </a:t>
            </a:r>
            <a:r>
              <a:rPr lang="ko-KR" altLang="en-US" sz="1300" dirty="0" err="1">
                <a:solidFill>
                  <a:schemeClr val="bg1">
                    <a:lumMod val="50000"/>
                  </a:schemeClr>
                </a:solidFill>
                <a:latin typeface="+mn-ea"/>
              </a:rPr>
              <a:t>통신연결을</a:t>
            </a:r>
            <a:r>
              <a:rPr lang="ko-KR" altLang="en-US" sz="1300" dirty="0">
                <a:solidFill>
                  <a:schemeClr val="bg1">
                    <a:lumMod val="50000"/>
                  </a:schemeClr>
                </a:solidFill>
                <a:latin typeface="+mn-ea"/>
              </a:rPr>
              <a:t> 포함된 인터페이스</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전원공급장치</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가변메모리범위</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불변메모리범위</a:t>
            </a:r>
            <a:endParaRPr lang="en-US" altLang="ko-KR" sz="1300" dirty="0">
              <a:solidFill>
                <a:schemeClr val="bg1">
                  <a:lumMod val="50000"/>
                </a:schemeClr>
              </a:solidFill>
              <a:latin typeface="+mn-ea"/>
            </a:endParaRPr>
          </a:p>
          <a:p>
            <a:pPr>
              <a:spcAft>
                <a:spcPts val="600"/>
              </a:spcAft>
              <a:buFont typeface="Arial" panose="020B0604020202020204" pitchFamily="34" charset="0"/>
              <a:buChar char="•"/>
            </a:pPr>
            <a:endParaRPr lang="en-US" altLang="ko-KR" sz="1200" dirty="0">
              <a:solidFill>
                <a:schemeClr val="bg1">
                  <a:lumMod val="50000"/>
                </a:schemeClr>
              </a:solidFill>
              <a:latin typeface="+mn-ea"/>
            </a:endParaRPr>
          </a:p>
          <a:p>
            <a:pPr>
              <a:spcAft>
                <a:spcPts val="600"/>
              </a:spcAft>
              <a:buFont typeface="Arial" panose="020B0604020202020204" pitchFamily="34" charset="0"/>
              <a:buChar char="•"/>
            </a:pPr>
            <a:endParaRPr lang="en-US" altLang="ko-KR" sz="1200" dirty="0">
              <a:solidFill>
                <a:schemeClr val="bg1">
                  <a:lumMod val="50000"/>
                </a:schemeClr>
              </a:solidFill>
              <a:latin typeface="+mn-ea"/>
            </a:endParaRPr>
          </a:p>
          <a:p>
            <a:pPr marL="0" indent="0">
              <a:spcAft>
                <a:spcPts val="600"/>
              </a:spcAft>
              <a:buNone/>
            </a:pPr>
            <a:r>
              <a:rPr lang="ko-KR" altLang="en-US" sz="1800" b="1" dirty="0">
                <a:solidFill>
                  <a:schemeClr val="bg1">
                    <a:lumMod val="50000"/>
                  </a:schemeClr>
                </a:solidFill>
                <a:latin typeface="+mn-ea"/>
              </a:rPr>
              <a:t>표</a:t>
            </a:r>
            <a:r>
              <a:rPr lang="en-GB" altLang="ko-KR" sz="1800" b="1" dirty="0">
                <a:solidFill>
                  <a:schemeClr val="bg1">
                    <a:lumMod val="50000"/>
                  </a:schemeClr>
                </a:solidFill>
                <a:latin typeface="+mn-ea"/>
              </a:rPr>
              <a:t> </a:t>
            </a:r>
            <a:r>
              <a:rPr lang="en-GB" altLang="ko-KR" sz="1800" b="1" dirty="0" err="1">
                <a:solidFill>
                  <a:schemeClr val="bg1">
                    <a:lumMod val="50000"/>
                  </a:schemeClr>
                </a:solidFill>
                <a:latin typeface="+mn-ea"/>
              </a:rPr>
              <a:t>ⅩⅢ</a:t>
            </a:r>
            <a:r>
              <a:rPr lang="en-US" sz="1800" b="1" dirty="0">
                <a:solidFill>
                  <a:schemeClr val="bg1">
                    <a:lumMod val="50000"/>
                  </a:schemeClr>
                </a:solidFill>
                <a:latin typeface="+mn-ea"/>
              </a:rPr>
              <a:t>.2 </a:t>
            </a:r>
            <a:r>
              <a:rPr lang="en-US" altLang="ko-KR" sz="1800" b="1" dirty="0">
                <a:solidFill>
                  <a:schemeClr val="bg1">
                    <a:lumMod val="50000"/>
                  </a:schemeClr>
                </a:solidFill>
                <a:latin typeface="+mn-ea"/>
              </a:rPr>
              <a:t>–</a:t>
            </a:r>
            <a:r>
              <a:rPr lang="en-US" sz="1800" b="1" dirty="0">
                <a:solidFill>
                  <a:schemeClr val="bg1">
                    <a:lumMod val="50000"/>
                  </a:schemeClr>
                </a:solidFill>
                <a:latin typeface="+mn-ea"/>
              </a:rPr>
              <a:t> </a:t>
            </a:r>
            <a:r>
              <a:rPr lang="ko-KR" altLang="en-US" sz="1800" b="1" dirty="0">
                <a:solidFill>
                  <a:schemeClr val="bg1">
                    <a:lumMod val="50000"/>
                  </a:schemeClr>
                </a:solidFill>
                <a:latin typeface="+mn-ea"/>
              </a:rPr>
              <a:t>결함을 방지하고 감지하기 위한 공통 조치</a:t>
            </a:r>
            <a:r>
              <a:rPr lang="en-US" sz="1800" b="1" dirty="0">
                <a:solidFill>
                  <a:schemeClr val="bg1">
                    <a:lumMod val="50000"/>
                  </a:schemeClr>
                </a:solidFill>
                <a:latin typeface="+mn-ea"/>
              </a:rPr>
              <a:t> – </a:t>
            </a:r>
            <a:r>
              <a:rPr lang="ko-KR" altLang="en-US" sz="1800" b="1" dirty="0">
                <a:solidFill>
                  <a:schemeClr val="bg1">
                    <a:lumMod val="50000"/>
                  </a:schemeClr>
                </a:solidFill>
                <a:latin typeface="+mn-ea"/>
              </a:rPr>
              <a:t>소프트웨어설계</a:t>
            </a:r>
            <a:endParaRPr lang="en-US" sz="1800" b="1" dirty="0">
              <a:solidFill>
                <a:schemeClr val="bg1">
                  <a:lumMod val="50000"/>
                </a:schemeClr>
              </a:solidFill>
              <a:latin typeface="+mn-ea"/>
            </a:endParaRPr>
          </a:p>
          <a:p>
            <a:pPr>
              <a:spcAft>
                <a:spcPts val="600"/>
              </a:spcAft>
              <a:buFont typeface="Arial" panose="020B0604020202020204" pitchFamily="34" charset="0"/>
              <a:buChar char="•"/>
            </a:pPr>
            <a:r>
              <a:rPr lang="ko-KR" altLang="en-US" sz="1300" dirty="0">
                <a:solidFill>
                  <a:schemeClr val="bg1">
                    <a:lumMod val="50000"/>
                  </a:schemeClr>
                </a:solidFill>
                <a:latin typeface="+mn-ea"/>
              </a:rPr>
              <a:t>구조</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부팅과정</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인터럽트</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출력저감</a:t>
            </a:r>
            <a:r>
              <a:rPr lang="en-US" altLang="ko-KR" sz="1300" dirty="0">
                <a:solidFill>
                  <a:schemeClr val="bg1">
                    <a:lumMod val="50000"/>
                  </a:schemeClr>
                </a:solidFill>
                <a:latin typeface="+mn-ea"/>
              </a:rPr>
              <a:t>, </a:t>
            </a:r>
            <a:r>
              <a:rPr lang="ko-KR" altLang="en-US" sz="1300" dirty="0" err="1">
                <a:solidFill>
                  <a:schemeClr val="bg1">
                    <a:lumMod val="50000"/>
                  </a:schemeClr>
                </a:solidFill>
                <a:latin typeface="+mn-ea"/>
              </a:rPr>
              <a:t>메모리관리</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프로그램</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커뮤니케이션 시스템</a:t>
            </a:r>
            <a:r>
              <a:rPr lang="en-US" altLang="ko-KR" sz="1300" dirty="0">
                <a:solidFill>
                  <a:schemeClr val="bg1">
                    <a:lumMod val="50000"/>
                  </a:schemeClr>
                </a:solidFill>
                <a:latin typeface="+mn-ea"/>
              </a:rPr>
              <a:t>, </a:t>
            </a:r>
            <a:r>
              <a:rPr lang="ko-KR" altLang="en-US" sz="1300" dirty="0">
                <a:solidFill>
                  <a:schemeClr val="bg1">
                    <a:lumMod val="50000"/>
                  </a:schemeClr>
                </a:solidFill>
                <a:latin typeface="+mn-ea"/>
              </a:rPr>
              <a:t>버스 시스템</a:t>
            </a:r>
            <a:r>
              <a:rPr lang="en-US" altLang="ko-KR" sz="1300" dirty="0">
                <a:solidFill>
                  <a:schemeClr val="bg1">
                    <a:lumMod val="50000"/>
                  </a:schemeClr>
                </a:solidFill>
                <a:latin typeface="+mn-ea"/>
              </a:rPr>
              <a:t>, I/O </a:t>
            </a:r>
            <a:r>
              <a:rPr lang="ko-KR" altLang="en-US" sz="1300" dirty="0">
                <a:solidFill>
                  <a:schemeClr val="bg1">
                    <a:lumMod val="50000"/>
                  </a:schemeClr>
                </a:solidFill>
                <a:latin typeface="+mn-ea"/>
              </a:rPr>
              <a:t>처리</a:t>
            </a:r>
            <a:endParaRPr lang="en-US" sz="1300" dirty="0">
              <a:solidFill>
                <a:schemeClr val="bg1">
                  <a:lumMod val="50000"/>
                </a:schemeClr>
              </a:solidFill>
              <a:latin typeface="+mn-ea"/>
            </a:endParaRPr>
          </a:p>
        </p:txBody>
      </p:sp>
      <p:sp>
        <p:nvSpPr>
          <p:cNvPr id="6" name="직사각형 5"/>
          <p:cNvSpPr/>
          <p:nvPr/>
        </p:nvSpPr>
        <p:spPr>
          <a:xfrm>
            <a:off x="5873633" y="2199795"/>
            <a:ext cx="5846565" cy="3731791"/>
          </a:xfrm>
          <a:prstGeom prst="rect">
            <a:avLst/>
          </a:prstGeom>
          <a:solidFill>
            <a:schemeClr val="bg1">
              <a:lumMod val="95000"/>
            </a:schemeClr>
          </a:solidFill>
        </p:spPr>
        <p:txBody>
          <a:bodyPr wrap="square">
            <a:spAutoFit/>
          </a:bodyPr>
          <a:lstStyle/>
          <a:p>
            <a:pPr>
              <a:spcBef>
                <a:spcPts val="600"/>
              </a:spcBef>
              <a:spcAft>
                <a:spcPts val="600"/>
              </a:spcAft>
              <a:buClr>
                <a:schemeClr val="accent1"/>
              </a:buClr>
              <a:buSzPct val="130000"/>
            </a:pPr>
            <a:r>
              <a:rPr lang="ko-KR" altLang="en-US" b="1" dirty="0">
                <a:solidFill>
                  <a:srgbClr val="FF0000"/>
                </a:solidFill>
                <a:latin typeface="+mn-ea"/>
              </a:rPr>
              <a:t>표</a:t>
            </a:r>
            <a:r>
              <a:rPr lang="en-GB" altLang="ko-KR" b="1" dirty="0">
                <a:solidFill>
                  <a:srgbClr val="FF0000"/>
                </a:solidFill>
                <a:latin typeface="+mn-ea"/>
              </a:rPr>
              <a:t> </a:t>
            </a:r>
            <a:r>
              <a:rPr lang="en-GB" altLang="ko-KR" b="1" dirty="0" err="1">
                <a:solidFill>
                  <a:srgbClr val="FF0000"/>
                </a:solidFill>
                <a:latin typeface="+mn-ea"/>
              </a:rPr>
              <a:t>ⅩⅢ</a:t>
            </a:r>
            <a:r>
              <a:rPr lang="en-US" altLang="ko-KR" b="1" dirty="0">
                <a:solidFill>
                  <a:srgbClr val="FF0000"/>
                </a:solidFill>
                <a:latin typeface="+mn-ea"/>
              </a:rPr>
              <a:t>.</a:t>
            </a:r>
            <a:r>
              <a:rPr lang="en-US" b="1" dirty="0">
                <a:solidFill>
                  <a:srgbClr val="FF0000"/>
                </a:solidFill>
                <a:latin typeface="+mn-ea"/>
                <a:cs typeface="Arial" pitchFamily="34" charset="0"/>
              </a:rPr>
              <a:t>3 </a:t>
            </a:r>
            <a:r>
              <a:rPr lang="en-US" altLang="ko-KR" b="1" dirty="0">
                <a:solidFill>
                  <a:srgbClr val="FF0000"/>
                </a:solidFill>
                <a:latin typeface="+mn-ea"/>
              </a:rPr>
              <a:t>–</a:t>
            </a:r>
            <a:r>
              <a:rPr lang="en-US" b="1" dirty="0">
                <a:solidFill>
                  <a:srgbClr val="FF0000"/>
                </a:solidFill>
                <a:latin typeface="+mn-ea"/>
                <a:cs typeface="Arial" pitchFamily="34" charset="0"/>
              </a:rPr>
              <a:t> </a:t>
            </a:r>
            <a:r>
              <a:rPr lang="ko-KR" altLang="en-US" b="1" dirty="0">
                <a:solidFill>
                  <a:srgbClr val="FF0000"/>
                </a:solidFill>
                <a:latin typeface="+mn-ea"/>
              </a:rPr>
              <a:t>설계 및 구현 프로세스의 공통 조치</a:t>
            </a:r>
            <a:endParaRPr lang="en-US" b="1" dirty="0">
              <a:solidFill>
                <a:srgbClr val="FF0000"/>
              </a:solidFill>
              <a:latin typeface="+mn-ea"/>
              <a:cs typeface="Arial" pitchFamily="34" charset="0"/>
            </a:endParaRP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응용 프로그램의 기능</a:t>
            </a:r>
            <a:r>
              <a:rPr lang="en-US" altLang="ko-KR" sz="1300" b="1" dirty="0">
                <a:solidFill>
                  <a:srgbClr val="FF0000"/>
                </a:solidFill>
                <a:latin typeface="+mn-ea"/>
                <a:cs typeface="Arial" pitchFamily="34" charset="0"/>
              </a:rPr>
              <a:t>, </a:t>
            </a:r>
            <a:r>
              <a:rPr lang="ko-KR" altLang="en-US" sz="1300" b="1" dirty="0">
                <a:solidFill>
                  <a:srgbClr val="FF0000"/>
                </a:solidFill>
                <a:latin typeface="+mn-ea"/>
                <a:cs typeface="Arial" pitchFamily="34" charset="0"/>
              </a:rPr>
              <a:t>환경 및 인터페이스 측면에 대한 평가</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안전 요구사항을 포함한 요구사항의 사양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모든 사양의 검토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별표</a:t>
            </a:r>
            <a:r>
              <a:rPr lang="en-US" altLang="ko-KR" sz="1300" b="1" dirty="0">
                <a:solidFill>
                  <a:srgbClr val="FF0000"/>
                </a:solidFill>
                <a:latin typeface="+mn-ea"/>
                <a:cs typeface="Arial" pitchFamily="34" charset="0"/>
              </a:rPr>
              <a:t>2[KC 1030-1 : 2022] 5.1.2</a:t>
            </a:r>
            <a:r>
              <a:rPr lang="ko-KR" altLang="en-US" sz="1300" b="1" dirty="0">
                <a:solidFill>
                  <a:srgbClr val="FF0000"/>
                </a:solidFill>
                <a:latin typeface="+mn-ea"/>
                <a:cs typeface="Arial" pitchFamily="34" charset="0"/>
              </a:rPr>
              <a:t>에서 요구하는 설계 문서화 및</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시스템 구조와 하드웨어</a:t>
            </a:r>
            <a:r>
              <a:rPr lang="en-US" altLang="ko-KR" sz="1300" b="1" dirty="0">
                <a:solidFill>
                  <a:srgbClr val="FF0000"/>
                </a:solidFill>
                <a:latin typeface="+mn-ea"/>
                <a:cs typeface="Arial" pitchFamily="34" charset="0"/>
              </a:rPr>
              <a:t>/</a:t>
            </a:r>
            <a:r>
              <a:rPr lang="ko-KR" altLang="en-US" sz="1300" b="1" dirty="0">
                <a:solidFill>
                  <a:srgbClr val="FF0000"/>
                </a:solidFill>
                <a:latin typeface="+mn-ea"/>
                <a:cs typeface="Arial" pitchFamily="34" charset="0"/>
              </a:rPr>
              <a:t>소프트웨어 상호작용을 포함한 기능  설명</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기능과 프로그램 흐름 설명을 포함한 소프트웨어 문서화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설계 검토 보고서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err="1">
                <a:solidFill>
                  <a:srgbClr val="FF0000"/>
                </a:solidFill>
                <a:latin typeface="+mn-ea"/>
                <a:cs typeface="Arial" pitchFamily="34" charset="0"/>
              </a:rPr>
              <a:t>고장모드</a:t>
            </a:r>
            <a:r>
              <a:rPr lang="ko-KR" altLang="en-US" sz="1300" b="1" dirty="0">
                <a:solidFill>
                  <a:srgbClr val="FF0000"/>
                </a:solidFill>
                <a:latin typeface="+mn-ea"/>
                <a:cs typeface="Arial" pitchFamily="34" charset="0"/>
              </a:rPr>
              <a:t> 및 영향분석</a:t>
            </a:r>
            <a:r>
              <a:rPr lang="en-US" altLang="ko-KR" sz="1300" b="1" dirty="0">
                <a:solidFill>
                  <a:srgbClr val="FF0000"/>
                </a:solidFill>
                <a:latin typeface="+mn-ea"/>
                <a:cs typeface="Arial" pitchFamily="34" charset="0"/>
              </a:rPr>
              <a:t>(FMEA) </a:t>
            </a:r>
            <a:r>
              <a:rPr lang="ko-KR" altLang="en-US" sz="1300" b="1" dirty="0">
                <a:solidFill>
                  <a:srgbClr val="FF0000"/>
                </a:solidFill>
                <a:latin typeface="+mn-ea"/>
                <a:cs typeface="Arial" pitchFamily="34" charset="0"/>
              </a:rPr>
              <a:t>같은 방법을 사용한 신뢰성 확인</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제조자의 테스트 사양</a:t>
            </a:r>
            <a:r>
              <a:rPr lang="en-US" altLang="ko-KR" sz="1300" b="1" dirty="0">
                <a:solidFill>
                  <a:srgbClr val="FF0000"/>
                </a:solidFill>
                <a:latin typeface="+mn-ea"/>
                <a:cs typeface="Arial" pitchFamily="34" charset="0"/>
              </a:rPr>
              <a:t>, </a:t>
            </a:r>
            <a:r>
              <a:rPr lang="ko-KR" altLang="en-US" sz="1300" b="1" dirty="0">
                <a:solidFill>
                  <a:srgbClr val="FF0000"/>
                </a:solidFill>
                <a:latin typeface="+mn-ea"/>
                <a:cs typeface="Arial" pitchFamily="34" charset="0"/>
              </a:rPr>
              <a:t>제조자의 시험 보고서 및 </a:t>
            </a:r>
            <a:r>
              <a:rPr lang="ko-KR" altLang="en-US" sz="1300" b="1" dirty="0" err="1">
                <a:solidFill>
                  <a:srgbClr val="FF0000"/>
                </a:solidFill>
                <a:latin typeface="+mn-ea"/>
                <a:cs typeface="Arial" pitchFamily="34" charset="0"/>
              </a:rPr>
              <a:t>현장시험</a:t>
            </a:r>
            <a:r>
              <a:rPr lang="ko-KR" altLang="en-US" sz="1300" b="1" dirty="0">
                <a:solidFill>
                  <a:srgbClr val="FF0000"/>
                </a:solidFill>
                <a:latin typeface="+mn-ea"/>
                <a:cs typeface="Arial" pitchFamily="34" charset="0"/>
              </a:rPr>
              <a:t> 보고서 </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의도된 사용을 위한 제한을 포함한 사용 지침서</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제품이 변경된 경우 상기 기술된 방법의 반복 및 업데이트</a:t>
            </a:r>
          </a:p>
          <a:p>
            <a:pPr marL="270000" indent="-270000">
              <a:spcBef>
                <a:spcPts val="300"/>
              </a:spcBef>
              <a:spcAft>
                <a:spcPts val="300"/>
              </a:spcAft>
              <a:buClr>
                <a:schemeClr val="accent1"/>
              </a:buClr>
              <a:buSzPct val="130000"/>
              <a:buFont typeface="Arial" panose="020B0604020202020204" pitchFamily="34" charset="0"/>
              <a:buChar char="•"/>
            </a:pPr>
            <a:r>
              <a:rPr lang="ko-KR" altLang="en-US" sz="1300" b="1" dirty="0">
                <a:solidFill>
                  <a:srgbClr val="FF0000"/>
                </a:solidFill>
                <a:latin typeface="+mn-ea"/>
                <a:cs typeface="Arial" pitchFamily="34" charset="0"/>
              </a:rPr>
              <a:t>하드웨어와 소프트웨어 버전 관리 및 호환성의 구현 </a:t>
            </a:r>
          </a:p>
        </p:txBody>
      </p:sp>
      <p:sp>
        <p:nvSpPr>
          <p:cNvPr id="7" name="직사각형 6"/>
          <p:cNvSpPr/>
          <p:nvPr/>
        </p:nvSpPr>
        <p:spPr>
          <a:xfrm>
            <a:off x="458355" y="1598750"/>
            <a:ext cx="11261843" cy="372925"/>
          </a:xfrm>
          <a:prstGeom prst="rect">
            <a:avLst/>
          </a:prstGeom>
          <a:solidFill>
            <a:schemeClr val="bg1">
              <a:lumMod val="95000"/>
            </a:schemeClr>
          </a:solidFill>
        </p:spPr>
        <p:txBody>
          <a:bodyPr wrap="square">
            <a:spAutoFit/>
          </a:bodyPr>
          <a:lstStyle/>
          <a:p>
            <a:pPr>
              <a:spcAft>
                <a:spcPts val="600"/>
              </a:spcAft>
            </a:pPr>
            <a:r>
              <a:rPr lang="en-US" b="1" dirty="0"/>
              <a:t>Introduction to training day scope (KC 2050-51 </a:t>
            </a:r>
            <a:r>
              <a:rPr lang="ko-KR" altLang="en-US" b="1" dirty="0"/>
              <a:t>부속서 </a:t>
            </a:r>
            <a:r>
              <a:rPr lang="en-US" altLang="ko-KR" b="1"/>
              <a:t>ⅩⅢ.1 </a:t>
            </a:r>
            <a:r>
              <a:rPr lang="ko-KR" altLang="en-US" b="1" dirty="0"/>
              <a:t>공통 조치</a:t>
            </a:r>
            <a:r>
              <a:rPr lang="en-US" b="1" dirty="0"/>
              <a:t>)</a:t>
            </a:r>
            <a:endParaRPr lang="en-GB" b="1" dirty="0"/>
          </a:p>
        </p:txBody>
      </p:sp>
      <p:pic>
        <p:nvPicPr>
          <p:cNvPr id="8" name="그림 7">
            <a:extLst>
              <a:ext uri="{FF2B5EF4-FFF2-40B4-BE49-F238E27FC236}">
                <a16:creationId xmlns:a16="http://schemas.microsoft.com/office/drawing/2014/main" id="{1C1933BF-50FC-49C4-8D24-741FAD55F6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p:cNvSpPr>
            <a:spLocks noGrp="1"/>
          </p:cNvSpPr>
          <p:nvPr>
            <p:ph type="sldNum" sz="quarter" idx="12"/>
          </p:nvPr>
        </p:nvSpPr>
        <p:spPr>
          <a:xfrm>
            <a:off x="0" y="6498000"/>
            <a:ext cx="360000" cy="360000"/>
          </a:xfrm>
        </p:spPr>
        <p:txBody>
          <a:bodyPr/>
          <a:lstStyle/>
          <a:p>
            <a:fld id="{68A8039C-867F-E04C-A141-D8F6CB4F57B5}" type="slidenum">
              <a:rPr lang="en-GB" noProof="0" smtClean="0"/>
              <a:t>47</a:t>
            </a:fld>
            <a:endParaRPr lang="en-GB" noProof="0" dirty="0"/>
          </a:p>
        </p:txBody>
      </p:sp>
    </p:spTree>
    <p:extLst>
      <p:ext uri="{BB962C8B-B14F-4D97-AF65-F5344CB8AC3E}">
        <p14:creationId xmlns:p14="http://schemas.microsoft.com/office/powerpoint/2010/main" val="3215856091"/>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a:t>
            </a:r>
            <a:r>
              <a:rPr lang="de-DE" altLang="ko-KR" sz="1800" dirty="0">
                <a:solidFill>
                  <a:srgbClr val="327ED2"/>
                </a:solidFill>
                <a:latin typeface="+mn-ea"/>
              </a:rPr>
              <a:t>1</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452098616"/>
              </p:ext>
            </p:extLst>
          </p:nvPr>
        </p:nvGraphicFramePr>
        <p:xfrm>
          <a:off x="444734" y="1552653"/>
          <a:ext cx="11078086" cy="103632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응용 프로그램의 기능</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환경 및 인터페이스 측면에 대한 평가</a:t>
                      </a:r>
                      <a:r>
                        <a:rPr lang="en-US" sz="1400" b="0" i="0" u="none" strike="noStrike" kern="1200" baseline="0" dirty="0">
                          <a:solidFill>
                            <a:schemeClr val="tx1"/>
                          </a:solidFill>
                          <a:latin typeface="+mn-ea"/>
                          <a:ea typeface="+mn-ea"/>
                          <a:cs typeface="+mn-cs"/>
                        </a:rPr>
                        <a:t> (</a:t>
                      </a:r>
                      <a:r>
                        <a:rPr lang="en-US" altLang="ko-KR" sz="1400" b="0" i="0" u="none" strike="noStrike" kern="1200" baseline="0" dirty="0">
                          <a:solidFill>
                            <a:schemeClr val="tx1"/>
                          </a:solidFill>
                          <a:latin typeface="+mn-ea"/>
                          <a:ea typeface="+mn-ea"/>
                          <a:cs typeface="+mn-cs"/>
                        </a:rPr>
                        <a:t>Assessment of the functional, environmental and interface aspects of the application</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 A.14/B.1</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444733" y="2697996"/>
            <a:ext cx="11078086" cy="2400657"/>
          </a:xfrm>
          <a:prstGeom prst="rect">
            <a:avLst/>
          </a:prstGeom>
        </p:spPr>
        <p:txBody>
          <a:bodyPr wrap="square">
            <a:spAutoFit/>
          </a:bodyPr>
          <a:lstStyle/>
          <a:p>
            <a:r>
              <a:rPr lang="en-US" dirty="0">
                <a:solidFill>
                  <a:srgbClr val="327ED2"/>
                </a:solidFill>
              </a:rPr>
              <a:t>A.14 </a:t>
            </a:r>
            <a:r>
              <a:rPr lang="ko-KR" altLang="en-US" dirty="0">
                <a:solidFill>
                  <a:srgbClr val="327ED2"/>
                </a:solidFill>
              </a:rPr>
              <a:t>물리적 환경에 대비한 수단</a:t>
            </a:r>
            <a:r>
              <a:rPr lang="en-US" altLang="ko-KR" dirty="0">
                <a:solidFill>
                  <a:srgbClr val="327ED2"/>
                </a:solidFill>
              </a:rPr>
              <a:t>(</a:t>
            </a:r>
            <a:r>
              <a:rPr lang="en-US" dirty="0">
                <a:solidFill>
                  <a:srgbClr val="327ED2"/>
                </a:solidFill>
              </a:rPr>
              <a:t>Measures against the physical environment)</a:t>
            </a:r>
          </a:p>
          <a:p>
            <a:endParaRPr lang="en-US" dirty="0">
              <a:solidFill>
                <a:srgbClr val="327ED2"/>
              </a:solidFill>
            </a:endParaRPr>
          </a:p>
          <a:p>
            <a:r>
              <a:rPr lang="ko-KR" altLang="en-US" sz="1400" dirty="0"/>
              <a:t>비고 이 기법</a:t>
            </a:r>
            <a:r>
              <a:rPr lang="en-US" altLang="ko-KR" sz="1400" dirty="0"/>
              <a:t>/</a:t>
            </a:r>
            <a:r>
              <a:rPr lang="ko-KR" altLang="en-US" sz="1400" dirty="0"/>
              <a:t>수단은 </a:t>
            </a:r>
            <a:r>
              <a:rPr lang="en-US" altLang="ko-KR" sz="1400" dirty="0"/>
              <a:t>KS C IEC 61508-2</a:t>
            </a:r>
            <a:r>
              <a:rPr lang="ko-KR" altLang="en-US" sz="1400" dirty="0"/>
              <a:t>의 표 </a:t>
            </a:r>
            <a:r>
              <a:rPr lang="en-US" altLang="ko-KR" sz="1400" dirty="0"/>
              <a:t>A.17</a:t>
            </a:r>
            <a:r>
              <a:rPr lang="en-US" altLang="ko-KR" sz="1400" b="1" dirty="0">
                <a:solidFill>
                  <a:srgbClr val="FF0000"/>
                </a:solidFill>
              </a:rPr>
              <a:t>(and </a:t>
            </a:r>
            <a:r>
              <a:rPr lang="ko-KR" altLang="en-US" sz="1400" b="1" dirty="0">
                <a:solidFill>
                  <a:srgbClr val="FF0000"/>
                </a:solidFill>
              </a:rPr>
              <a:t>표 </a:t>
            </a:r>
            <a:r>
              <a:rPr lang="en-US" altLang="ko-KR" sz="1400" b="1" dirty="0">
                <a:solidFill>
                  <a:srgbClr val="FF0000"/>
                </a:solidFill>
              </a:rPr>
              <a:t>A.19: KS C IEC 61508-7</a:t>
            </a:r>
            <a:r>
              <a:rPr lang="ko-KR" altLang="en-US" sz="1400" b="1" dirty="0">
                <a:solidFill>
                  <a:srgbClr val="FF0000"/>
                </a:solidFill>
              </a:rPr>
              <a:t>에 빠져 있음</a:t>
            </a:r>
            <a:r>
              <a:rPr lang="en-US" altLang="ko-KR" sz="1400" b="1" dirty="0">
                <a:solidFill>
                  <a:srgbClr val="FF0000"/>
                </a:solidFill>
              </a:rPr>
              <a:t>)</a:t>
            </a:r>
            <a:r>
              <a:rPr lang="ko-KR" altLang="en-US" sz="1400" dirty="0"/>
              <a:t>에서 참고하였다</a:t>
            </a:r>
            <a:r>
              <a:rPr lang="en-US" altLang="ko-KR" sz="1400" dirty="0"/>
              <a:t>.</a:t>
            </a:r>
            <a:endParaRPr lang="en-US" sz="1400" b="1" dirty="0">
              <a:solidFill>
                <a:srgbClr val="FF0000"/>
              </a:solidFill>
            </a:endParaRPr>
          </a:p>
          <a:p>
            <a:endParaRPr lang="en-US" b="1" dirty="0"/>
          </a:p>
          <a:p>
            <a:r>
              <a:rPr lang="ko-KR" altLang="en-US" b="1" dirty="0"/>
              <a:t>목적</a:t>
            </a:r>
            <a:r>
              <a:rPr lang="en-US" b="1" dirty="0"/>
              <a:t>: </a:t>
            </a:r>
            <a:r>
              <a:rPr lang="ko-KR" altLang="en-US" dirty="0"/>
              <a:t>고장 원인이 된 물리적 환경</a:t>
            </a:r>
            <a:r>
              <a:rPr lang="en-US" altLang="ko-KR" dirty="0"/>
              <a:t>(</a:t>
            </a:r>
            <a:r>
              <a:rPr lang="ko-KR" altLang="en-US" dirty="0"/>
              <a:t>물</a:t>
            </a:r>
            <a:r>
              <a:rPr lang="en-US" altLang="ko-KR" dirty="0"/>
              <a:t>, </a:t>
            </a:r>
            <a:r>
              <a:rPr lang="ko-KR" altLang="en-US" dirty="0"/>
              <a:t>먼지</a:t>
            </a:r>
            <a:r>
              <a:rPr lang="en-US" altLang="ko-KR" dirty="0"/>
              <a:t>, </a:t>
            </a:r>
            <a:r>
              <a:rPr lang="ko-KR" altLang="en-US" dirty="0"/>
              <a:t>부식 물질</a:t>
            </a:r>
            <a:r>
              <a:rPr lang="en-US" altLang="ko-KR" dirty="0"/>
              <a:t>) </a:t>
            </a:r>
            <a:r>
              <a:rPr lang="ko-KR" altLang="en-US" dirty="0"/>
              <a:t>작용 예방 </a:t>
            </a:r>
            <a:r>
              <a:rPr lang="en-US" sz="1400" dirty="0"/>
              <a:t>(</a:t>
            </a:r>
            <a:r>
              <a:rPr lang="en-US" altLang="ko-KR" sz="1400" dirty="0"/>
              <a:t>To prevent influences of the physical environment (water, dust, corrosive substances) causing failures.)</a:t>
            </a:r>
            <a:endParaRPr lang="en-US" sz="1400" dirty="0"/>
          </a:p>
          <a:p>
            <a:endParaRPr lang="en-US" b="1" dirty="0"/>
          </a:p>
          <a:p>
            <a:r>
              <a:rPr lang="ko-KR" altLang="en-US" b="1" dirty="0"/>
              <a:t>설명</a:t>
            </a:r>
            <a:r>
              <a:rPr lang="en-US" b="1" dirty="0"/>
              <a:t>: </a:t>
            </a:r>
            <a:r>
              <a:rPr lang="ko-KR" altLang="en-US" dirty="0"/>
              <a:t>장비가 있는 구역은 </a:t>
            </a:r>
            <a:r>
              <a:rPr lang="ko-KR" altLang="en-US" b="1" dirty="0">
                <a:solidFill>
                  <a:srgbClr val="0000CC"/>
                </a:solidFill>
              </a:rPr>
              <a:t>예측한 환경을</a:t>
            </a:r>
            <a:r>
              <a:rPr lang="ko-KR" altLang="en-US" dirty="0"/>
              <a:t> </a:t>
            </a:r>
            <a:r>
              <a:rPr lang="ko-KR" altLang="en-US" b="1" dirty="0">
                <a:solidFill>
                  <a:srgbClr val="FF0000"/>
                </a:solidFill>
              </a:rPr>
              <a:t>잘 견뎌 </a:t>
            </a:r>
            <a:r>
              <a:rPr lang="ko-KR" altLang="en-US" b="1" dirty="0" err="1">
                <a:solidFill>
                  <a:srgbClr val="FF0000"/>
                </a:solidFill>
              </a:rPr>
              <a:t>내어야</a:t>
            </a:r>
            <a:r>
              <a:rPr lang="ko-KR" altLang="en-US" b="1" dirty="0">
                <a:solidFill>
                  <a:srgbClr val="FF0000"/>
                </a:solidFill>
              </a:rPr>
              <a:t> 한다</a:t>
            </a:r>
            <a:r>
              <a:rPr lang="en-US" altLang="ko-KR" dirty="0"/>
              <a:t>.</a:t>
            </a:r>
            <a:r>
              <a:rPr lang="en-US" dirty="0"/>
              <a:t> </a:t>
            </a:r>
            <a:r>
              <a:rPr lang="en-US" sz="1400" dirty="0"/>
              <a:t>(</a:t>
            </a:r>
            <a:r>
              <a:rPr lang="en-US" altLang="ko-KR" sz="1400" dirty="0"/>
              <a:t>The enclosure of the equipment is designed to </a:t>
            </a:r>
            <a:r>
              <a:rPr lang="en-US" altLang="ko-KR" sz="1400" b="1" dirty="0">
                <a:solidFill>
                  <a:srgbClr val="FF0000"/>
                </a:solidFill>
              </a:rPr>
              <a:t>withstand the </a:t>
            </a:r>
            <a:r>
              <a:rPr lang="en-US" altLang="ko-KR" sz="1400" b="1" u="sng" dirty="0">
                <a:solidFill>
                  <a:srgbClr val="0033CC"/>
                </a:solidFill>
              </a:rPr>
              <a:t>expected environment.</a:t>
            </a:r>
            <a:r>
              <a:rPr lang="en-US" altLang="ko-KR" sz="1400" dirty="0"/>
              <a:t>)</a:t>
            </a:r>
            <a:endParaRPr lang="en-US" dirty="0">
              <a:solidFill>
                <a:srgbClr val="C00000"/>
              </a:solidFill>
            </a:endParaRPr>
          </a:p>
        </p:txBody>
      </p:sp>
      <p:pic>
        <p:nvPicPr>
          <p:cNvPr id="8" name="그림 7">
            <a:extLst>
              <a:ext uri="{FF2B5EF4-FFF2-40B4-BE49-F238E27FC236}">
                <a16:creationId xmlns:a16="http://schemas.microsoft.com/office/drawing/2014/main" id="{7AB5941A-03E8-431D-AEDC-090A868382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371DDC44-4ABB-44CA-B864-122A30B7704B}"/>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48</a:t>
            </a:fld>
            <a:endParaRPr lang="en-GB" noProof="0" dirty="0"/>
          </a:p>
        </p:txBody>
      </p:sp>
      <p:graphicFrame>
        <p:nvGraphicFramePr>
          <p:cNvPr id="10" name="표 9"/>
          <p:cNvGraphicFramePr>
            <a:graphicFrameLocks noGrp="1"/>
          </p:cNvGraphicFramePr>
          <p:nvPr>
            <p:extLst>
              <p:ext uri="{D42A27DB-BD31-4B8C-83A1-F6EECF244321}">
                <p14:modId xmlns:p14="http://schemas.microsoft.com/office/powerpoint/2010/main" val="4240221502"/>
              </p:ext>
            </p:extLst>
          </p:nvPr>
        </p:nvGraphicFramePr>
        <p:xfrm>
          <a:off x="526643" y="5463387"/>
          <a:ext cx="11176816" cy="889000"/>
        </p:xfrm>
        <a:graphic>
          <a:graphicData uri="http://schemas.openxmlformats.org/drawingml/2006/table">
            <a:tbl>
              <a:tblPr firstRow="1" bandRow="1">
                <a:tableStyleId>{5C22544A-7EE6-4342-B048-85BDC9FD1C3A}</a:tableStyleId>
              </a:tblPr>
              <a:tblGrid>
                <a:gridCol w="289931">
                  <a:extLst>
                    <a:ext uri="{9D8B030D-6E8A-4147-A177-3AD203B41FA5}">
                      <a16:colId xmlns:a16="http://schemas.microsoft.com/office/drawing/2014/main" val="2493086874"/>
                    </a:ext>
                  </a:extLst>
                </a:gridCol>
                <a:gridCol w="3260904">
                  <a:extLst>
                    <a:ext uri="{9D8B030D-6E8A-4147-A177-3AD203B41FA5}">
                      <a16:colId xmlns:a16="http://schemas.microsoft.com/office/drawing/2014/main" val="3852958914"/>
                    </a:ext>
                  </a:extLst>
                </a:gridCol>
                <a:gridCol w="2743200">
                  <a:extLst>
                    <a:ext uri="{9D8B030D-6E8A-4147-A177-3AD203B41FA5}">
                      <a16:colId xmlns:a16="http://schemas.microsoft.com/office/drawing/2014/main" val="1801224639"/>
                    </a:ext>
                  </a:extLst>
                </a:gridCol>
                <a:gridCol w="1343608">
                  <a:extLst>
                    <a:ext uri="{9D8B030D-6E8A-4147-A177-3AD203B41FA5}">
                      <a16:colId xmlns:a16="http://schemas.microsoft.com/office/drawing/2014/main" val="1947884507"/>
                    </a:ext>
                  </a:extLst>
                </a:gridCol>
                <a:gridCol w="1175657">
                  <a:extLst>
                    <a:ext uri="{9D8B030D-6E8A-4147-A177-3AD203B41FA5}">
                      <a16:colId xmlns:a16="http://schemas.microsoft.com/office/drawing/2014/main" val="2488939998"/>
                    </a:ext>
                  </a:extLst>
                </a:gridCol>
                <a:gridCol w="1194318">
                  <a:extLst>
                    <a:ext uri="{9D8B030D-6E8A-4147-A177-3AD203B41FA5}">
                      <a16:colId xmlns:a16="http://schemas.microsoft.com/office/drawing/2014/main" val="2027602397"/>
                    </a:ext>
                  </a:extLst>
                </a:gridCol>
                <a:gridCol w="1169198">
                  <a:extLst>
                    <a:ext uri="{9D8B030D-6E8A-4147-A177-3AD203B41FA5}">
                      <a16:colId xmlns:a16="http://schemas.microsoft.com/office/drawing/2014/main" val="2923658823"/>
                    </a:ext>
                  </a:extLst>
                </a:gridCol>
              </a:tblGrid>
              <a:tr h="370840">
                <a:tc>
                  <a:txBody>
                    <a:bodyPr/>
                    <a:lstStyle/>
                    <a:p>
                      <a:pPr algn="ctr"/>
                      <a:endParaRPr lang="en-US" sz="1400" dirty="0">
                        <a:latin typeface="+mn-ea"/>
                        <a:ea typeface="+mn-ea"/>
                      </a:endParaRPr>
                    </a:p>
                  </a:txBody>
                  <a:tcPr marL="91416" marR="91416" anchor="ctr"/>
                </a:tc>
                <a:tc>
                  <a:txBody>
                    <a:bodyPr/>
                    <a:lstStyle/>
                    <a:p>
                      <a:pPr algn="ctr"/>
                      <a:r>
                        <a:rPr lang="ko-KR" altLang="en-US" sz="1400" b="1" i="0" u="none" strike="noStrike" kern="1200" baseline="0" dirty="0">
                          <a:solidFill>
                            <a:schemeClr val="lt1"/>
                          </a:solidFill>
                          <a:latin typeface="+mn-ea"/>
                          <a:ea typeface="+mn-ea"/>
                          <a:cs typeface="+mn-cs"/>
                        </a:rPr>
                        <a:t>기법</a:t>
                      </a:r>
                      <a:r>
                        <a:rPr lang="en-US" sz="1400" b="1" i="0" u="none" strike="noStrike" kern="1200" baseline="0" dirty="0">
                          <a:solidFill>
                            <a:schemeClr val="lt1"/>
                          </a:solidFill>
                          <a:latin typeface="+mn-ea"/>
                          <a:ea typeface="+mn-ea"/>
                          <a:cs typeface="+mn-cs"/>
                        </a:rPr>
                        <a:t>/</a:t>
                      </a:r>
                      <a:r>
                        <a:rPr lang="ko-KR" altLang="en-US" sz="1400" b="1" i="0" u="none" strike="noStrike" kern="1200" baseline="0" dirty="0">
                          <a:solidFill>
                            <a:schemeClr val="lt1"/>
                          </a:solidFill>
                          <a:latin typeface="+mn-ea"/>
                          <a:ea typeface="+mn-ea"/>
                          <a:cs typeface="+mn-cs"/>
                        </a:rPr>
                        <a:t>수단</a:t>
                      </a:r>
                      <a:endParaRPr lang="en-US" sz="1400" dirty="0">
                        <a:latin typeface="+mn-ea"/>
                        <a:ea typeface="+mn-ea"/>
                      </a:endParaRPr>
                    </a:p>
                  </a:txBody>
                  <a:tcPr marL="91416" marR="91416" anchor="ctr"/>
                </a:tc>
                <a:tc>
                  <a:txBody>
                    <a:bodyPr/>
                    <a:lstStyle/>
                    <a:p>
                      <a:pPr algn="ctr"/>
                      <a:r>
                        <a:rPr lang="en-US" altLang="ko-KR" sz="1400" b="1" i="0" u="none" strike="noStrike" kern="1200" baseline="0" dirty="0">
                          <a:solidFill>
                            <a:schemeClr val="lt1"/>
                          </a:solidFill>
                          <a:latin typeface="+mn-ea"/>
                          <a:ea typeface="+mn-ea"/>
                          <a:cs typeface="+mn-cs"/>
                        </a:rPr>
                        <a:t>KS</a:t>
                      </a:r>
                      <a:r>
                        <a:rPr lang="ko-KR" altLang="en-US" sz="1400" b="1" i="0" u="none" strike="noStrike" kern="1200" baseline="0" dirty="0">
                          <a:solidFill>
                            <a:schemeClr val="lt1"/>
                          </a:solidFill>
                          <a:latin typeface="+mn-ea"/>
                          <a:ea typeface="+mn-ea"/>
                          <a:cs typeface="+mn-cs"/>
                        </a:rPr>
                        <a:t> </a:t>
                      </a:r>
                      <a:r>
                        <a:rPr lang="en-US" altLang="ko-KR" sz="1400" b="1" i="0" u="none" strike="noStrike" kern="1200" baseline="0" dirty="0">
                          <a:solidFill>
                            <a:schemeClr val="lt1"/>
                          </a:solidFill>
                          <a:latin typeface="+mn-ea"/>
                          <a:ea typeface="+mn-ea"/>
                          <a:cs typeface="+mn-cs"/>
                        </a:rPr>
                        <a:t>C </a:t>
                      </a:r>
                      <a:r>
                        <a:rPr lang="en-US" sz="1400" b="1" i="0" u="none" strike="noStrike" kern="1200" baseline="0" dirty="0">
                          <a:solidFill>
                            <a:schemeClr val="lt1"/>
                          </a:solidFill>
                          <a:latin typeface="+mn-ea"/>
                          <a:ea typeface="+mn-ea"/>
                          <a:cs typeface="+mn-cs"/>
                        </a:rPr>
                        <a:t>IEC 61508-7 </a:t>
                      </a:r>
                      <a:r>
                        <a:rPr lang="ko-KR" altLang="en-US" sz="1400" b="1" i="0" u="none" strike="noStrike" kern="1200" baseline="0" dirty="0">
                          <a:solidFill>
                            <a:schemeClr val="lt1"/>
                          </a:solidFill>
                          <a:latin typeface="+mn-ea"/>
                          <a:ea typeface="+mn-ea"/>
                          <a:cs typeface="+mn-cs"/>
                        </a:rPr>
                        <a:t>참조</a:t>
                      </a:r>
                      <a:endParaRPr lang="en-US" sz="1400" dirty="0">
                        <a:latin typeface="+mn-ea"/>
                        <a:ea typeface="+mn-ea"/>
                      </a:endParaRPr>
                    </a:p>
                  </a:txBody>
                  <a:tcPr marL="91416" marR="91416" anchor="ctr"/>
                </a:tc>
                <a:tc>
                  <a:txBody>
                    <a:bodyPr/>
                    <a:lstStyle/>
                    <a:p>
                      <a:pPr algn="ctr"/>
                      <a:r>
                        <a:rPr lang="en-US" sz="1400" dirty="0" err="1">
                          <a:latin typeface="+mn-ea"/>
                          <a:ea typeface="+mn-ea"/>
                        </a:rPr>
                        <a:t>SIL</a:t>
                      </a:r>
                      <a:r>
                        <a:rPr lang="en-US" sz="1400" dirty="0">
                          <a:latin typeface="+mn-ea"/>
                          <a:ea typeface="+mn-ea"/>
                        </a:rPr>
                        <a:t> 1</a:t>
                      </a:r>
                    </a:p>
                  </a:txBody>
                  <a:tcPr marL="91416" marR="91416" anchor="ctr"/>
                </a:tc>
                <a:tc>
                  <a:txBody>
                    <a:bodyPr/>
                    <a:lstStyle/>
                    <a:p>
                      <a:pPr algn="ctr"/>
                      <a:r>
                        <a:rPr lang="en-US" sz="1400" dirty="0" err="1">
                          <a:latin typeface="+mn-ea"/>
                          <a:ea typeface="+mn-ea"/>
                        </a:rPr>
                        <a:t>SIL</a:t>
                      </a:r>
                      <a:r>
                        <a:rPr lang="en-US" sz="1400" baseline="0" dirty="0">
                          <a:latin typeface="+mn-ea"/>
                          <a:ea typeface="+mn-ea"/>
                        </a:rPr>
                        <a:t> 2</a:t>
                      </a:r>
                      <a:endParaRPr lang="en-US" sz="1400" dirty="0">
                        <a:latin typeface="+mn-ea"/>
                        <a:ea typeface="+mn-ea"/>
                      </a:endParaRPr>
                    </a:p>
                  </a:txBody>
                  <a:tcPr marL="91416" marR="91416" anchor="ctr"/>
                </a:tc>
                <a:tc>
                  <a:txBody>
                    <a:bodyPr/>
                    <a:lstStyle/>
                    <a:p>
                      <a:pPr algn="ctr"/>
                      <a:r>
                        <a:rPr lang="en-US" sz="1400" dirty="0" err="1">
                          <a:latin typeface="+mn-ea"/>
                          <a:ea typeface="+mn-ea"/>
                        </a:rPr>
                        <a:t>SIL</a:t>
                      </a:r>
                      <a:r>
                        <a:rPr lang="en-US" sz="1400" dirty="0">
                          <a:latin typeface="+mn-ea"/>
                          <a:ea typeface="+mn-ea"/>
                        </a:rPr>
                        <a:t> 3</a:t>
                      </a:r>
                    </a:p>
                  </a:txBody>
                  <a:tcPr marL="91416" marR="91416"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err="1">
                          <a:latin typeface="+mn-ea"/>
                          <a:ea typeface="+mn-ea"/>
                        </a:rPr>
                        <a:t>SIL</a:t>
                      </a:r>
                      <a:r>
                        <a:rPr lang="en-US" sz="1400" dirty="0">
                          <a:latin typeface="+mn-ea"/>
                          <a:ea typeface="+mn-ea"/>
                        </a:rPr>
                        <a:t> 4</a:t>
                      </a:r>
                    </a:p>
                  </a:txBody>
                  <a:tcPr marL="91416" marR="91416" anchor="ctr"/>
                </a:tc>
                <a:extLst>
                  <a:ext uri="{0D108BD9-81ED-4DB2-BD59-A6C34878D82A}">
                    <a16:rowId xmlns:a16="http://schemas.microsoft.com/office/drawing/2014/main" val="309452847"/>
                  </a:ext>
                </a:extLst>
              </a:tr>
              <a:tr h="370840">
                <a:tc>
                  <a:txBody>
                    <a:bodyPr/>
                    <a:lstStyle/>
                    <a:p>
                      <a:endParaRPr lang="en-US" sz="1400" dirty="0">
                        <a:latin typeface="+mn-ea"/>
                        <a:ea typeface="+mn-ea"/>
                      </a:endParaRPr>
                    </a:p>
                  </a:txBody>
                  <a:tcPr marL="91416" marR="91416"/>
                </a:tc>
                <a:tc>
                  <a:txBody>
                    <a:bodyPr/>
                    <a:lstStyle/>
                    <a:p>
                      <a:r>
                        <a:rPr lang="ko-KR" altLang="en-US" sz="1400" b="1" i="0" u="none" strike="noStrike" kern="1200" baseline="0" dirty="0">
                          <a:solidFill>
                            <a:srgbClr val="FF0000"/>
                          </a:solidFill>
                          <a:latin typeface="+mn-ea"/>
                          <a:ea typeface="+mn-ea"/>
                          <a:cs typeface="+mn-cs"/>
                        </a:rPr>
                        <a:t>물리적 환경</a:t>
                      </a:r>
                      <a:r>
                        <a:rPr lang="en-US" altLang="ko-KR" sz="1400" b="1" i="0" u="none" strike="noStrike" kern="1200" baseline="0" dirty="0">
                          <a:solidFill>
                            <a:srgbClr val="FF0000"/>
                          </a:solidFill>
                          <a:latin typeface="+mn-ea"/>
                          <a:ea typeface="+mn-ea"/>
                          <a:cs typeface="+mn-cs"/>
                        </a:rPr>
                        <a:t>(</a:t>
                      </a:r>
                      <a:r>
                        <a:rPr lang="ko-KR" altLang="en-US" sz="1400" b="1" i="0" u="none" strike="noStrike" kern="1200" baseline="0" dirty="0" err="1">
                          <a:solidFill>
                            <a:srgbClr val="FF0000"/>
                          </a:solidFill>
                          <a:latin typeface="+mn-ea"/>
                          <a:ea typeface="+mn-ea"/>
                          <a:cs typeface="+mn-cs"/>
                        </a:rPr>
                        <a:t>예：온도</a:t>
                      </a:r>
                      <a:r>
                        <a:rPr lang="en-US" altLang="ko-KR" sz="1400" b="1" i="0" u="none" strike="noStrike" kern="1200" baseline="0" dirty="0">
                          <a:solidFill>
                            <a:srgbClr val="FF0000"/>
                          </a:solidFill>
                          <a:latin typeface="+mn-ea"/>
                          <a:ea typeface="+mn-ea"/>
                          <a:cs typeface="+mn-cs"/>
                        </a:rPr>
                        <a:t>, </a:t>
                      </a:r>
                      <a:r>
                        <a:rPr lang="ko-KR" altLang="en-US" sz="1400" b="1" i="0" u="none" strike="noStrike" kern="1200" baseline="0" dirty="0">
                          <a:solidFill>
                            <a:srgbClr val="FF0000"/>
                          </a:solidFill>
                          <a:latin typeface="+mn-ea"/>
                          <a:ea typeface="+mn-ea"/>
                          <a:cs typeface="+mn-cs"/>
                        </a:rPr>
                        <a:t>습도</a:t>
                      </a:r>
                      <a:r>
                        <a:rPr lang="en-US" altLang="ko-KR" sz="1400" b="1" i="0" u="none" strike="noStrike" kern="1200" baseline="0" dirty="0">
                          <a:solidFill>
                            <a:srgbClr val="FF0000"/>
                          </a:solidFill>
                          <a:latin typeface="+mn-ea"/>
                          <a:ea typeface="+mn-ea"/>
                          <a:cs typeface="+mn-cs"/>
                        </a:rPr>
                        <a:t>, </a:t>
                      </a:r>
                      <a:r>
                        <a:rPr lang="ko-KR" altLang="en-US" sz="1400" b="1" i="0" u="none" strike="noStrike" kern="1200" baseline="0" dirty="0">
                          <a:solidFill>
                            <a:srgbClr val="FF0000"/>
                          </a:solidFill>
                          <a:latin typeface="+mn-ea"/>
                          <a:ea typeface="+mn-ea"/>
                          <a:cs typeface="+mn-cs"/>
                        </a:rPr>
                        <a:t>물</a:t>
                      </a:r>
                      <a:r>
                        <a:rPr lang="en-US" altLang="ko-KR" sz="1400" b="1" i="0" u="none" strike="noStrike" kern="1200" baseline="0" dirty="0">
                          <a:solidFill>
                            <a:srgbClr val="FF0000"/>
                          </a:solidFill>
                          <a:latin typeface="+mn-ea"/>
                          <a:ea typeface="+mn-ea"/>
                          <a:cs typeface="+mn-cs"/>
                        </a:rPr>
                        <a:t>, </a:t>
                      </a:r>
                      <a:r>
                        <a:rPr lang="ko-KR" altLang="en-US" sz="1400" b="1" i="0" u="none" strike="noStrike" kern="1200" baseline="0" dirty="0">
                          <a:solidFill>
                            <a:srgbClr val="FF0000"/>
                          </a:solidFill>
                          <a:latin typeface="+mn-ea"/>
                          <a:ea typeface="+mn-ea"/>
                          <a:cs typeface="+mn-cs"/>
                        </a:rPr>
                        <a:t>진동</a:t>
                      </a:r>
                      <a:r>
                        <a:rPr lang="en-US" altLang="ko-KR" sz="1400" b="1" i="0" u="none" strike="noStrike" kern="1200" baseline="0" dirty="0">
                          <a:solidFill>
                            <a:srgbClr val="FF0000"/>
                          </a:solidFill>
                          <a:latin typeface="+mn-ea"/>
                          <a:ea typeface="+mn-ea"/>
                          <a:cs typeface="+mn-cs"/>
                        </a:rPr>
                        <a:t>, </a:t>
                      </a:r>
                      <a:r>
                        <a:rPr lang="ko-KR" altLang="en-US" sz="1400" b="1" i="0" u="none" strike="noStrike" kern="1200" baseline="0" dirty="0">
                          <a:solidFill>
                            <a:srgbClr val="FF0000"/>
                          </a:solidFill>
                          <a:latin typeface="+mn-ea"/>
                          <a:ea typeface="+mn-ea"/>
                          <a:cs typeface="+mn-cs"/>
                        </a:rPr>
                        <a:t>먼지</a:t>
                      </a:r>
                      <a:r>
                        <a:rPr lang="en-US" altLang="ko-KR" sz="1400" b="1" i="0" u="none" strike="noStrike" kern="1200" baseline="0" dirty="0">
                          <a:solidFill>
                            <a:srgbClr val="FF0000"/>
                          </a:solidFill>
                          <a:latin typeface="+mn-ea"/>
                          <a:ea typeface="+mn-ea"/>
                          <a:cs typeface="+mn-cs"/>
                        </a:rPr>
                        <a:t>, </a:t>
                      </a:r>
                      <a:r>
                        <a:rPr lang="ko-KR" altLang="en-US" sz="1400" b="1" i="0" u="none" strike="noStrike" kern="1200" baseline="0" dirty="0">
                          <a:solidFill>
                            <a:srgbClr val="FF0000"/>
                          </a:solidFill>
                          <a:latin typeface="+mn-ea"/>
                          <a:ea typeface="+mn-ea"/>
                          <a:cs typeface="+mn-cs"/>
                        </a:rPr>
                        <a:t>부식물질</a:t>
                      </a:r>
                      <a:r>
                        <a:rPr lang="en-US" altLang="ko-KR" sz="1400" b="1" i="0" u="none" strike="noStrike" kern="1200" baseline="0" dirty="0">
                          <a:solidFill>
                            <a:srgbClr val="FF0000"/>
                          </a:solidFill>
                          <a:latin typeface="+mn-ea"/>
                          <a:ea typeface="+mn-ea"/>
                          <a:cs typeface="+mn-cs"/>
                        </a:rPr>
                        <a:t>)</a:t>
                      </a:r>
                      <a:r>
                        <a:rPr lang="ko-KR" altLang="en-US" sz="1400" b="1" i="0" u="none" strike="noStrike" kern="1200" baseline="0" dirty="0">
                          <a:solidFill>
                            <a:srgbClr val="FF0000"/>
                          </a:solidFill>
                          <a:latin typeface="+mn-ea"/>
                          <a:ea typeface="+mn-ea"/>
                          <a:cs typeface="+mn-cs"/>
                        </a:rPr>
                        <a:t>에 대비한 수단</a:t>
                      </a:r>
                      <a:endParaRPr lang="en-US" sz="1400" b="1" dirty="0">
                        <a:solidFill>
                          <a:srgbClr val="FF0000"/>
                        </a:solidFill>
                        <a:latin typeface="+mn-ea"/>
                        <a:ea typeface="+mn-ea"/>
                      </a:endParaRPr>
                    </a:p>
                  </a:txBody>
                  <a:tcPr marL="91416" marR="91416"/>
                </a:tc>
                <a:tc>
                  <a:txBody>
                    <a:bodyPr/>
                    <a:lstStyle/>
                    <a:p>
                      <a:pPr algn="ctr"/>
                      <a:r>
                        <a:rPr lang="en-US" sz="1400" b="1" dirty="0">
                          <a:solidFill>
                            <a:srgbClr val="FF0000"/>
                          </a:solidFill>
                          <a:latin typeface="+mn-ea"/>
                          <a:ea typeface="+mn-ea"/>
                        </a:rPr>
                        <a:t>A.14</a:t>
                      </a:r>
                    </a:p>
                  </a:txBody>
                  <a:tcPr marL="91416" marR="91416" anchor="ctr"/>
                </a:tc>
                <a:tc>
                  <a:txBody>
                    <a:bodyPr/>
                    <a:lstStyle/>
                    <a:p>
                      <a:pPr algn="ctr"/>
                      <a:r>
                        <a:rPr lang="en-US" altLang="ko-KR" sz="1400" b="1" dirty="0">
                          <a:solidFill>
                            <a:srgbClr val="FF0000"/>
                          </a:solidFill>
                          <a:latin typeface="+mn-ea"/>
                          <a:ea typeface="+mn-ea"/>
                        </a:rPr>
                        <a:t>HR </a:t>
                      </a:r>
                    </a:p>
                    <a:p>
                      <a:pPr algn="ctr"/>
                      <a:r>
                        <a:rPr lang="en-US" altLang="ko-KR" sz="1400" b="1" i="0" u="none" strike="noStrike" kern="1200" baseline="0" dirty="0">
                          <a:solidFill>
                            <a:srgbClr val="FF0000"/>
                          </a:solidFill>
                          <a:latin typeface="+mn-ea"/>
                          <a:ea typeface="+mn-ea"/>
                          <a:cs typeface="+mn-cs"/>
                        </a:rPr>
                        <a:t>mandatory</a:t>
                      </a:r>
                      <a:endParaRPr lang="en-US" altLang="ko-KR" sz="1400" b="1" dirty="0">
                        <a:solidFill>
                          <a:srgbClr val="FF0000"/>
                        </a:solidFill>
                        <a:latin typeface="+mn-ea"/>
                        <a:ea typeface="+mn-ea"/>
                      </a:endParaRPr>
                    </a:p>
                  </a:txBody>
                  <a:tcPr marL="91416" marR="91416" anchor="ctr"/>
                </a:tc>
                <a:tc>
                  <a:txBody>
                    <a:bodyPr/>
                    <a:lstStyle/>
                    <a:p>
                      <a:pPr algn="ctr"/>
                      <a:r>
                        <a:rPr lang="en-US" altLang="ko-KR" sz="1400" b="1" dirty="0">
                          <a:solidFill>
                            <a:srgbClr val="FF0000"/>
                          </a:solidFill>
                          <a:latin typeface="+mn-ea"/>
                          <a:ea typeface="+mn-ea"/>
                        </a:rPr>
                        <a:t>HR </a:t>
                      </a:r>
                    </a:p>
                    <a:p>
                      <a:pPr algn="ctr"/>
                      <a:r>
                        <a:rPr lang="en-US" altLang="ko-KR" sz="1400" b="1" i="0" u="none" strike="noStrike" kern="1200" baseline="0" dirty="0">
                          <a:solidFill>
                            <a:srgbClr val="FF0000"/>
                          </a:solidFill>
                          <a:latin typeface="+mn-ea"/>
                          <a:ea typeface="+mn-ea"/>
                          <a:cs typeface="+mn-cs"/>
                        </a:rPr>
                        <a:t>mandatory</a:t>
                      </a:r>
                      <a:endParaRPr lang="en-US" altLang="ko-KR" sz="1400" b="1" dirty="0">
                        <a:solidFill>
                          <a:srgbClr val="FF0000"/>
                        </a:solidFill>
                        <a:latin typeface="+mn-ea"/>
                        <a:ea typeface="+mn-ea"/>
                      </a:endParaRPr>
                    </a:p>
                  </a:txBody>
                  <a:tcPr marL="91416" marR="91416" anchor="ctr"/>
                </a:tc>
                <a:tc>
                  <a:txBody>
                    <a:bodyPr/>
                    <a:lstStyle/>
                    <a:p>
                      <a:pPr algn="ctr"/>
                      <a:r>
                        <a:rPr lang="en-US" altLang="ko-KR" sz="1400" b="1" dirty="0">
                          <a:solidFill>
                            <a:srgbClr val="FF0000"/>
                          </a:solidFill>
                          <a:latin typeface="+mn-ea"/>
                          <a:ea typeface="+mn-ea"/>
                        </a:rPr>
                        <a:t>HR </a:t>
                      </a:r>
                    </a:p>
                    <a:p>
                      <a:pPr algn="ctr"/>
                      <a:r>
                        <a:rPr lang="en-US" altLang="ko-KR" sz="1400" b="1" i="0" u="none" strike="noStrike" kern="1200" baseline="0" dirty="0">
                          <a:solidFill>
                            <a:srgbClr val="FF0000"/>
                          </a:solidFill>
                          <a:latin typeface="+mn-ea"/>
                          <a:ea typeface="+mn-ea"/>
                          <a:cs typeface="+mn-cs"/>
                        </a:rPr>
                        <a:t>mandatory</a:t>
                      </a:r>
                      <a:endParaRPr lang="en-US" altLang="ko-KR" sz="1400" b="1" dirty="0">
                        <a:solidFill>
                          <a:srgbClr val="FF0000"/>
                        </a:solidFill>
                        <a:latin typeface="+mn-ea"/>
                        <a:ea typeface="+mn-ea"/>
                      </a:endParaRPr>
                    </a:p>
                  </a:txBody>
                  <a:tcPr marL="91416" marR="91416" anchor="ctr"/>
                </a:tc>
                <a:tc>
                  <a:txBody>
                    <a:bodyPr/>
                    <a:lstStyle/>
                    <a:p>
                      <a:pPr algn="ctr"/>
                      <a:r>
                        <a:rPr lang="en-US" altLang="ko-KR" sz="1400" b="1" dirty="0">
                          <a:solidFill>
                            <a:srgbClr val="FF0000"/>
                          </a:solidFill>
                          <a:latin typeface="+mn-ea"/>
                          <a:ea typeface="+mn-ea"/>
                        </a:rPr>
                        <a:t>HR </a:t>
                      </a:r>
                    </a:p>
                    <a:p>
                      <a:pPr algn="ctr"/>
                      <a:r>
                        <a:rPr lang="en-US" altLang="ko-KR" sz="1400" b="1" i="0" u="none" strike="noStrike" kern="1200" baseline="0" dirty="0">
                          <a:solidFill>
                            <a:srgbClr val="FF0000"/>
                          </a:solidFill>
                          <a:latin typeface="+mn-ea"/>
                          <a:ea typeface="+mn-ea"/>
                          <a:cs typeface="+mn-cs"/>
                        </a:rPr>
                        <a:t>mandatory</a:t>
                      </a:r>
                      <a:endParaRPr lang="en-US" altLang="ko-KR" sz="1400" b="1" dirty="0">
                        <a:solidFill>
                          <a:srgbClr val="FF0000"/>
                        </a:solidFill>
                        <a:latin typeface="+mn-ea"/>
                        <a:ea typeface="+mn-ea"/>
                      </a:endParaRPr>
                    </a:p>
                  </a:txBody>
                  <a:tcPr marL="91416" marR="91416" anchor="ctr"/>
                </a:tc>
                <a:extLst>
                  <a:ext uri="{0D108BD9-81ED-4DB2-BD59-A6C34878D82A}">
                    <a16:rowId xmlns:a16="http://schemas.microsoft.com/office/drawing/2014/main" val="221056807"/>
                  </a:ext>
                </a:extLst>
              </a:tr>
            </a:tbl>
          </a:graphicData>
        </a:graphic>
      </p:graphicFrame>
      <p:sp>
        <p:nvSpPr>
          <p:cNvPr id="11" name="직사각형 10"/>
          <p:cNvSpPr/>
          <p:nvPr/>
        </p:nvSpPr>
        <p:spPr>
          <a:xfrm>
            <a:off x="366246" y="5162687"/>
            <a:ext cx="11258727" cy="338554"/>
          </a:xfrm>
          <a:prstGeom prst="rect">
            <a:avLst/>
          </a:prstGeom>
        </p:spPr>
        <p:txBody>
          <a:bodyPr wrap="square">
            <a:spAutoFit/>
          </a:bodyPr>
          <a:lstStyle/>
          <a:p>
            <a:r>
              <a:rPr lang="ko-KR" altLang="en-US" sz="1600" dirty="0"/>
              <a:t>표</a:t>
            </a:r>
            <a:r>
              <a:rPr lang="en-US" sz="1600" dirty="0"/>
              <a:t> A.17 – </a:t>
            </a:r>
            <a:r>
              <a:rPr lang="ko-KR" altLang="en-US" sz="1600" b="1" dirty="0">
                <a:solidFill>
                  <a:srgbClr val="FF0000"/>
                </a:solidFill>
              </a:rPr>
              <a:t>환경적 스트레스나 영향</a:t>
            </a:r>
            <a:r>
              <a:rPr lang="ko-KR" altLang="en-US" sz="1600" dirty="0"/>
              <a:t>으로 인해 발생되는 </a:t>
            </a:r>
            <a:r>
              <a:rPr lang="ko-KR" altLang="en-US" sz="1600" b="1" dirty="0"/>
              <a:t>시스템 고장을 제어</a:t>
            </a:r>
            <a:r>
              <a:rPr lang="ko-KR" altLang="en-US" sz="1600" dirty="0"/>
              <a:t>하기 위한 기법과 수단</a:t>
            </a:r>
            <a:endParaRPr lang="en-US" sz="1600" b="1" dirty="0">
              <a:solidFill>
                <a:srgbClr val="FF0000"/>
              </a:solidFill>
            </a:endParaRPr>
          </a:p>
        </p:txBody>
      </p:sp>
    </p:spTree>
    <p:extLst>
      <p:ext uri="{BB962C8B-B14F-4D97-AF65-F5344CB8AC3E}">
        <p14:creationId xmlns:p14="http://schemas.microsoft.com/office/powerpoint/2010/main" val="1520262855"/>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a:t>
            </a:r>
            <a:r>
              <a:rPr lang="de-DE" altLang="ko-KR" sz="1800" dirty="0">
                <a:solidFill>
                  <a:srgbClr val="327ED2"/>
                </a:solidFill>
                <a:latin typeface="+mn-ea"/>
              </a:rPr>
              <a:t>1</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3820538158"/>
              </p:ext>
            </p:extLst>
          </p:nvPr>
        </p:nvGraphicFramePr>
        <p:xfrm>
          <a:off x="444734" y="1552653"/>
          <a:ext cx="11078086" cy="103632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응용 프로그램의 기능</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환경 및 인터페이스 측면에 대한 평가</a:t>
                      </a:r>
                      <a:endParaRPr lang="en-US" altLang="ko-KR" sz="1400" kern="1200" dirty="0">
                        <a:solidFill>
                          <a:schemeClr val="tx1"/>
                        </a:solidFill>
                        <a:effectLst/>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Assessment of the functional, environmental and interface aspects of the application</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 A.14/B.1</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444733" y="3089884"/>
            <a:ext cx="11249520" cy="2585323"/>
          </a:xfrm>
          <a:prstGeom prst="rect">
            <a:avLst/>
          </a:prstGeom>
        </p:spPr>
        <p:txBody>
          <a:bodyPr wrap="square">
            <a:spAutoFit/>
          </a:bodyPr>
          <a:lstStyle/>
          <a:p>
            <a:r>
              <a:rPr lang="ko-KR" altLang="en-US" dirty="0">
                <a:solidFill>
                  <a:srgbClr val="327ED2"/>
                </a:solidFill>
                <a:latin typeface="+mn-ea"/>
              </a:rPr>
              <a:t>부속서 </a:t>
            </a:r>
            <a:r>
              <a:rPr lang="en-US" altLang="ko-KR" dirty="0">
                <a:solidFill>
                  <a:srgbClr val="327ED2"/>
                </a:solidFill>
                <a:latin typeface="+mn-ea"/>
              </a:rPr>
              <a:t>B(</a:t>
            </a:r>
            <a:r>
              <a:rPr lang="ko-KR" altLang="en-US" dirty="0">
                <a:solidFill>
                  <a:srgbClr val="327ED2"/>
                </a:solidFill>
                <a:latin typeface="+mn-ea"/>
              </a:rPr>
              <a:t>참고</a:t>
            </a:r>
            <a:r>
              <a:rPr lang="en-US" altLang="ko-KR" dirty="0">
                <a:solidFill>
                  <a:srgbClr val="327ED2"/>
                </a:solidFill>
                <a:latin typeface="+mn-ea"/>
              </a:rPr>
              <a:t>) </a:t>
            </a:r>
            <a:r>
              <a:rPr lang="en-US" dirty="0">
                <a:solidFill>
                  <a:srgbClr val="327ED2"/>
                </a:solidFill>
                <a:latin typeface="+mn-ea"/>
              </a:rPr>
              <a:t>E/E/PES</a:t>
            </a:r>
            <a:r>
              <a:rPr lang="ko-KR" altLang="en-US" dirty="0">
                <a:solidFill>
                  <a:srgbClr val="327ED2"/>
                </a:solidFill>
                <a:latin typeface="+mn-ea"/>
              </a:rPr>
              <a:t>에 대한 기법 및 수단의 개요 </a:t>
            </a:r>
            <a:r>
              <a:rPr lang="en-US" altLang="ko-KR" dirty="0">
                <a:solidFill>
                  <a:srgbClr val="327ED2"/>
                </a:solidFill>
                <a:latin typeface="+mn-ea"/>
              </a:rPr>
              <a:t>: </a:t>
            </a:r>
            <a:r>
              <a:rPr lang="ko-KR" altLang="en-US" dirty="0" err="1">
                <a:solidFill>
                  <a:srgbClr val="327ED2"/>
                </a:solidFill>
                <a:latin typeface="+mn-ea"/>
              </a:rPr>
              <a:t>시스템적인</a:t>
            </a:r>
            <a:r>
              <a:rPr lang="ko-KR" altLang="en-US" dirty="0">
                <a:solidFill>
                  <a:srgbClr val="327ED2"/>
                </a:solidFill>
                <a:latin typeface="+mn-ea"/>
              </a:rPr>
              <a:t> 고장 회피</a:t>
            </a:r>
            <a:endParaRPr lang="en-US" altLang="ko-KR" dirty="0">
              <a:solidFill>
                <a:srgbClr val="327ED2"/>
              </a:solidFill>
              <a:latin typeface="+mn-ea"/>
            </a:endParaRPr>
          </a:p>
          <a:p>
            <a:r>
              <a:rPr lang="en-US" dirty="0">
                <a:solidFill>
                  <a:srgbClr val="327ED2"/>
                </a:solidFill>
                <a:latin typeface="+mn-ea"/>
              </a:rPr>
              <a:t>(Overview of techniques and measures for E/E/PE safety related systems: avoidance of systematic failures)</a:t>
            </a:r>
          </a:p>
          <a:p>
            <a:endParaRPr lang="en-US" dirty="0">
              <a:solidFill>
                <a:srgbClr val="327ED2"/>
              </a:solidFill>
              <a:latin typeface="+mn-ea"/>
            </a:endParaRPr>
          </a:p>
          <a:p>
            <a:r>
              <a:rPr lang="en-US" dirty="0">
                <a:solidFill>
                  <a:srgbClr val="327ED2"/>
                </a:solidFill>
                <a:latin typeface="+mn-ea"/>
              </a:rPr>
              <a:t>B.1 </a:t>
            </a:r>
            <a:r>
              <a:rPr lang="ko-KR" altLang="en-US" dirty="0">
                <a:solidFill>
                  <a:srgbClr val="327ED2"/>
                </a:solidFill>
                <a:latin typeface="+mn-ea"/>
              </a:rPr>
              <a:t>일반적 수단과 기법</a:t>
            </a:r>
            <a:r>
              <a:rPr lang="en-US" altLang="ko-KR" dirty="0">
                <a:solidFill>
                  <a:srgbClr val="327ED2"/>
                </a:solidFill>
                <a:latin typeface="+mn-ea"/>
              </a:rPr>
              <a:t>(</a:t>
            </a:r>
            <a:r>
              <a:rPr lang="en-US" dirty="0">
                <a:solidFill>
                  <a:srgbClr val="327ED2"/>
                </a:solidFill>
                <a:latin typeface="+mn-ea"/>
              </a:rPr>
              <a:t>General measures and techniques)</a:t>
            </a:r>
          </a:p>
          <a:p>
            <a:pPr lvl="1"/>
            <a:r>
              <a:rPr lang="en-US" dirty="0">
                <a:solidFill>
                  <a:srgbClr val="327ED2"/>
                </a:solidFill>
                <a:latin typeface="+mn-ea"/>
              </a:rPr>
              <a:t>B.1.1 </a:t>
            </a:r>
            <a:r>
              <a:rPr lang="ko-KR" altLang="en-US" dirty="0">
                <a:solidFill>
                  <a:srgbClr val="327ED2"/>
                </a:solidFill>
                <a:latin typeface="+mn-ea"/>
              </a:rPr>
              <a:t>프로젝트 관리</a:t>
            </a:r>
            <a:r>
              <a:rPr lang="en-US" altLang="ko-KR" dirty="0">
                <a:solidFill>
                  <a:srgbClr val="327ED2"/>
                </a:solidFill>
                <a:latin typeface="+mn-ea"/>
              </a:rPr>
              <a:t>(</a:t>
            </a:r>
            <a:r>
              <a:rPr lang="en-US" dirty="0">
                <a:solidFill>
                  <a:srgbClr val="327ED2"/>
                </a:solidFill>
                <a:latin typeface="+mn-ea"/>
              </a:rPr>
              <a:t>Project management)</a:t>
            </a:r>
          </a:p>
          <a:p>
            <a:pPr lvl="1"/>
            <a:r>
              <a:rPr lang="en-US" dirty="0">
                <a:solidFill>
                  <a:srgbClr val="327ED2"/>
                </a:solidFill>
                <a:latin typeface="+mn-ea"/>
              </a:rPr>
              <a:t>B.1.2 </a:t>
            </a:r>
            <a:r>
              <a:rPr lang="ko-KR" altLang="en-US" dirty="0">
                <a:solidFill>
                  <a:srgbClr val="327ED2"/>
                </a:solidFill>
                <a:latin typeface="+mn-ea"/>
              </a:rPr>
              <a:t>문서화</a:t>
            </a:r>
            <a:r>
              <a:rPr lang="en-US" altLang="ko-KR" dirty="0">
                <a:solidFill>
                  <a:srgbClr val="327ED2"/>
                </a:solidFill>
                <a:latin typeface="+mn-ea"/>
              </a:rPr>
              <a:t>(</a:t>
            </a:r>
            <a:r>
              <a:rPr lang="en-US" dirty="0">
                <a:solidFill>
                  <a:srgbClr val="327ED2"/>
                </a:solidFill>
                <a:latin typeface="+mn-ea"/>
              </a:rPr>
              <a:t>Documentation)</a:t>
            </a:r>
          </a:p>
          <a:p>
            <a:pPr lvl="1"/>
            <a:r>
              <a:rPr lang="en-US" dirty="0">
                <a:solidFill>
                  <a:srgbClr val="327ED2"/>
                </a:solidFill>
                <a:latin typeface="+mn-ea"/>
              </a:rPr>
              <a:t>B.1.3 </a:t>
            </a:r>
            <a:r>
              <a:rPr lang="ko-KR" altLang="en-US" dirty="0">
                <a:solidFill>
                  <a:srgbClr val="327ED2"/>
                </a:solidFill>
                <a:latin typeface="+mn-ea"/>
              </a:rPr>
              <a:t>비안전관련 시스템으로부터 안전관련 시스템의 </a:t>
            </a:r>
            <a:r>
              <a:rPr lang="ko-KR" altLang="en-US" b="1" dirty="0">
                <a:solidFill>
                  <a:srgbClr val="FF0000"/>
                </a:solidFill>
                <a:latin typeface="+mn-ea"/>
              </a:rPr>
              <a:t>분리</a:t>
            </a:r>
            <a:endParaRPr lang="en-US" altLang="ko-KR" b="1" dirty="0">
              <a:solidFill>
                <a:srgbClr val="FF0000"/>
              </a:solidFill>
              <a:latin typeface="+mn-ea"/>
            </a:endParaRPr>
          </a:p>
          <a:p>
            <a:pPr lvl="1"/>
            <a:r>
              <a:rPr lang="en-US" dirty="0">
                <a:solidFill>
                  <a:srgbClr val="327ED2"/>
                </a:solidFill>
                <a:latin typeface="+mn-ea"/>
              </a:rPr>
              <a:t>       (</a:t>
            </a:r>
            <a:r>
              <a:rPr lang="en-US" b="1" dirty="0">
                <a:solidFill>
                  <a:srgbClr val="FF0000"/>
                </a:solidFill>
                <a:latin typeface="+mn-ea"/>
              </a:rPr>
              <a:t>Separation</a:t>
            </a:r>
            <a:r>
              <a:rPr lang="en-US" dirty="0">
                <a:solidFill>
                  <a:srgbClr val="327ED2"/>
                </a:solidFill>
                <a:latin typeface="+mn-ea"/>
              </a:rPr>
              <a:t> of E/E/PE system safety functions from non-safety functions)</a:t>
            </a:r>
          </a:p>
          <a:p>
            <a:pPr lvl="1"/>
            <a:r>
              <a:rPr lang="en-US" dirty="0">
                <a:solidFill>
                  <a:srgbClr val="327ED2"/>
                </a:solidFill>
                <a:latin typeface="+mn-ea"/>
              </a:rPr>
              <a:t>B.1.4 Diverse hardware(</a:t>
            </a:r>
            <a:r>
              <a:rPr lang="ko-KR" altLang="en-US" dirty="0">
                <a:solidFill>
                  <a:srgbClr val="327ED2"/>
                </a:solidFill>
                <a:latin typeface="+mn-ea"/>
              </a:rPr>
              <a:t>다양한 하드웨어</a:t>
            </a:r>
            <a:r>
              <a:rPr lang="en-US" altLang="ko-KR" dirty="0">
                <a:solidFill>
                  <a:srgbClr val="327ED2"/>
                </a:solidFill>
                <a:latin typeface="+mn-ea"/>
              </a:rPr>
              <a:t>)</a:t>
            </a:r>
            <a:endParaRPr lang="en-US" dirty="0">
              <a:solidFill>
                <a:srgbClr val="327ED2"/>
              </a:solidFill>
              <a:latin typeface="+mn-ea"/>
            </a:endParaRPr>
          </a:p>
        </p:txBody>
      </p:sp>
      <p:pic>
        <p:nvPicPr>
          <p:cNvPr id="8" name="그림 7">
            <a:extLst>
              <a:ext uri="{FF2B5EF4-FFF2-40B4-BE49-F238E27FC236}">
                <a16:creationId xmlns:a16="http://schemas.microsoft.com/office/drawing/2014/main" id="{C7F7419A-4F6F-4FEE-9763-D394CF609A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0AC42D37-9DDE-4320-B277-7F644EA42C25}"/>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49</a:t>
            </a:fld>
            <a:endParaRPr lang="en-GB" noProof="0" dirty="0"/>
          </a:p>
        </p:txBody>
      </p:sp>
    </p:spTree>
    <p:extLst>
      <p:ext uri="{BB962C8B-B14F-4D97-AF65-F5344CB8AC3E}">
        <p14:creationId xmlns:p14="http://schemas.microsoft.com/office/powerpoint/2010/main" val="3767675883"/>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4"/>
          <p:cNvSpPr>
            <a:spLocks noGrp="1"/>
          </p:cNvSpPr>
          <p:nvPr>
            <p:ph sz="quarter" idx="13"/>
          </p:nvPr>
        </p:nvSpPr>
        <p:spPr>
          <a:xfrm>
            <a:off x="403040" y="1085880"/>
            <a:ext cx="11157095" cy="422689"/>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1 – </a:t>
            </a:r>
            <a:r>
              <a:rPr lang="ko-KR" altLang="en-US" sz="1800" dirty="0">
                <a:solidFill>
                  <a:srgbClr val="327ED2"/>
                </a:solidFill>
                <a:latin typeface="+mn-ea"/>
              </a:rPr>
              <a:t>처리장치</a:t>
            </a:r>
            <a:endParaRPr lang="de-DE" altLang="ko-KR"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10" name="직사각형 9"/>
          <p:cNvSpPr/>
          <p:nvPr/>
        </p:nvSpPr>
        <p:spPr>
          <a:xfrm>
            <a:off x="644828" y="2869487"/>
            <a:ext cx="11248800" cy="2616101"/>
          </a:xfrm>
          <a:prstGeom prst="rect">
            <a:avLst/>
          </a:prstGeom>
        </p:spPr>
        <p:txBody>
          <a:bodyPr wrap="square">
            <a:spAutoFit/>
          </a:bodyPr>
          <a:lstStyle/>
          <a:p>
            <a:r>
              <a:rPr lang="en-US" altLang="ko-KR" b="1" dirty="0"/>
              <a:t>A.9 </a:t>
            </a:r>
            <a:r>
              <a:rPr lang="ko-KR" altLang="en-US" b="1" dirty="0"/>
              <a:t>시간적 및 논리적 프로그램 순서 모니터링 </a:t>
            </a:r>
            <a:r>
              <a:rPr lang="en-US" altLang="ko-KR" b="1" dirty="0"/>
              <a:t>(</a:t>
            </a:r>
            <a:r>
              <a:rPr lang="en-US" b="1" u="sng" dirty="0"/>
              <a:t>Temporal</a:t>
            </a:r>
            <a:r>
              <a:rPr lang="en-US" b="1" dirty="0"/>
              <a:t> and logical program sequence monitoring)</a:t>
            </a:r>
            <a:endParaRPr lang="en-US" altLang="ko-KR" b="1" dirty="0"/>
          </a:p>
          <a:p>
            <a:endParaRPr lang="ko-KR" altLang="en-US" b="1" dirty="0"/>
          </a:p>
          <a:p>
            <a:r>
              <a:rPr lang="ko-KR" altLang="en-US" dirty="0"/>
              <a:t>결함이 있는 프로그램 순서를 검출한다</a:t>
            </a:r>
            <a:r>
              <a:rPr lang="en-US" altLang="ko-KR" dirty="0"/>
              <a:t>. </a:t>
            </a:r>
            <a:r>
              <a:rPr lang="ko-KR" altLang="en-US" dirty="0"/>
              <a:t>만약 프로그램의 개별적 요소</a:t>
            </a:r>
            <a:r>
              <a:rPr lang="en-US" altLang="ko-KR" dirty="0"/>
              <a:t>(</a:t>
            </a:r>
            <a:r>
              <a:rPr lang="ko-KR" altLang="en-US" dirty="0"/>
              <a:t>예</a:t>
            </a:r>
            <a:r>
              <a:rPr lang="en-US" altLang="ko-KR" dirty="0"/>
              <a:t>: </a:t>
            </a:r>
            <a:r>
              <a:rPr lang="ko-KR" altLang="en-US" dirty="0"/>
              <a:t>소프트웨어 모듈</a:t>
            </a:r>
            <a:r>
              <a:rPr lang="en-US" altLang="ko-KR" dirty="0"/>
              <a:t>, </a:t>
            </a:r>
            <a:r>
              <a:rPr lang="ko-KR" altLang="en-US" dirty="0"/>
              <a:t>서브프로그램 또는 명령</a:t>
            </a:r>
            <a:r>
              <a:rPr lang="en-US" altLang="ko-KR" dirty="0"/>
              <a:t>(commands))</a:t>
            </a:r>
            <a:r>
              <a:rPr lang="ko-KR" altLang="en-US" dirty="0"/>
              <a:t>가 잘못된 순서 또는 잘못된 </a:t>
            </a:r>
            <a:r>
              <a:rPr lang="ko-KR" altLang="en-US" dirty="0" err="1"/>
              <a:t>시간동안</a:t>
            </a:r>
            <a:r>
              <a:rPr lang="ko-KR" altLang="en-US" dirty="0"/>
              <a:t> 처리되거나 또는 처리장치의 시계가 결점이 존재한다면 결함이 있는 프로그램 순서가 존재한다</a:t>
            </a:r>
            <a:r>
              <a:rPr lang="en-US" altLang="ko-KR" dirty="0"/>
              <a:t>.</a:t>
            </a:r>
          </a:p>
          <a:p>
            <a:endParaRPr lang="en-US" dirty="0"/>
          </a:p>
          <a:p>
            <a:r>
              <a:rPr lang="en-US" dirty="0"/>
              <a:t>To detect a defective program sequence. </a:t>
            </a:r>
            <a:r>
              <a:rPr lang="en-US" b="1" dirty="0">
                <a:solidFill>
                  <a:srgbClr val="FF0000"/>
                </a:solidFill>
              </a:rPr>
              <a:t>A defective program sequence exists </a:t>
            </a:r>
            <a:r>
              <a:rPr lang="en-US" b="1" dirty="0">
                <a:solidFill>
                  <a:srgbClr val="0033CC"/>
                </a:solidFill>
              </a:rPr>
              <a:t>if the individual elements</a:t>
            </a:r>
            <a:r>
              <a:rPr lang="en-US" dirty="0"/>
              <a:t> of a program (for example software modules, subprograms or commands) are processed in the </a:t>
            </a:r>
            <a:r>
              <a:rPr lang="en-US" b="1" dirty="0">
                <a:solidFill>
                  <a:srgbClr val="0033CC"/>
                </a:solidFill>
              </a:rPr>
              <a:t>wrong sequence</a:t>
            </a:r>
            <a:r>
              <a:rPr lang="en-US" dirty="0"/>
              <a:t> or </a:t>
            </a:r>
            <a:r>
              <a:rPr lang="en-US" b="1" dirty="0">
                <a:solidFill>
                  <a:srgbClr val="0033CC"/>
                </a:solidFill>
              </a:rPr>
              <a:t>period of time</a:t>
            </a:r>
            <a:r>
              <a:rPr lang="en-US" dirty="0"/>
              <a:t>, </a:t>
            </a:r>
            <a:r>
              <a:rPr lang="en-US" b="1" i="1" dirty="0">
                <a:solidFill>
                  <a:srgbClr val="FF0000"/>
                </a:solidFill>
              </a:rPr>
              <a:t>or</a:t>
            </a:r>
            <a:r>
              <a:rPr lang="en-US" b="1" dirty="0">
                <a:solidFill>
                  <a:srgbClr val="FF0000"/>
                </a:solidFill>
              </a:rPr>
              <a:t> </a:t>
            </a:r>
            <a:r>
              <a:rPr lang="en-US" b="1" dirty="0">
                <a:solidFill>
                  <a:srgbClr val="0033CC"/>
                </a:solidFill>
              </a:rPr>
              <a:t>if the clock of the processor is faulty.</a:t>
            </a:r>
            <a:endParaRPr lang="de-DE" b="1" dirty="0">
              <a:solidFill>
                <a:srgbClr val="0033CC"/>
              </a:solidFill>
            </a:endParaRPr>
          </a:p>
        </p:txBody>
      </p:sp>
      <p:sp>
        <p:nvSpPr>
          <p:cNvPr id="13" name="Titel 1">
            <a:extLst>
              <a:ext uri="{FF2B5EF4-FFF2-40B4-BE49-F238E27FC236}">
                <a16:creationId xmlns:a16="http://schemas.microsoft.com/office/drawing/2014/main" id="{381E8FB2-B686-4E7F-971D-2918B6F05C4E}"/>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5" name="그림 14">
            <a:extLst>
              <a:ext uri="{FF2B5EF4-FFF2-40B4-BE49-F238E27FC236}">
                <a16:creationId xmlns:a16="http://schemas.microsoft.com/office/drawing/2014/main" id="{EDEC2943-D9C5-41E8-8BCF-7AE5492327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a:extLst>
              <a:ext uri="{FF2B5EF4-FFF2-40B4-BE49-F238E27FC236}">
                <a16:creationId xmlns:a16="http://schemas.microsoft.com/office/drawing/2014/main" id="{8DAC216C-1F61-4F6D-BFA8-1A85DFA0F9CD}"/>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a:t>
            </a:fld>
            <a:endParaRPr lang="en-GB" noProof="0" dirty="0"/>
          </a:p>
        </p:txBody>
      </p:sp>
      <p:graphicFrame>
        <p:nvGraphicFramePr>
          <p:cNvPr id="7" name="표 6">
            <a:extLst>
              <a:ext uri="{FF2B5EF4-FFF2-40B4-BE49-F238E27FC236}">
                <a16:creationId xmlns:a16="http://schemas.microsoft.com/office/drawing/2014/main" id="{37EC1917-AB2E-40B1-8584-57094FA5D299}"/>
              </a:ext>
            </a:extLst>
          </p:cNvPr>
          <p:cNvGraphicFramePr>
            <a:graphicFrameLocks noGrp="1"/>
          </p:cNvGraphicFramePr>
          <p:nvPr>
            <p:extLst>
              <p:ext uri="{D42A27DB-BD31-4B8C-83A1-F6EECF244321}">
                <p14:modId xmlns:p14="http://schemas.microsoft.com/office/powerpoint/2010/main" val="1204447953"/>
              </p:ext>
            </p:extLst>
          </p:nvPr>
        </p:nvGraphicFramePr>
        <p:xfrm>
          <a:off x="644828" y="1618010"/>
          <a:ext cx="11057945" cy="995116"/>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a:solidFill>
                            <a:srgbClr val="000000"/>
                          </a:solidFill>
                          <a:effectLst/>
                          <a:latin typeface="+mn-ea"/>
                          <a:ea typeface="+mn-ea"/>
                        </a:rPr>
                        <a:t>1</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처리장치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kern="0" spc="0" dirty="0">
                          <a:solidFill>
                            <a:srgbClr val="000000"/>
                          </a:solidFill>
                          <a:effectLst/>
                          <a:latin typeface="+mn-ea"/>
                          <a:ea typeface="+mn-ea"/>
                        </a:rPr>
                        <a:t>감시장치의 사용  </a:t>
                      </a:r>
                      <a:r>
                        <a:rPr lang="en-US" altLang="ko-KR" sz="1600" kern="0" spc="0" dirty="0">
                          <a:solidFill>
                            <a:srgbClr val="000000"/>
                          </a:solidFill>
                          <a:effectLst/>
                          <a:latin typeface="+mn-ea"/>
                          <a:ea typeface="+mn-ea"/>
                        </a:rPr>
                        <a:t>(EN 81-50 : Use of watch dog.)</a:t>
                      </a:r>
                      <a:endParaRPr lang="ko-KR" alt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A.9</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
        <p:nvSpPr>
          <p:cNvPr id="17" name="직사각형 16">
            <a:extLst>
              <a:ext uri="{FF2B5EF4-FFF2-40B4-BE49-F238E27FC236}">
                <a16:creationId xmlns:a16="http://schemas.microsoft.com/office/drawing/2014/main" id="{9A615167-DE40-4264-AB89-2D409192906C}"/>
              </a:ext>
            </a:extLst>
          </p:cNvPr>
          <p:cNvSpPr/>
          <p:nvPr/>
        </p:nvSpPr>
        <p:spPr>
          <a:xfrm>
            <a:off x="6845310" y="2049350"/>
            <a:ext cx="2059045" cy="721091"/>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11578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a:t>
            </a:r>
            <a:r>
              <a:rPr lang="de-DE" altLang="ko-KR" sz="1800" dirty="0">
                <a:solidFill>
                  <a:srgbClr val="327ED2"/>
                </a:solidFill>
                <a:latin typeface="+mn-ea"/>
              </a:rPr>
              <a:t>2</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4259469210"/>
              </p:ext>
            </p:extLst>
          </p:nvPr>
        </p:nvGraphicFramePr>
        <p:xfrm>
          <a:off x="444734" y="1552653"/>
          <a:ext cx="11078086" cy="103632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2</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안전요구사항을 포함한 </a:t>
                      </a:r>
                      <a:r>
                        <a:rPr lang="ko-KR" altLang="en-US" sz="1400" b="1" kern="1200" dirty="0">
                          <a:solidFill>
                            <a:srgbClr val="FF0000"/>
                          </a:solidFill>
                          <a:effectLst/>
                          <a:latin typeface="+mn-ea"/>
                          <a:ea typeface="+mn-ea"/>
                          <a:cs typeface="+mn-cs"/>
                        </a:rPr>
                        <a:t>요구사항의 사양</a:t>
                      </a:r>
                      <a:endParaRPr lang="en-US" altLang="ko-KR" sz="1400" b="1" kern="1200" dirty="0">
                        <a:solidFill>
                          <a:srgbClr val="FF0000"/>
                        </a:solidFill>
                        <a:effectLst/>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ea"/>
                          <a:ea typeface="+mn-ea"/>
                          <a:cs typeface="+mn-cs"/>
                        </a:rPr>
                        <a:t>(</a:t>
                      </a:r>
                      <a:r>
                        <a:rPr lang="en-US" altLang="ko-KR" sz="1400" b="1" i="0" u="none" strike="noStrike" kern="1200" baseline="0" dirty="0">
                          <a:solidFill>
                            <a:srgbClr val="FF0000"/>
                          </a:solidFill>
                          <a:latin typeface="+mn-ea"/>
                          <a:ea typeface="+mn-ea"/>
                          <a:cs typeface="+mn-cs"/>
                        </a:rPr>
                        <a:t>Requirement specification </a:t>
                      </a:r>
                      <a:r>
                        <a:rPr lang="en-US" altLang="ko-KR" sz="1400" b="0" i="0" u="none" strike="noStrike" kern="1200" baseline="0" dirty="0">
                          <a:solidFill>
                            <a:schemeClr val="tx1"/>
                          </a:solidFill>
                          <a:latin typeface="+mn-ea"/>
                          <a:ea typeface="+mn-ea"/>
                          <a:cs typeface="+mn-cs"/>
                        </a:rPr>
                        <a:t>including the safety requirements</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 B.2.1</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444733" y="2843492"/>
            <a:ext cx="11078086" cy="3662541"/>
          </a:xfrm>
          <a:prstGeom prst="rect">
            <a:avLst/>
          </a:prstGeom>
        </p:spPr>
        <p:txBody>
          <a:bodyPr wrap="square">
            <a:spAutoFit/>
          </a:bodyPr>
          <a:lstStyle/>
          <a:p>
            <a:r>
              <a:rPr lang="en-US" sz="1600" b="1" dirty="0"/>
              <a:t>B.2</a:t>
            </a:r>
            <a:r>
              <a:rPr lang="ko-KR" altLang="en-US" sz="1600" b="1" dirty="0"/>
              <a:t> </a:t>
            </a:r>
            <a:r>
              <a:rPr lang="en-US" altLang="ko-KR" sz="1600" b="1" dirty="0"/>
              <a:t>E/E/PES</a:t>
            </a:r>
            <a:r>
              <a:rPr lang="ko-KR" altLang="en-US" sz="1600" b="1" dirty="0"/>
              <a:t> 안전 요구사항 명세</a:t>
            </a:r>
            <a:r>
              <a:rPr lang="en-US" altLang="ko-KR" sz="1600" b="1" dirty="0"/>
              <a:t>(Safety Requirements Specification: SRS)</a:t>
            </a:r>
            <a:endParaRPr lang="en-US" sz="1600" b="1" dirty="0"/>
          </a:p>
          <a:p>
            <a:r>
              <a:rPr lang="en-US" sz="1600" b="1" dirty="0"/>
              <a:t>B.2.1 </a:t>
            </a:r>
            <a:r>
              <a:rPr lang="ko-KR" altLang="en-US" sz="1600" b="1" dirty="0"/>
              <a:t>구조화된 명세</a:t>
            </a:r>
            <a:r>
              <a:rPr lang="en-US" altLang="ko-KR" sz="1600" b="1" dirty="0">
                <a:solidFill>
                  <a:srgbClr val="FF0000"/>
                </a:solidFill>
              </a:rPr>
              <a:t>(</a:t>
            </a:r>
            <a:r>
              <a:rPr lang="en-US" sz="1600" b="1" dirty="0">
                <a:solidFill>
                  <a:srgbClr val="FF0000"/>
                </a:solidFill>
              </a:rPr>
              <a:t>Structured specification) </a:t>
            </a:r>
          </a:p>
          <a:p>
            <a:endParaRPr lang="en-US" sz="1600" b="1" dirty="0"/>
          </a:p>
          <a:p>
            <a:r>
              <a:rPr lang="ko-KR" altLang="en-US" sz="1200" dirty="0"/>
              <a:t>비고</a:t>
            </a:r>
            <a:r>
              <a:rPr lang="en-US" sz="1200" dirty="0"/>
              <a:t> </a:t>
            </a:r>
            <a:r>
              <a:rPr lang="ko-KR" altLang="en-US" sz="1200" dirty="0"/>
              <a:t>이 기법</a:t>
            </a:r>
            <a:r>
              <a:rPr lang="en-US" altLang="ko-KR" sz="1200" dirty="0"/>
              <a:t>/</a:t>
            </a:r>
            <a:r>
              <a:rPr lang="ko-KR" altLang="en-US" sz="1200" dirty="0"/>
              <a:t>수단은 </a:t>
            </a:r>
            <a:r>
              <a:rPr lang="en-US" altLang="ko-KR" sz="1200" dirty="0"/>
              <a:t>KS C IEC 61508-2</a:t>
            </a:r>
            <a:r>
              <a:rPr lang="ko-KR" altLang="en-US" sz="1200" dirty="0"/>
              <a:t>의 표 </a:t>
            </a:r>
            <a:r>
              <a:rPr lang="en-US" altLang="ko-KR" sz="1200" dirty="0"/>
              <a:t>B.1, </a:t>
            </a:r>
            <a:r>
              <a:rPr lang="ko-KR" altLang="en-US" sz="1200" dirty="0"/>
              <a:t>표 </a:t>
            </a:r>
            <a:r>
              <a:rPr lang="en-US" altLang="ko-KR" sz="1200" dirty="0"/>
              <a:t>B.6</a:t>
            </a:r>
            <a:r>
              <a:rPr lang="ko-KR" altLang="en-US" sz="1200" dirty="0"/>
              <a:t>에서 참고하였다</a:t>
            </a:r>
            <a:r>
              <a:rPr lang="en-US" altLang="ko-KR" sz="1200" dirty="0"/>
              <a:t>.</a:t>
            </a:r>
            <a:endParaRPr lang="en-US" sz="1200" dirty="0"/>
          </a:p>
          <a:p>
            <a:endParaRPr lang="en-US" sz="1600" b="1" dirty="0"/>
          </a:p>
          <a:p>
            <a:r>
              <a:rPr lang="ko-KR" altLang="en-US" sz="1600" b="1" dirty="0"/>
              <a:t>목적</a:t>
            </a:r>
            <a:r>
              <a:rPr lang="en-US" sz="1600" b="1" dirty="0"/>
              <a:t>: </a:t>
            </a:r>
            <a:r>
              <a:rPr lang="ko-KR" altLang="en-US" sz="1600" dirty="0"/>
              <a:t>부분적인 요구사항의 </a:t>
            </a:r>
            <a:r>
              <a:rPr lang="ko-KR" altLang="en-US" sz="1600" b="1" dirty="0">
                <a:solidFill>
                  <a:srgbClr val="FF0000"/>
                </a:solidFill>
              </a:rPr>
              <a:t>계층적 구조를 만들어 복잡성을 감소</a:t>
            </a:r>
            <a:r>
              <a:rPr lang="ko-KR" altLang="en-US" sz="1600" dirty="0"/>
              <a:t>시킨다</a:t>
            </a:r>
            <a:r>
              <a:rPr lang="en-US" altLang="ko-KR" sz="1600" dirty="0"/>
              <a:t>. </a:t>
            </a:r>
            <a:r>
              <a:rPr lang="ko-KR" altLang="en-US" sz="1600" dirty="0"/>
              <a:t>요구사항 간 경계 결함을 회피한다</a:t>
            </a:r>
            <a:r>
              <a:rPr lang="en-US" altLang="ko-KR" sz="1600" dirty="0"/>
              <a:t>.</a:t>
            </a:r>
            <a:r>
              <a:rPr lang="en-US" sz="1200" dirty="0"/>
              <a:t> (</a:t>
            </a:r>
            <a:r>
              <a:rPr lang="en-US" altLang="ko-KR" sz="1200" dirty="0"/>
              <a:t>To reduce complexity by creating a </a:t>
            </a:r>
            <a:r>
              <a:rPr lang="en-US" altLang="ko-KR" sz="1200" b="1" dirty="0">
                <a:solidFill>
                  <a:srgbClr val="FF0000"/>
                </a:solidFill>
              </a:rPr>
              <a:t>hierarchical structure </a:t>
            </a:r>
            <a:r>
              <a:rPr lang="en-US" altLang="ko-KR" sz="1200" dirty="0"/>
              <a:t>of partial requirements. To avoid interface failures between the requirements.)</a:t>
            </a:r>
            <a:endParaRPr lang="en-US" sz="1600" dirty="0"/>
          </a:p>
          <a:p>
            <a:endParaRPr lang="en-US" sz="1600" b="1" dirty="0"/>
          </a:p>
          <a:p>
            <a:r>
              <a:rPr lang="ko-KR" altLang="en-US" sz="1600" b="1" dirty="0"/>
              <a:t>설명</a:t>
            </a:r>
            <a:r>
              <a:rPr lang="en-US" sz="1600" b="1" dirty="0"/>
              <a:t>: </a:t>
            </a:r>
            <a:r>
              <a:rPr lang="ko-KR" altLang="en-US" sz="1600" dirty="0"/>
              <a:t>이 기법은 기능명세를 가능하면 가장 단순하게 후자 간의 시각적으로 표시된 관계와 같은 특정한 요구사항으로 구성한다</a:t>
            </a:r>
            <a:r>
              <a:rPr lang="en-US" altLang="ko-KR" sz="1600" dirty="0"/>
              <a:t>. </a:t>
            </a:r>
            <a:r>
              <a:rPr lang="ko-KR" altLang="en-US" sz="1600" dirty="0"/>
              <a:t>이 분석은 명확히 작은 부분적인 요구사항을 구분할 수 있을 때까지 계속적으로 세밀히 구별한다</a:t>
            </a:r>
            <a:r>
              <a:rPr lang="en-US" altLang="ko-KR" sz="1600" dirty="0"/>
              <a:t>. </a:t>
            </a:r>
            <a:r>
              <a:rPr lang="ko-KR" altLang="en-US" sz="1600" dirty="0"/>
              <a:t>최종 세분의 결과는 완전한 요구사항을 위해 프레임워크를 제공한 부분적인 요구사항의 계층 구조이다</a:t>
            </a:r>
            <a:r>
              <a:rPr lang="en-US" altLang="ko-KR" sz="1600" dirty="0"/>
              <a:t>. </a:t>
            </a:r>
            <a:r>
              <a:rPr lang="ko-KR" altLang="en-US" sz="1600" dirty="0"/>
              <a:t>이 방법은 일부분인 요구사항의 인터페이스를 강조하고 인터페이스 고장을 회피하는 것에 특히 유효하다</a:t>
            </a:r>
            <a:r>
              <a:rPr lang="en-US" altLang="ko-KR" sz="1600" dirty="0"/>
              <a:t>.</a:t>
            </a:r>
            <a:r>
              <a:rPr lang="en-US" sz="1600" dirty="0"/>
              <a:t> </a:t>
            </a:r>
            <a:r>
              <a:rPr lang="en-US" sz="1100" dirty="0"/>
              <a:t>(</a:t>
            </a:r>
            <a:r>
              <a:rPr lang="en-US" altLang="ko-KR" sz="1200" dirty="0"/>
              <a:t>This technique structures the functional specification into partial requirements such that the simplest possible, visible relations exist between the latter. This analysis is successively refined until small clear partial requirements can be distinguished. The result of the final refinement is a hierarchical structure of partial requirements which provide a framework for the specification of the complete requirements. This method </a:t>
            </a:r>
            <a:r>
              <a:rPr lang="en-US" altLang="ko-KR" sz="1200" dirty="0" err="1"/>
              <a:t>emphasises</a:t>
            </a:r>
            <a:r>
              <a:rPr lang="en-US" altLang="ko-KR" sz="1200" dirty="0"/>
              <a:t> the interfaces of the partial requirements and is particularly effective for avoiding interface failures.)</a:t>
            </a:r>
            <a:endParaRPr lang="en-US" sz="1100" dirty="0">
              <a:solidFill>
                <a:srgbClr val="C00000"/>
              </a:solidFill>
            </a:endParaRPr>
          </a:p>
        </p:txBody>
      </p:sp>
      <p:pic>
        <p:nvPicPr>
          <p:cNvPr id="8" name="그림 7">
            <a:extLst>
              <a:ext uri="{FF2B5EF4-FFF2-40B4-BE49-F238E27FC236}">
                <a16:creationId xmlns:a16="http://schemas.microsoft.com/office/drawing/2014/main" id="{59560C67-8EBA-4895-83A6-1B95B0A869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09EFCC7C-A242-49EE-BE6F-6EE96CBEC255}"/>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50</a:t>
            </a:fld>
            <a:endParaRPr lang="en-GB" noProof="0" dirty="0"/>
          </a:p>
        </p:txBody>
      </p:sp>
    </p:spTree>
    <p:extLst>
      <p:ext uri="{BB962C8B-B14F-4D97-AF65-F5344CB8AC3E}">
        <p14:creationId xmlns:p14="http://schemas.microsoft.com/office/powerpoint/2010/main" val="3259409334"/>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a:t>
            </a:r>
            <a:r>
              <a:rPr lang="de-DE" altLang="ko-KR" sz="1800" dirty="0">
                <a:solidFill>
                  <a:srgbClr val="327ED2"/>
                </a:solidFill>
                <a:latin typeface="+mn-ea"/>
              </a:rPr>
              <a:t>3</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67969295"/>
              </p:ext>
            </p:extLst>
          </p:nvPr>
        </p:nvGraphicFramePr>
        <p:xfrm>
          <a:off x="444734" y="1552653"/>
          <a:ext cx="11078086" cy="88900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3</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400" b="0" i="0" u="none" strike="noStrike" kern="1200" baseline="0" dirty="0">
                          <a:solidFill>
                            <a:schemeClr val="tx1"/>
                          </a:solidFill>
                          <a:latin typeface="+mn-ea"/>
                          <a:ea typeface="+mn-ea"/>
                          <a:cs typeface="+mn-cs"/>
                        </a:rPr>
                        <a:t>모든 사양의 검토</a:t>
                      </a:r>
                      <a:r>
                        <a:rPr lang="en-US" sz="1400" b="0" i="0" u="none" strike="noStrike" kern="1200" baseline="0" dirty="0">
                          <a:solidFill>
                            <a:schemeClr val="tx1"/>
                          </a:solidFill>
                          <a:latin typeface="+mn-ea"/>
                          <a:ea typeface="+mn-ea"/>
                          <a:cs typeface="+mn-cs"/>
                        </a:rPr>
                        <a:t> (</a:t>
                      </a:r>
                      <a:r>
                        <a:rPr lang="en-US" altLang="ko-KR" sz="1400" b="0" i="0" u="none" strike="noStrike" kern="1200" baseline="0" dirty="0">
                          <a:solidFill>
                            <a:schemeClr val="tx1"/>
                          </a:solidFill>
                          <a:latin typeface="+mn-ea"/>
                          <a:ea typeface="+mn-ea"/>
                          <a:cs typeface="+mn-cs"/>
                        </a:rPr>
                        <a:t>Reviews of all specifications)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 B.2.6</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7" name="직사각형 6"/>
          <p:cNvSpPr/>
          <p:nvPr/>
        </p:nvSpPr>
        <p:spPr>
          <a:xfrm>
            <a:off x="444733" y="2701130"/>
            <a:ext cx="11078086" cy="3416320"/>
          </a:xfrm>
          <a:prstGeom prst="rect">
            <a:avLst/>
          </a:prstGeom>
        </p:spPr>
        <p:txBody>
          <a:bodyPr wrap="square">
            <a:spAutoFit/>
          </a:bodyPr>
          <a:lstStyle/>
          <a:p>
            <a:r>
              <a:rPr lang="en-US" sz="1600" b="1" dirty="0"/>
              <a:t>B.2.6 </a:t>
            </a:r>
            <a:r>
              <a:rPr lang="ko-KR" altLang="en-US" sz="1600" b="1" dirty="0"/>
              <a:t>명세 검열</a:t>
            </a:r>
            <a:r>
              <a:rPr lang="en-US" altLang="ko-KR" sz="1600" b="1" dirty="0">
                <a:solidFill>
                  <a:srgbClr val="FF0000"/>
                </a:solidFill>
              </a:rPr>
              <a:t>(</a:t>
            </a:r>
            <a:r>
              <a:rPr lang="en-US" sz="1600" b="1" dirty="0">
                <a:solidFill>
                  <a:srgbClr val="FF0000"/>
                </a:solidFill>
              </a:rPr>
              <a:t>Inspection of the specification)</a:t>
            </a:r>
          </a:p>
          <a:p>
            <a:endParaRPr lang="en-US" sz="1000" b="1" dirty="0"/>
          </a:p>
          <a:p>
            <a:r>
              <a:rPr lang="ko-KR" altLang="en-US" sz="1400" dirty="0"/>
              <a:t>비고</a:t>
            </a:r>
            <a:r>
              <a:rPr lang="en-US" sz="1400" dirty="0"/>
              <a:t> </a:t>
            </a:r>
            <a:r>
              <a:rPr lang="ko-KR" altLang="en-US" sz="1400" dirty="0"/>
              <a:t>이 기법</a:t>
            </a:r>
            <a:r>
              <a:rPr lang="en-US" altLang="ko-KR" sz="1400" dirty="0"/>
              <a:t>/</a:t>
            </a:r>
            <a:r>
              <a:rPr lang="ko-KR" altLang="en-US" sz="1400" dirty="0"/>
              <a:t>수단은 </a:t>
            </a:r>
            <a:r>
              <a:rPr lang="en-US" altLang="ko-KR" sz="1400" dirty="0"/>
              <a:t>KS C IEC 61508-2</a:t>
            </a:r>
            <a:r>
              <a:rPr lang="ko-KR" altLang="en-US" sz="1400" dirty="0"/>
              <a:t>의 표 </a:t>
            </a:r>
            <a:r>
              <a:rPr lang="en-US" sz="1400" dirty="0"/>
              <a:t>B.1, </a:t>
            </a:r>
            <a:r>
              <a:rPr lang="ko-KR" altLang="en-US" sz="1400" dirty="0"/>
              <a:t>표</a:t>
            </a:r>
            <a:r>
              <a:rPr lang="en-US" sz="1400" dirty="0"/>
              <a:t> B.6 </a:t>
            </a:r>
            <a:r>
              <a:rPr lang="ko-KR" altLang="en-US" sz="1400" dirty="0"/>
              <a:t>에서 참고하였다</a:t>
            </a:r>
            <a:r>
              <a:rPr lang="en-US" altLang="ko-KR" sz="1400" dirty="0"/>
              <a:t>.</a:t>
            </a:r>
            <a:endParaRPr lang="en-US" sz="1400" dirty="0"/>
          </a:p>
          <a:p>
            <a:endParaRPr lang="en-US" sz="1000" b="1" dirty="0"/>
          </a:p>
          <a:p>
            <a:r>
              <a:rPr lang="ko-KR" altLang="en-US" sz="1600" b="1" dirty="0"/>
              <a:t>목적</a:t>
            </a:r>
            <a:r>
              <a:rPr lang="en-US" sz="1600" b="1" dirty="0"/>
              <a:t>: </a:t>
            </a:r>
            <a:r>
              <a:rPr lang="ko-KR" altLang="en-US" sz="1400" dirty="0"/>
              <a:t>명세에서 불완전함 및 모순을 회피한다</a:t>
            </a:r>
            <a:r>
              <a:rPr lang="en-US" altLang="ko-KR" sz="1400" dirty="0"/>
              <a:t>.</a:t>
            </a:r>
            <a:r>
              <a:rPr lang="en-US" sz="1400" dirty="0"/>
              <a:t> </a:t>
            </a:r>
            <a:r>
              <a:rPr lang="en-US" sz="1200" dirty="0"/>
              <a:t>(</a:t>
            </a:r>
            <a:r>
              <a:rPr lang="en-US" altLang="ko-KR" sz="1200" dirty="0"/>
              <a:t>To avoid incompleteness and contradiction in the specification.)</a:t>
            </a:r>
            <a:endParaRPr lang="en-US" sz="1200" dirty="0"/>
          </a:p>
          <a:p>
            <a:endParaRPr lang="en-US" sz="900" b="1" dirty="0"/>
          </a:p>
          <a:p>
            <a:r>
              <a:rPr lang="ko-KR" altLang="en-US" sz="1600" b="1" dirty="0"/>
              <a:t>설명</a:t>
            </a:r>
            <a:r>
              <a:rPr lang="en-US" sz="1600" b="1" dirty="0"/>
              <a:t>: </a:t>
            </a:r>
            <a:r>
              <a:rPr lang="ko-KR" altLang="en-US" sz="1400" dirty="0"/>
              <a:t>검열</a:t>
            </a:r>
            <a:r>
              <a:rPr lang="en-US" altLang="ko-KR" sz="1400" dirty="0"/>
              <a:t>(Inspection)</a:t>
            </a:r>
            <a:r>
              <a:rPr lang="ko-KR" altLang="en-US" sz="1400" dirty="0"/>
              <a:t>은 </a:t>
            </a:r>
            <a:r>
              <a:rPr lang="ko-KR" altLang="en-US" sz="1400" b="1" dirty="0">
                <a:solidFill>
                  <a:srgbClr val="FF0000"/>
                </a:solidFill>
              </a:rPr>
              <a:t>독립적인 팀에 의해 명세서의 여러 가지 품질이 평가</a:t>
            </a:r>
            <a:r>
              <a:rPr lang="ko-KR" altLang="en-US" sz="1400" dirty="0"/>
              <a:t>되는 일반적인 기법이다</a:t>
            </a:r>
            <a:r>
              <a:rPr lang="en-US" altLang="ko-KR" sz="1400" dirty="0"/>
              <a:t>. </a:t>
            </a:r>
            <a:r>
              <a:rPr lang="ko-KR" altLang="en-US" sz="1400" dirty="0"/>
              <a:t>검사팀이 작성자에게 질문을 하면</a:t>
            </a:r>
            <a:r>
              <a:rPr lang="en-US" altLang="ko-KR" sz="1400" dirty="0"/>
              <a:t>, </a:t>
            </a:r>
            <a:r>
              <a:rPr lang="ko-KR" altLang="en-US" sz="1400" dirty="0"/>
              <a:t>작성자는 반드시 만족하게 답하여야 한다</a:t>
            </a:r>
            <a:r>
              <a:rPr lang="en-US" altLang="ko-KR" sz="1400" dirty="0"/>
              <a:t>. </a:t>
            </a:r>
            <a:r>
              <a:rPr lang="ko-KR" altLang="en-US" sz="1400" dirty="0"/>
              <a:t>검열은 </a:t>
            </a:r>
            <a:r>
              <a:rPr lang="en-US" altLang="ko-KR" sz="1400" dirty="0"/>
              <a:t>(</a:t>
            </a:r>
            <a:r>
              <a:rPr lang="ko-KR" altLang="en-US" sz="1400" dirty="0"/>
              <a:t>만약 가능하면</a:t>
            </a:r>
            <a:r>
              <a:rPr lang="en-US" altLang="ko-KR" sz="1400" dirty="0"/>
              <a:t>) </a:t>
            </a:r>
            <a:r>
              <a:rPr lang="ko-KR" altLang="en-US" sz="1400" dirty="0"/>
              <a:t>명세의 작성에서 포함되지 않았던 팀에 의해 수행되는 것이 좋다</a:t>
            </a:r>
            <a:r>
              <a:rPr lang="en-US" altLang="ko-KR" sz="1400" dirty="0"/>
              <a:t>. </a:t>
            </a:r>
            <a:r>
              <a:rPr lang="ko-KR" altLang="en-US" sz="1400" dirty="0"/>
              <a:t>요구된 독립성 정도는 시스템에 요구된 </a:t>
            </a:r>
            <a:r>
              <a:rPr lang="ko-KR" altLang="en-US" sz="1400" dirty="0" err="1"/>
              <a:t>안전무결성수준에</a:t>
            </a:r>
            <a:r>
              <a:rPr lang="ko-KR" altLang="en-US" sz="1400" dirty="0"/>
              <a:t> 의해 결정된다</a:t>
            </a:r>
            <a:r>
              <a:rPr lang="en-US" altLang="ko-KR" sz="1400" dirty="0"/>
              <a:t>. </a:t>
            </a:r>
            <a:r>
              <a:rPr lang="ko-KR" altLang="en-US" sz="1400" dirty="0"/>
              <a:t>독립적인 검열자는 명세의 이상을 언급하지 않고 명백한 방법에서 시스템의 운영 기능을 재구성할 수 있도록 하는 것이 좋다</a:t>
            </a:r>
            <a:r>
              <a:rPr lang="en-US" altLang="ko-KR" sz="1400" dirty="0"/>
              <a:t>. </a:t>
            </a:r>
            <a:r>
              <a:rPr lang="ko-KR" altLang="en-US" sz="1400" dirty="0"/>
              <a:t>그들은 운영적인 그리고 조직적인 수단에서 관련된 모든 안전 및 기술관점이 커버되었음을 반드시 확인하여야 한다</a:t>
            </a:r>
            <a:r>
              <a:rPr lang="en-US" altLang="ko-KR" sz="1400" dirty="0"/>
              <a:t>. </a:t>
            </a:r>
            <a:r>
              <a:rPr lang="ko-KR" altLang="en-US" sz="1400" dirty="0"/>
              <a:t>이 절차는 실제로 이 자체가 매우 효과적임을 증명되어왔다</a:t>
            </a:r>
            <a:r>
              <a:rPr lang="en-US" altLang="ko-KR" sz="1400" dirty="0"/>
              <a:t>.</a:t>
            </a:r>
            <a:r>
              <a:rPr lang="en-US" sz="1400" dirty="0"/>
              <a:t> </a:t>
            </a:r>
          </a:p>
          <a:p>
            <a:endParaRPr lang="en-US" sz="1400" dirty="0"/>
          </a:p>
          <a:p>
            <a:r>
              <a:rPr lang="en-US" sz="1100" dirty="0"/>
              <a:t>(</a:t>
            </a:r>
            <a:r>
              <a:rPr lang="en-US" altLang="ko-KR" sz="1100" dirty="0"/>
              <a:t>Inspection is a general technique in which various qualities of a specification document are </a:t>
            </a:r>
            <a:r>
              <a:rPr lang="en-US" altLang="ko-KR" sz="1100" b="1" dirty="0">
                <a:solidFill>
                  <a:srgbClr val="FF0000"/>
                </a:solidFill>
              </a:rPr>
              <a:t>assessed by an independent team. </a:t>
            </a:r>
            <a:r>
              <a:rPr lang="en-US" altLang="ko-KR" sz="1100" dirty="0"/>
              <a:t>The inspection team puts questions to the creator, who must answer them satisfactorily. The examination should (if possible) be carried out by a team that was not involved in the creation of the specification. The required degree of independence is determined by the safety integrity levels demanded of the system. The independent inspectors should be able to reconstruct the operational function of the system in an indisputable manner without referring to any further specifications. They must also check that all relevant safety and technical aspects in the operational and </a:t>
            </a:r>
            <a:r>
              <a:rPr lang="en-US" altLang="ko-KR" sz="1100" dirty="0" err="1"/>
              <a:t>organisational</a:t>
            </a:r>
            <a:r>
              <a:rPr lang="en-US" altLang="ko-KR" sz="1100" dirty="0"/>
              <a:t> measures are covered. This procedure has proved itself to be very effective in practice.)</a:t>
            </a:r>
            <a:endParaRPr lang="en-US" sz="1100" dirty="0">
              <a:solidFill>
                <a:srgbClr val="C00000"/>
              </a:solidFill>
            </a:endParaRPr>
          </a:p>
        </p:txBody>
      </p:sp>
      <p:pic>
        <p:nvPicPr>
          <p:cNvPr id="8" name="그림 7">
            <a:extLst>
              <a:ext uri="{FF2B5EF4-FFF2-40B4-BE49-F238E27FC236}">
                <a16:creationId xmlns:a16="http://schemas.microsoft.com/office/drawing/2014/main" id="{D26CBC15-E13A-4FA2-8B76-C8F3D70F95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3BDFE020-96A8-4C5F-A6EF-B0AB8E2243A0}"/>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51</a:t>
            </a:fld>
            <a:endParaRPr lang="en-GB" noProof="0" dirty="0"/>
          </a:p>
        </p:txBody>
      </p:sp>
    </p:spTree>
    <p:extLst>
      <p:ext uri="{BB962C8B-B14F-4D97-AF65-F5344CB8AC3E}">
        <p14:creationId xmlns:p14="http://schemas.microsoft.com/office/powerpoint/2010/main" val="3259996729"/>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4</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프로세서의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80825898"/>
              </p:ext>
            </p:extLst>
          </p:nvPr>
        </p:nvGraphicFramePr>
        <p:xfrm>
          <a:off x="444734" y="1505028"/>
          <a:ext cx="11078086" cy="188976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4</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US" altLang="ko-KR" sz="1400" kern="1200" dirty="0">
                          <a:solidFill>
                            <a:schemeClr val="tx1"/>
                          </a:solidFill>
                          <a:effectLst/>
                          <a:latin typeface="+mn-ea"/>
                          <a:ea typeface="+mn-ea"/>
                          <a:cs typeface="+mn-cs"/>
                        </a:rPr>
                        <a:t>5.6.1</a:t>
                      </a:r>
                      <a:r>
                        <a:rPr lang="ko-KR" altLang="en-US" sz="1400" kern="1200" dirty="0">
                          <a:solidFill>
                            <a:schemeClr val="tx1"/>
                          </a:solidFill>
                          <a:effectLst/>
                          <a:latin typeface="+mn-ea"/>
                          <a:ea typeface="+mn-ea"/>
                          <a:cs typeface="+mn-cs"/>
                        </a:rPr>
                        <a:t>에서 요구하는 설계 문서화 및</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marL="285750" indent="-285750">
                        <a:buFont typeface="Arial" panose="020B0604020202020204" pitchFamily="34" charset="0"/>
                        <a:buChar char="•"/>
                      </a:pPr>
                      <a:r>
                        <a:rPr lang="ko-KR" altLang="en-US" sz="1400" b="1" kern="1200" dirty="0">
                          <a:solidFill>
                            <a:srgbClr val="0000CC"/>
                          </a:solidFill>
                          <a:effectLst/>
                          <a:latin typeface="+mn-ea"/>
                          <a:ea typeface="+mn-ea"/>
                          <a:cs typeface="+mn-cs"/>
                        </a:rPr>
                        <a:t>시스템 구조</a:t>
                      </a:r>
                      <a:r>
                        <a:rPr lang="ko-KR" altLang="en-US" sz="1400" kern="1200" dirty="0">
                          <a:solidFill>
                            <a:schemeClr val="tx1"/>
                          </a:solidFill>
                          <a:effectLst/>
                          <a:latin typeface="+mn-ea"/>
                          <a:ea typeface="+mn-ea"/>
                          <a:cs typeface="+mn-cs"/>
                        </a:rPr>
                        <a:t>와 </a:t>
                      </a:r>
                      <a:r>
                        <a:rPr lang="ko-KR" altLang="en-US" sz="1400" b="1" kern="1200" dirty="0">
                          <a:solidFill>
                            <a:srgbClr val="0000CC"/>
                          </a:solidFill>
                          <a:effectLst/>
                          <a:latin typeface="+mn-ea"/>
                          <a:ea typeface="+mn-ea"/>
                          <a:cs typeface="+mn-cs"/>
                        </a:rPr>
                        <a:t>하드웨어</a:t>
                      </a:r>
                      <a:r>
                        <a:rPr lang="en-US" altLang="ko-KR" sz="1400" b="1" kern="1200" dirty="0">
                          <a:solidFill>
                            <a:srgbClr val="0000CC"/>
                          </a:solidFill>
                          <a:effectLst/>
                          <a:latin typeface="+mn-ea"/>
                          <a:ea typeface="+mn-ea"/>
                          <a:cs typeface="+mn-cs"/>
                        </a:rPr>
                        <a:t>/</a:t>
                      </a:r>
                      <a:r>
                        <a:rPr lang="ko-KR" altLang="en-US" sz="1400" b="1" kern="1200" dirty="0">
                          <a:solidFill>
                            <a:srgbClr val="0000CC"/>
                          </a:solidFill>
                          <a:effectLst/>
                          <a:latin typeface="+mn-ea"/>
                          <a:ea typeface="+mn-ea"/>
                          <a:cs typeface="+mn-cs"/>
                        </a:rPr>
                        <a:t>소프트웨어 상호작용</a:t>
                      </a:r>
                      <a:r>
                        <a:rPr lang="ko-KR" altLang="en-US" sz="1400" kern="1200" dirty="0">
                          <a:solidFill>
                            <a:schemeClr val="tx1"/>
                          </a:solidFill>
                          <a:effectLst/>
                          <a:latin typeface="+mn-ea"/>
                          <a:ea typeface="+mn-ea"/>
                          <a:cs typeface="+mn-cs"/>
                        </a:rPr>
                        <a:t>을 포함한 </a:t>
                      </a:r>
                      <a:r>
                        <a:rPr lang="ko-KR" altLang="en-US" sz="1400" b="1" kern="1200" dirty="0">
                          <a:solidFill>
                            <a:srgbClr val="FF0000"/>
                          </a:solidFill>
                          <a:effectLst/>
                          <a:latin typeface="+mn-ea"/>
                          <a:ea typeface="+mn-ea"/>
                          <a:cs typeface="+mn-cs"/>
                        </a:rPr>
                        <a:t>기능 설명</a:t>
                      </a:r>
                    </a:p>
                    <a:p>
                      <a:pPr marL="285750" indent="-285750">
                        <a:buFont typeface="Arial" panose="020B0604020202020204" pitchFamily="34" charset="0"/>
                        <a:buChar char="•"/>
                      </a:pPr>
                      <a:r>
                        <a:rPr lang="ko-KR" altLang="en-US" sz="1400" kern="1200" dirty="0">
                          <a:solidFill>
                            <a:schemeClr val="tx1"/>
                          </a:solidFill>
                          <a:effectLst/>
                          <a:latin typeface="+mn-ea"/>
                          <a:ea typeface="+mn-ea"/>
                          <a:cs typeface="+mn-cs"/>
                        </a:rPr>
                        <a:t>기능과 </a:t>
                      </a:r>
                      <a:r>
                        <a:rPr lang="ko-KR" altLang="en-US" sz="1400" b="1" kern="1200" dirty="0">
                          <a:solidFill>
                            <a:srgbClr val="0000CC"/>
                          </a:solidFill>
                          <a:effectLst/>
                          <a:latin typeface="+mn-ea"/>
                          <a:ea typeface="+mn-ea"/>
                          <a:cs typeface="+mn-cs"/>
                        </a:rPr>
                        <a:t>프로그램 흐름</a:t>
                      </a:r>
                      <a:r>
                        <a:rPr lang="ko-KR" altLang="en-US" sz="1400" kern="1200" dirty="0">
                          <a:solidFill>
                            <a:schemeClr val="tx1"/>
                          </a:solidFill>
                          <a:effectLst/>
                          <a:latin typeface="+mn-ea"/>
                          <a:ea typeface="+mn-ea"/>
                          <a:cs typeface="+mn-cs"/>
                        </a:rPr>
                        <a:t> 설명을 포함한 </a:t>
                      </a:r>
                      <a:r>
                        <a:rPr lang="ko-KR" altLang="en-US" sz="1400" b="1" kern="1200" dirty="0">
                          <a:solidFill>
                            <a:srgbClr val="FF0000"/>
                          </a:solidFill>
                          <a:effectLst/>
                          <a:latin typeface="+mn-ea"/>
                          <a:ea typeface="+mn-ea"/>
                          <a:cs typeface="+mn-cs"/>
                        </a:rPr>
                        <a:t>소프트웨어 문서화</a:t>
                      </a:r>
                      <a:endParaRPr lang="en-US" altLang="ko-KR" sz="1400" b="1" kern="1200" dirty="0">
                        <a:solidFill>
                          <a:srgbClr val="FF0000"/>
                        </a:solidFill>
                        <a:effectLst/>
                        <a:latin typeface="+mn-ea"/>
                        <a:ea typeface="+mn-ea"/>
                        <a:cs typeface="+mn-cs"/>
                      </a:endParaRPr>
                    </a:p>
                    <a:p>
                      <a:pPr marL="0" indent="0">
                        <a:buFont typeface="Arial" panose="020B0604020202020204" pitchFamily="34" charset="0"/>
                        <a:buNone/>
                      </a:pPr>
                      <a:r>
                        <a:rPr lang="en-US" sz="1400" b="0" i="0" u="none" strike="noStrike" kern="1200" baseline="0" dirty="0">
                          <a:solidFill>
                            <a:schemeClr val="tx1"/>
                          </a:solidFill>
                          <a:effectLst/>
                          <a:latin typeface="+mn-ea"/>
                          <a:ea typeface="+mn-ea"/>
                          <a:cs typeface="+mn-cs"/>
                        </a:rPr>
                        <a:t>(</a:t>
                      </a:r>
                      <a:r>
                        <a:rPr lang="en-US" sz="1400" b="0" i="0" u="none" strike="noStrike" kern="1200" baseline="0" dirty="0">
                          <a:solidFill>
                            <a:schemeClr val="tx1"/>
                          </a:solidFill>
                          <a:latin typeface="+mn-ea"/>
                          <a:ea typeface="+mn-ea"/>
                          <a:cs typeface="+mn-cs"/>
                        </a:rPr>
                        <a:t>Design documentation as required in 5.6.1 and in addition:</a:t>
                      </a:r>
                    </a:p>
                    <a:p>
                      <a:pPr marL="0" indent="0">
                        <a:buClr>
                          <a:schemeClr val="tx1"/>
                        </a:buClr>
                        <a:buFont typeface="Arial" panose="020B0604020202020204" pitchFamily="34" charset="0"/>
                        <a:buNone/>
                      </a:pPr>
                      <a:r>
                        <a:rPr lang="en-US" sz="1400" b="1" i="0" u="none" strike="noStrike" kern="1200" baseline="0" dirty="0">
                          <a:solidFill>
                            <a:srgbClr val="FF0000"/>
                          </a:solidFill>
                          <a:latin typeface="+mn-ea"/>
                          <a:ea typeface="+mn-ea"/>
                          <a:cs typeface="+mn-cs"/>
                        </a:rPr>
                        <a:t>· function description </a:t>
                      </a:r>
                      <a:r>
                        <a:rPr lang="en-US" sz="1400" b="0" i="0" u="none" strike="noStrike" kern="1200" baseline="0" dirty="0">
                          <a:solidFill>
                            <a:schemeClr val="tx1"/>
                          </a:solidFill>
                          <a:latin typeface="+mn-ea"/>
                          <a:ea typeface="+mn-ea"/>
                          <a:cs typeface="+mn-cs"/>
                        </a:rPr>
                        <a:t>including </a:t>
                      </a:r>
                      <a:r>
                        <a:rPr lang="en-US" sz="1400" b="1" i="0" u="none" strike="noStrike" kern="1200" baseline="0" dirty="0">
                          <a:solidFill>
                            <a:srgbClr val="0033CC"/>
                          </a:solidFill>
                          <a:latin typeface="+mn-ea"/>
                          <a:ea typeface="+mn-ea"/>
                          <a:cs typeface="+mn-cs"/>
                        </a:rPr>
                        <a:t>system architecture </a:t>
                      </a:r>
                      <a:r>
                        <a:rPr lang="en-US" sz="1400" b="0" i="0" u="none" strike="noStrike" kern="1200" baseline="0" dirty="0">
                          <a:solidFill>
                            <a:schemeClr val="tx1"/>
                          </a:solidFill>
                          <a:latin typeface="+mn-ea"/>
                          <a:ea typeface="+mn-ea"/>
                          <a:cs typeface="+mn-cs"/>
                        </a:rPr>
                        <a:t>and </a:t>
                      </a:r>
                      <a:r>
                        <a:rPr lang="en-US" sz="1400" b="1" i="0" u="none" strike="noStrike" kern="1200" baseline="0" dirty="0">
                          <a:solidFill>
                            <a:srgbClr val="0033CC"/>
                          </a:solidFill>
                          <a:latin typeface="+mn-ea"/>
                          <a:ea typeface="+mn-ea"/>
                          <a:cs typeface="+mn-cs"/>
                        </a:rPr>
                        <a:t>hardware/software interaction</a:t>
                      </a:r>
                      <a:r>
                        <a:rPr lang="en-US" sz="1400" b="0" i="0" u="none" strike="noStrike" kern="1200" baseline="0" dirty="0">
                          <a:solidFill>
                            <a:schemeClr val="tx1"/>
                          </a:solidFill>
                          <a:latin typeface="+mn-ea"/>
                          <a:ea typeface="+mn-ea"/>
                          <a:cs typeface="+mn-cs"/>
                        </a:rPr>
                        <a:t>;</a:t>
                      </a:r>
                    </a:p>
                    <a:p>
                      <a:pPr marL="0" indent="0">
                        <a:buClr>
                          <a:schemeClr val="tx1"/>
                        </a:buClr>
                        <a:buFont typeface="Arial" panose="020B0604020202020204" pitchFamily="34" charset="0"/>
                        <a:buNone/>
                      </a:pPr>
                      <a:r>
                        <a:rPr lang="en-US" sz="1400" b="1" i="0" u="none" strike="noStrike" kern="1200" baseline="0" dirty="0">
                          <a:solidFill>
                            <a:srgbClr val="FF0000"/>
                          </a:solidFill>
                          <a:latin typeface="+mn-ea"/>
                          <a:ea typeface="+mn-ea"/>
                          <a:cs typeface="+mn-cs"/>
                        </a:rPr>
                        <a:t>· software documentation </a:t>
                      </a:r>
                      <a:r>
                        <a:rPr lang="en-US" sz="1400" b="0" i="0" u="none" strike="noStrike" kern="1200" baseline="0" dirty="0">
                          <a:solidFill>
                            <a:schemeClr val="tx1"/>
                          </a:solidFill>
                          <a:latin typeface="+mn-ea"/>
                          <a:ea typeface="+mn-ea"/>
                          <a:cs typeface="+mn-cs"/>
                        </a:rPr>
                        <a:t>including function and </a:t>
                      </a:r>
                      <a:r>
                        <a:rPr lang="en-US" sz="1400" b="1" i="0" u="none" strike="noStrike" kern="1200" baseline="0" dirty="0">
                          <a:solidFill>
                            <a:srgbClr val="0033CC"/>
                          </a:solidFill>
                          <a:latin typeface="+mn-ea"/>
                          <a:ea typeface="+mn-ea"/>
                          <a:cs typeface="+mn-cs"/>
                        </a:rPr>
                        <a:t>program flow </a:t>
                      </a:r>
                      <a:r>
                        <a:rPr lang="en-US" sz="1400" b="0" i="0" u="none" strike="noStrike" kern="1200" baseline="0" dirty="0">
                          <a:solidFill>
                            <a:schemeClr val="tx1"/>
                          </a:solidFill>
                          <a:latin typeface="+mn-ea"/>
                          <a:ea typeface="+mn-ea"/>
                          <a:cs typeface="+mn-cs"/>
                        </a:rPr>
                        <a:t>description</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C.5.9</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pic>
        <p:nvPicPr>
          <p:cNvPr id="14" name="그림 13">
            <a:extLst>
              <a:ext uri="{FF2B5EF4-FFF2-40B4-BE49-F238E27FC236}">
                <a16:creationId xmlns:a16="http://schemas.microsoft.com/office/drawing/2014/main" id="{37423BA8-1104-45F3-AFD5-7240A61962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15" name="Foliennummernplatzhalter 3">
            <a:extLst>
              <a:ext uri="{FF2B5EF4-FFF2-40B4-BE49-F238E27FC236}">
                <a16:creationId xmlns:a16="http://schemas.microsoft.com/office/drawing/2014/main" id="{127A6C1E-DAF8-4844-B939-C19638945DDF}"/>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52</a:t>
            </a:fld>
            <a:endParaRPr lang="en-GB" noProof="0" dirty="0"/>
          </a:p>
        </p:txBody>
      </p:sp>
      <p:pic>
        <p:nvPicPr>
          <p:cNvPr id="4" name="그림 3">
            <a:extLst>
              <a:ext uri="{FF2B5EF4-FFF2-40B4-BE49-F238E27FC236}">
                <a16:creationId xmlns:a16="http://schemas.microsoft.com/office/drawing/2014/main" id="{0986B065-9A60-48FA-8ED0-71D7132A8510}"/>
              </a:ext>
            </a:extLst>
          </p:cNvPr>
          <p:cNvPicPr>
            <a:picLocks noChangeAspect="1"/>
          </p:cNvPicPr>
          <p:nvPr/>
        </p:nvPicPr>
        <p:blipFill rotWithShape="1">
          <a:blip r:embed="rId3"/>
          <a:srcRect l="11904" t="17640" r="15780" b="15162"/>
          <a:stretch/>
        </p:blipFill>
        <p:spPr>
          <a:xfrm>
            <a:off x="2749821" y="3422505"/>
            <a:ext cx="6467912" cy="3255495"/>
          </a:xfrm>
          <a:prstGeom prst="rect">
            <a:avLst/>
          </a:prstGeom>
        </p:spPr>
      </p:pic>
    </p:spTree>
    <p:extLst>
      <p:ext uri="{BB962C8B-B14F-4D97-AF65-F5344CB8AC3E}">
        <p14:creationId xmlns:p14="http://schemas.microsoft.com/office/powerpoint/2010/main" val="3187176122"/>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5, 6</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프로세서의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4019080203"/>
              </p:ext>
            </p:extLst>
          </p:nvPr>
        </p:nvGraphicFramePr>
        <p:xfrm>
          <a:off x="444734" y="1552653"/>
          <a:ext cx="11078086" cy="140716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5</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설계 검토 보고서</a:t>
                      </a:r>
                      <a:r>
                        <a:rPr lang="en-US" sz="1400" b="0" i="0" u="none" strike="noStrike" kern="1200" baseline="0" dirty="0">
                          <a:solidFill>
                            <a:schemeClr val="tx1"/>
                          </a:solidFill>
                          <a:latin typeface="+mn-ea"/>
                          <a:ea typeface="+mn-ea"/>
                          <a:cs typeface="+mn-cs"/>
                        </a:rPr>
                        <a:t> (</a:t>
                      </a:r>
                      <a:r>
                        <a:rPr lang="en-US" altLang="ko-KR" sz="1400" b="0" i="0" u="none" strike="noStrike" kern="1200" baseline="0" dirty="0">
                          <a:solidFill>
                            <a:schemeClr val="tx1"/>
                          </a:solidFill>
                          <a:latin typeface="+mn-ea"/>
                          <a:ea typeface="+mn-ea"/>
                          <a:cs typeface="+mn-cs"/>
                        </a:rPr>
                        <a:t>Design review reports)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B.3.7 /B.3.8, C.5.16</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370840">
                <a:tc>
                  <a:txBody>
                    <a:bodyPr/>
                    <a:lstStyle/>
                    <a:p>
                      <a:pPr algn="ctr"/>
                      <a:r>
                        <a:rPr lang="en-US" sz="1400" b="0" dirty="0">
                          <a:latin typeface="+mn-ea"/>
                          <a:ea typeface="+mn-ea"/>
                        </a:rPr>
                        <a:t>6</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고장모드 및 영향분석</a:t>
                      </a:r>
                      <a:r>
                        <a:rPr lang="en-US" altLang="ko-KR" sz="1400" kern="1200" dirty="0">
                          <a:solidFill>
                            <a:schemeClr val="tx1"/>
                          </a:solidFill>
                          <a:effectLst/>
                          <a:latin typeface="+mn-ea"/>
                          <a:ea typeface="+mn-ea"/>
                          <a:cs typeface="+mn-cs"/>
                        </a:rPr>
                        <a:t>(FMEA) </a:t>
                      </a:r>
                      <a:r>
                        <a:rPr lang="ko-KR" altLang="en-US" sz="1400" kern="1200" dirty="0">
                          <a:solidFill>
                            <a:schemeClr val="tx1"/>
                          </a:solidFill>
                          <a:effectLst/>
                          <a:latin typeface="+mn-ea"/>
                          <a:ea typeface="+mn-ea"/>
                          <a:cs typeface="+mn-cs"/>
                        </a:rPr>
                        <a:t>같은 방법을 사용한 신뢰성 확인</a:t>
                      </a:r>
                      <a:endParaRPr lang="en-US" altLang="ko-KR" sz="1400" kern="1200" dirty="0">
                        <a:solidFill>
                          <a:schemeClr val="tx1"/>
                        </a:solidFill>
                        <a:effectLst/>
                        <a:latin typeface="+mn-ea"/>
                        <a:ea typeface="+mn-ea"/>
                        <a:cs typeface="+mn-cs"/>
                      </a:endParaRPr>
                    </a:p>
                    <a:p>
                      <a:r>
                        <a:rPr lang="en-US" altLang="ko-KR" sz="1400" kern="1200" dirty="0">
                          <a:solidFill>
                            <a:schemeClr val="tx1"/>
                          </a:solidFill>
                          <a:effectLst/>
                          <a:latin typeface="+mn-ea"/>
                          <a:ea typeface="+mn-ea"/>
                          <a:cs typeface="+mn-cs"/>
                        </a:rPr>
                        <a:t>(Check of reliability using a method such as failure mode and effect analysis (FMEA))</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B.6.6</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9795883"/>
                  </a:ext>
                </a:extLst>
              </a:tr>
            </a:tbl>
          </a:graphicData>
        </a:graphic>
      </p:graphicFrame>
      <p:sp>
        <p:nvSpPr>
          <p:cNvPr id="13" name="직사각형 12"/>
          <p:cNvSpPr/>
          <p:nvPr/>
        </p:nvSpPr>
        <p:spPr>
          <a:xfrm>
            <a:off x="444733" y="3261145"/>
            <a:ext cx="11078086" cy="2908489"/>
          </a:xfrm>
          <a:prstGeom prst="rect">
            <a:avLst/>
          </a:prstGeom>
        </p:spPr>
        <p:txBody>
          <a:bodyPr wrap="square">
            <a:spAutoFit/>
          </a:bodyPr>
          <a:lstStyle/>
          <a:p>
            <a:r>
              <a:rPr lang="en-US" b="1" dirty="0">
                <a:latin typeface="+mn-ea"/>
              </a:rPr>
              <a:t>B.6.6 </a:t>
            </a:r>
            <a:r>
              <a:rPr lang="ko-KR" altLang="en-US" b="1" dirty="0">
                <a:latin typeface="+mn-ea"/>
              </a:rPr>
              <a:t>고장 분석</a:t>
            </a:r>
            <a:r>
              <a:rPr lang="en-US" altLang="ko-KR" b="1" dirty="0">
                <a:latin typeface="+mn-ea"/>
              </a:rPr>
              <a:t>(</a:t>
            </a:r>
            <a:r>
              <a:rPr lang="en-US" b="1" dirty="0">
                <a:latin typeface="+mn-ea"/>
              </a:rPr>
              <a:t>Failure analysis)</a:t>
            </a:r>
          </a:p>
          <a:p>
            <a:endParaRPr lang="en-US" sz="1100" b="1" dirty="0">
              <a:solidFill>
                <a:srgbClr val="C00000"/>
              </a:solidFill>
              <a:latin typeface="+mn-ea"/>
            </a:endParaRPr>
          </a:p>
          <a:p>
            <a:r>
              <a:rPr lang="en-US" sz="1400" b="1" dirty="0">
                <a:latin typeface="+mn-ea"/>
              </a:rPr>
              <a:t>B.6.6.1 </a:t>
            </a:r>
            <a:r>
              <a:rPr lang="ko-KR" altLang="en-US" sz="1400" b="1" dirty="0">
                <a:latin typeface="+mn-ea"/>
              </a:rPr>
              <a:t>고장 모드와 영향 분석 </a:t>
            </a:r>
            <a:r>
              <a:rPr lang="en-US" sz="1400" b="1" dirty="0">
                <a:latin typeface="+mn-ea"/>
              </a:rPr>
              <a:t>(</a:t>
            </a:r>
            <a:r>
              <a:rPr lang="en-US" altLang="ko-KR" sz="1400" b="1" dirty="0">
                <a:latin typeface="+mn-ea"/>
              </a:rPr>
              <a:t>Failure modes and effects analysis (FMEA))</a:t>
            </a:r>
            <a:endParaRPr lang="en-US" sz="1400" b="1" dirty="0">
              <a:latin typeface="+mn-ea"/>
            </a:endParaRPr>
          </a:p>
          <a:p>
            <a:r>
              <a:rPr lang="en-US" sz="1400" dirty="0">
                <a:latin typeface="+mn-ea"/>
              </a:rPr>
              <a:t>B.6.6.2 </a:t>
            </a:r>
            <a:r>
              <a:rPr lang="ko-KR" altLang="en-US" sz="1400" dirty="0">
                <a:latin typeface="+mn-ea"/>
              </a:rPr>
              <a:t>원인결과 다이어그램 </a:t>
            </a:r>
            <a:r>
              <a:rPr lang="en-US" sz="1400" dirty="0">
                <a:latin typeface="+mn-ea"/>
              </a:rPr>
              <a:t>(</a:t>
            </a:r>
            <a:r>
              <a:rPr lang="en-US" altLang="ko-KR" sz="1400" dirty="0">
                <a:latin typeface="+mn-ea"/>
              </a:rPr>
              <a:t>Cause consequence diagrams)</a:t>
            </a:r>
            <a:endParaRPr lang="en-US" sz="1400" dirty="0">
              <a:latin typeface="+mn-ea"/>
            </a:endParaRPr>
          </a:p>
          <a:p>
            <a:r>
              <a:rPr lang="en-US" sz="1400" dirty="0">
                <a:latin typeface="+mn-ea"/>
              </a:rPr>
              <a:t>B.6.6.3 </a:t>
            </a:r>
            <a:r>
              <a:rPr lang="ko-KR" altLang="en-US" sz="1400" dirty="0">
                <a:latin typeface="+mn-ea"/>
              </a:rPr>
              <a:t>이벤트 트리 분석 </a:t>
            </a:r>
            <a:r>
              <a:rPr lang="en-US" sz="1400" dirty="0">
                <a:latin typeface="+mn-ea"/>
              </a:rPr>
              <a:t>(</a:t>
            </a:r>
            <a:r>
              <a:rPr lang="en-US" altLang="ko-KR" sz="1400" dirty="0">
                <a:latin typeface="+mn-ea"/>
              </a:rPr>
              <a:t>Event tree analysis (ETA))</a:t>
            </a:r>
            <a:endParaRPr lang="en-US" sz="1400" dirty="0">
              <a:latin typeface="+mn-ea"/>
            </a:endParaRPr>
          </a:p>
          <a:p>
            <a:r>
              <a:rPr lang="en-US" sz="1400" dirty="0">
                <a:latin typeface="+mn-ea"/>
              </a:rPr>
              <a:t>B.6.6.4 </a:t>
            </a:r>
            <a:r>
              <a:rPr lang="ko-KR" altLang="en-US" sz="1400" dirty="0">
                <a:latin typeface="+mn-ea"/>
              </a:rPr>
              <a:t>고장 모드</a:t>
            </a:r>
            <a:r>
              <a:rPr lang="en-US" altLang="ko-KR" sz="1400" dirty="0">
                <a:latin typeface="+mn-ea"/>
              </a:rPr>
              <a:t>, </a:t>
            </a:r>
            <a:r>
              <a:rPr lang="ko-KR" altLang="en-US" sz="1400" dirty="0">
                <a:latin typeface="+mn-ea"/>
              </a:rPr>
              <a:t>영향과 치명도 분석 </a:t>
            </a:r>
            <a:r>
              <a:rPr lang="en-US" sz="1400" dirty="0">
                <a:latin typeface="+mn-ea"/>
              </a:rPr>
              <a:t>(</a:t>
            </a:r>
            <a:r>
              <a:rPr lang="en-US" altLang="ko-KR" sz="1400" dirty="0">
                <a:latin typeface="+mn-ea"/>
              </a:rPr>
              <a:t>Failure modes, effects and criticality analysis (FMECA))</a:t>
            </a:r>
            <a:endParaRPr lang="en-US" sz="1400" dirty="0">
              <a:latin typeface="+mn-ea"/>
            </a:endParaRPr>
          </a:p>
          <a:p>
            <a:r>
              <a:rPr lang="en-US" sz="1400" b="1" dirty="0">
                <a:latin typeface="+mn-ea"/>
              </a:rPr>
              <a:t>B.6.6.5 </a:t>
            </a:r>
            <a:r>
              <a:rPr lang="ko-KR" altLang="en-US" sz="1400" b="1" dirty="0">
                <a:latin typeface="+mn-ea"/>
              </a:rPr>
              <a:t>결함 트리 분석 </a:t>
            </a:r>
            <a:r>
              <a:rPr lang="en-US" sz="1400" b="1" dirty="0">
                <a:latin typeface="+mn-ea"/>
              </a:rPr>
              <a:t>(</a:t>
            </a:r>
            <a:r>
              <a:rPr lang="en-US" altLang="ko-KR" sz="1400" b="1" dirty="0">
                <a:latin typeface="+mn-ea"/>
              </a:rPr>
              <a:t>Fault tree analysis (FTA))</a:t>
            </a:r>
            <a:endParaRPr lang="en-US" sz="1400" b="1" dirty="0">
              <a:latin typeface="+mn-ea"/>
            </a:endParaRPr>
          </a:p>
          <a:p>
            <a:endParaRPr lang="en-US" sz="1400" dirty="0">
              <a:solidFill>
                <a:srgbClr val="00B050"/>
              </a:solidFill>
              <a:latin typeface="+mn-ea"/>
            </a:endParaRPr>
          </a:p>
          <a:p>
            <a:r>
              <a:rPr lang="en-US" sz="1400" dirty="0">
                <a:solidFill>
                  <a:srgbClr val="00B050"/>
                </a:solidFill>
                <a:latin typeface="+mn-ea"/>
              </a:rPr>
              <a:t>B.6.6.6 </a:t>
            </a:r>
            <a:r>
              <a:rPr lang="ko-KR" altLang="en-US" sz="1400" dirty="0" err="1">
                <a:solidFill>
                  <a:srgbClr val="00B050"/>
                </a:solidFill>
                <a:latin typeface="+mn-ea"/>
              </a:rPr>
              <a:t>마코프</a:t>
            </a:r>
            <a:r>
              <a:rPr lang="ko-KR" altLang="en-US" sz="1400" dirty="0">
                <a:solidFill>
                  <a:srgbClr val="00B050"/>
                </a:solidFill>
                <a:latin typeface="+mn-ea"/>
              </a:rPr>
              <a:t> 모델</a:t>
            </a:r>
            <a:r>
              <a:rPr lang="en-US" altLang="ko-KR" sz="1400" dirty="0">
                <a:solidFill>
                  <a:srgbClr val="00B050"/>
                </a:solidFill>
                <a:latin typeface="+mn-ea"/>
              </a:rPr>
              <a:t>(</a:t>
            </a:r>
            <a:r>
              <a:rPr lang="en-US" sz="1400" dirty="0">
                <a:solidFill>
                  <a:srgbClr val="00B050"/>
                </a:solidFill>
                <a:latin typeface="+mn-ea"/>
              </a:rPr>
              <a:t>Markov models)</a:t>
            </a:r>
          </a:p>
          <a:p>
            <a:r>
              <a:rPr lang="en-US" sz="1400" dirty="0">
                <a:solidFill>
                  <a:srgbClr val="00B050"/>
                </a:solidFill>
                <a:latin typeface="+mn-ea"/>
              </a:rPr>
              <a:t>B.6.6.7 </a:t>
            </a:r>
            <a:r>
              <a:rPr lang="ko-KR" altLang="en-US" sz="1400" dirty="0">
                <a:solidFill>
                  <a:srgbClr val="00B050"/>
                </a:solidFill>
                <a:latin typeface="+mn-ea"/>
              </a:rPr>
              <a:t>신뢰성 블록 다이어그램 </a:t>
            </a:r>
            <a:r>
              <a:rPr lang="en-US" sz="1400" dirty="0">
                <a:solidFill>
                  <a:srgbClr val="00B050"/>
                </a:solidFill>
                <a:latin typeface="+mn-ea"/>
              </a:rPr>
              <a:t>(</a:t>
            </a:r>
            <a:r>
              <a:rPr lang="en-US" altLang="ko-KR" sz="1400" dirty="0">
                <a:solidFill>
                  <a:srgbClr val="00B050"/>
                </a:solidFill>
                <a:latin typeface="+mn-ea"/>
              </a:rPr>
              <a:t>Reliability block diagrams (RBD))</a:t>
            </a:r>
            <a:endParaRPr lang="en-US" sz="1400" dirty="0">
              <a:solidFill>
                <a:srgbClr val="00B050"/>
              </a:solidFill>
              <a:latin typeface="+mn-ea"/>
            </a:endParaRPr>
          </a:p>
          <a:p>
            <a:r>
              <a:rPr lang="en-US" sz="1400" dirty="0">
                <a:solidFill>
                  <a:srgbClr val="00B050"/>
                </a:solidFill>
                <a:latin typeface="+mn-ea"/>
              </a:rPr>
              <a:t>B.6.6.8 </a:t>
            </a:r>
            <a:r>
              <a:rPr lang="ko-KR" altLang="en-US" sz="1400" dirty="0" err="1">
                <a:solidFill>
                  <a:srgbClr val="00B050"/>
                </a:solidFill>
                <a:latin typeface="+mn-ea"/>
              </a:rPr>
              <a:t>몬테카를로</a:t>
            </a:r>
            <a:r>
              <a:rPr lang="ko-KR" altLang="en-US" sz="1400" dirty="0">
                <a:solidFill>
                  <a:srgbClr val="00B050"/>
                </a:solidFill>
                <a:latin typeface="+mn-ea"/>
              </a:rPr>
              <a:t> 시뮬레이션 </a:t>
            </a:r>
            <a:r>
              <a:rPr lang="en-US" sz="1400" dirty="0">
                <a:solidFill>
                  <a:srgbClr val="00B050"/>
                </a:solidFill>
                <a:latin typeface="+mn-ea"/>
              </a:rPr>
              <a:t>(</a:t>
            </a:r>
            <a:r>
              <a:rPr lang="en-US" altLang="ko-KR" sz="1400" dirty="0">
                <a:solidFill>
                  <a:srgbClr val="00B050"/>
                </a:solidFill>
                <a:latin typeface="+mn-ea"/>
              </a:rPr>
              <a:t>Monte-Carlo simulation)</a:t>
            </a:r>
            <a:endParaRPr lang="en-US" sz="1400" dirty="0">
              <a:solidFill>
                <a:srgbClr val="00B050"/>
              </a:solidFill>
              <a:latin typeface="+mn-ea"/>
            </a:endParaRPr>
          </a:p>
          <a:p>
            <a:r>
              <a:rPr lang="en-US" sz="1400" dirty="0">
                <a:solidFill>
                  <a:srgbClr val="00B050"/>
                </a:solidFill>
                <a:latin typeface="+mn-ea"/>
              </a:rPr>
              <a:t>B.6.6.9 </a:t>
            </a:r>
            <a:r>
              <a:rPr lang="ko-KR" altLang="en-US" sz="1400" dirty="0">
                <a:solidFill>
                  <a:srgbClr val="00B050"/>
                </a:solidFill>
                <a:latin typeface="+mn-ea"/>
              </a:rPr>
              <a:t>결함 트리 모델</a:t>
            </a:r>
            <a:r>
              <a:rPr lang="en-US" altLang="ko-KR" sz="1400" dirty="0">
                <a:solidFill>
                  <a:srgbClr val="00B050"/>
                </a:solidFill>
                <a:latin typeface="+mn-ea"/>
              </a:rPr>
              <a:t>(</a:t>
            </a:r>
            <a:r>
              <a:rPr lang="en-US" sz="1400" dirty="0">
                <a:solidFill>
                  <a:srgbClr val="00B050"/>
                </a:solidFill>
                <a:latin typeface="+mn-ea"/>
              </a:rPr>
              <a:t>Fault tree models)</a:t>
            </a:r>
          </a:p>
          <a:p>
            <a:r>
              <a:rPr lang="en-US" sz="1400" dirty="0">
                <a:solidFill>
                  <a:srgbClr val="00B050"/>
                </a:solidFill>
                <a:latin typeface="+mn-ea"/>
              </a:rPr>
              <a:t>B.6.6.10 </a:t>
            </a:r>
            <a:r>
              <a:rPr lang="ko-KR" altLang="en-US" sz="1400" dirty="0">
                <a:solidFill>
                  <a:srgbClr val="00B050"/>
                </a:solidFill>
                <a:latin typeface="+mn-ea"/>
              </a:rPr>
              <a:t>확률 </a:t>
            </a:r>
            <a:r>
              <a:rPr lang="ko-KR" altLang="en-US" sz="1400" dirty="0" err="1">
                <a:solidFill>
                  <a:srgbClr val="00B050"/>
                </a:solidFill>
                <a:latin typeface="+mn-ea"/>
              </a:rPr>
              <a:t>페트리네트</a:t>
            </a:r>
            <a:r>
              <a:rPr lang="ko-KR" altLang="en-US" sz="1400" dirty="0">
                <a:solidFill>
                  <a:srgbClr val="00B050"/>
                </a:solidFill>
                <a:latin typeface="+mn-ea"/>
              </a:rPr>
              <a:t> 모델 </a:t>
            </a:r>
            <a:r>
              <a:rPr lang="en-US" sz="1400" dirty="0">
                <a:solidFill>
                  <a:srgbClr val="00B050"/>
                </a:solidFill>
                <a:latin typeface="+mn-ea"/>
              </a:rPr>
              <a:t>(</a:t>
            </a:r>
            <a:r>
              <a:rPr lang="en-US" altLang="ko-KR" sz="1400" dirty="0" err="1">
                <a:solidFill>
                  <a:srgbClr val="00B050"/>
                </a:solidFill>
                <a:latin typeface="+mn-ea"/>
              </a:rPr>
              <a:t>Generalised</a:t>
            </a:r>
            <a:r>
              <a:rPr lang="en-US" altLang="ko-KR" sz="1400" dirty="0">
                <a:solidFill>
                  <a:srgbClr val="00B050"/>
                </a:solidFill>
                <a:latin typeface="+mn-ea"/>
              </a:rPr>
              <a:t> Stochastic Petri net models (GSPN))</a:t>
            </a:r>
            <a:endParaRPr lang="en-US" sz="1000" dirty="0">
              <a:solidFill>
                <a:srgbClr val="00B050"/>
              </a:solidFill>
              <a:latin typeface="+mn-ea"/>
            </a:endParaRPr>
          </a:p>
        </p:txBody>
      </p:sp>
      <p:sp>
        <p:nvSpPr>
          <p:cNvPr id="16" name="Fumetto 3 6"/>
          <p:cNvSpPr/>
          <p:nvPr/>
        </p:nvSpPr>
        <p:spPr>
          <a:xfrm>
            <a:off x="7230534" y="5325266"/>
            <a:ext cx="2186505" cy="808334"/>
          </a:xfrm>
          <a:prstGeom prst="wedgeEllipseCallout">
            <a:avLst>
              <a:gd name="adj1" fmla="val -59811"/>
              <a:gd name="adj2" fmla="val -46063"/>
            </a:avLst>
          </a:prstGeom>
          <a:no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altLang="ko-KR" sz="1200" dirty="0">
                <a:solidFill>
                  <a:srgbClr val="00B050"/>
                </a:solidFill>
              </a:rPr>
              <a:t>EN 61508:2010</a:t>
            </a:r>
            <a:r>
              <a:rPr lang="ko-KR" altLang="en-US" sz="1200" dirty="0">
                <a:solidFill>
                  <a:srgbClr val="00B050"/>
                </a:solidFill>
              </a:rPr>
              <a:t>판 추가</a:t>
            </a:r>
            <a:endParaRPr lang="en-US" altLang="ko-KR" sz="1200" u="sng" dirty="0">
              <a:solidFill>
                <a:srgbClr val="00B050"/>
              </a:solidFill>
            </a:endParaRPr>
          </a:p>
        </p:txBody>
      </p:sp>
      <p:pic>
        <p:nvPicPr>
          <p:cNvPr id="9" name="그림 8">
            <a:extLst>
              <a:ext uri="{FF2B5EF4-FFF2-40B4-BE49-F238E27FC236}">
                <a16:creationId xmlns:a16="http://schemas.microsoft.com/office/drawing/2014/main" id="{D7262CBA-3AA5-4FD7-91A9-4A974F55B3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10" name="Foliennummernplatzhalter 3">
            <a:extLst>
              <a:ext uri="{FF2B5EF4-FFF2-40B4-BE49-F238E27FC236}">
                <a16:creationId xmlns:a16="http://schemas.microsoft.com/office/drawing/2014/main" id="{3D64C865-F6E0-45E7-B021-6D51CAF303BB}"/>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53</a:t>
            </a:fld>
            <a:endParaRPr lang="en-GB" noProof="0" dirty="0"/>
          </a:p>
        </p:txBody>
      </p:sp>
    </p:spTree>
    <p:extLst>
      <p:ext uri="{BB962C8B-B14F-4D97-AF65-F5344CB8AC3E}">
        <p14:creationId xmlns:p14="http://schemas.microsoft.com/office/powerpoint/2010/main" val="4107590540"/>
      </p:ext>
    </p:extLst>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7</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1518257203"/>
              </p:ext>
            </p:extLst>
          </p:nvPr>
        </p:nvGraphicFramePr>
        <p:xfrm>
          <a:off x="444734" y="1552653"/>
          <a:ext cx="11078086" cy="103632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7</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제조자의 테스트 사양</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제조자의 시험 보고서 및 현장시험 보고서</a:t>
                      </a:r>
                      <a:endParaRPr lang="en-US" altLang="ko-KR" sz="1400" kern="1200" dirty="0">
                        <a:solidFill>
                          <a:schemeClr val="tx1"/>
                        </a:solidFill>
                        <a:effectLst/>
                        <a:latin typeface="+mn-ea"/>
                        <a:ea typeface="+mn-ea"/>
                        <a:cs typeface="+mn-cs"/>
                      </a:endParaRPr>
                    </a:p>
                    <a:p>
                      <a:r>
                        <a:rPr lang="en-US" altLang="ko-KR" sz="1400" kern="1200" dirty="0">
                          <a:solidFill>
                            <a:schemeClr val="tx1"/>
                          </a:solidFill>
                          <a:effectLst/>
                          <a:latin typeface="+mn-ea"/>
                          <a:ea typeface="+mn-ea"/>
                          <a:cs typeface="+mn-cs"/>
                        </a:rPr>
                        <a:t>(Manufacturer's test specification, manufacturer's test reports and field test reports)</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ko-KR" sz="1400" kern="1200" dirty="0">
                          <a:solidFill>
                            <a:schemeClr val="tx1"/>
                          </a:solidFill>
                          <a:effectLst/>
                          <a:latin typeface="+mn-ea"/>
                          <a:ea typeface="+mn-ea"/>
                          <a:cs typeface="+mn-cs"/>
                        </a:rPr>
                        <a:t>B.6.1</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13" name="직사각형 12"/>
          <p:cNvSpPr/>
          <p:nvPr/>
        </p:nvSpPr>
        <p:spPr>
          <a:xfrm>
            <a:off x="444734" y="2955089"/>
            <a:ext cx="11078086" cy="3046988"/>
          </a:xfrm>
          <a:prstGeom prst="rect">
            <a:avLst/>
          </a:prstGeom>
        </p:spPr>
        <p:txBody>
          <a:bodyPr wrap="square">
            <a:spAutoFit/>
          </a:bodyPr>
          <a:lstStyle/>
          <a:p>
            <a:r>
              <a:rPr lang="en-US" sz="1600" b="1" dirty="0">
                <a:latin typeface="+mn-ea"/>
              </a:rPr>
              <a:t>B.6.1 </a:t>
            </a:r>
            <a:r>
              <a:rPr lang="ko-KR" altLang="en-US" sz="1600" b="1" dirty="0">
                <a:latin typeface="+mn-ea"/>
              </a:rPr>
              <a:t>환경적 조건하에서 기능 시험</a:t>
            </a:r>
            <a:r>
              <a:rPr lang="en-US" altLang="ko-KR" sz="1600" b="1" dirty="0">
                <a:latin typeface="+mn-ea"/>
              </a:rPr>
              <a:t>(</a:t>
            </a:r>
            <a:r>
              <a:rPr lang="en-US" sz="1600" b="1" dirty="0">
                <a:latin typeface="+mn-ea"/>
              </a:rPr>
              <a:t>Functional testing under environmental conditions)</a:t>
            </a:r>
          </a:p>
          <a:p>
            <a:endParaRPr lang="en-US" altLang="ko-KR" sz="1600" dirty="0">
              <a:latin typeface="+mn-ea"/>
            </a:endParaRPr>
          </a:p>
          <a:p>
            <a:r>
              <a:rPr lang="ko-KR" altLang="en-US" sz="1600" dirty="0">
                <a:latin typeface="+mn-ea"/>
              </a:rPr>
              <a:t>비고 이 기법</a:t>
            </a:r>
            <a:r>
              <a:rPr lang="en-US" altLang="ko-KR" sz="1600" dirty="0">
                <a:latin typeface="+mn-ea"/>
              </a:rPr>
              <a:t>/</a:t>
            </a:r>
            <a:r>
              <a:rPr lang="ko-KR" altLang="en-US" sz="1600" dirty="0">
                <a:latin typeface="+mn-ea"/>
              </a:rPr>
              <a:t>수단은 </a:t>
            </a:r>
            <a:r>
              <a:rPr lang="en-US" altLang="ko-KR" sz="1600" dirty="0">
                <a:latin typeface="+mn-ea"/>
              </a:rPr>
              <a:t>KS C IEC 61508-2</a:t>
            </a:r>
            <a:r>
              <a:rPr lang="ko-KR" altLang="en-US" sz="1600" dirty="0">
                <a:latin typeface="+mn-ea"/>
              </a:rPr>
              <a:t>의 표</a:t>
            </a:r>
            <a:r>
              <a:rPr lang="en-US" sz="1600" dirty="0">
                <a:latin typeface="+mn-ea"/>
              </a:rPr>
              <a:t> B.5</a:t>
            </a:r>
            <a:r>
              <a:rPr lang="ko-KR" altLang="en-US" sz="1600" dirty="0">
                <a:latin typeface="+mn-ea"/>
              </a:rPr>
              <a:t>에서 참고하였다</a:t>
            </a:r>
            <a:r>
              <a:rPr lang="en-US" altLang="ko-KR" sz="1600" dirty="0">
                <a:latin typeface="+mn-ea"/>
              </a:rPr>
              <a:t>.</a:t>
            </a:r>
            <a:endParaRPr lang="en-US" sz="1600" dirty="0">
              <a:latin typeface="+mn-ea"/>
            </a:endParaRPr>
          </a:p>
          <a:p>
            <a:endParaRPr lang="en-US" sz="1600" b="1" dirty="0">
              <a:latin typeface="+mn-ea"/>
            </a:endParaRPr>
          </a:p>
          <a:p>
            <a:r>
              <a:rPr lang="ko-KR" altLang="en-US" sz="1600" b="1" dirty="0">
                <a:latin typeface="+mn-ea"/>
              </a:rPr>
              <a:t>목적</a:t>
            </a:r>
            <a:r>
              <a:rPr lang="en-US" sz="1600" b="1" dirty="0">
                <a:latin typeface="+mn-ea"/>
              </a:rPr>
              <a:t>: </a:t>
            </a:r>
            <a:r>
              <a:rPr lang="ko-KR" altLang="en-US" sz="1600" dirty="0">
                <a:latin typeface="+mn-ea"/>
              </a:rPr>
              <a:t>안전관련 시스템이 전형적인 환경 영향력에 대해 보호되었는지를 평가한다</a:t>
            </a:r>
            <a:endParaRPr lang="en-US" altLang="ko-KR" sz="1600" dirty="0">
              <a:latin typeface="+mn-ea"/>
            </a:endParaRPr>
          </a:p>
          <a:p>
            <a:r>
              <a:rPr lang="en-US" altLang="ko-KR" sz="1600" dirty="0">
                <a:latin typeface="+mn-ea"/>
              </a:rPr>
              <a:t>(</a:t>
            </a:r>
            <a:r>
              <a:rPr lang="en-US" sz="1600" dirty="0">
                <a:latin typeface="+mn-ea"/>
              </a:rPr>
              <a:t>To assess whether the safety-related system is protected against </a:t>
            </a:r>
            <a:r>
              <a:rPr lang="en-US" sz="1600" b="1" dirty="0">
                <a:solidFill>
                  <a:srgbClr val="0033CC"/>
                </a:solidFill>
                <a:latin typeface="+mn-ea"/>
              </a:rPr>
              <a:t>typical environmental influences</a:t>
            </a:r>
            <a:r>
              <a:rPr lang="en-US" sz="1600" dirty="0">
                <a:latin typeface="+mn-ea"/>
              </a:rPr>
              <a:t>.)</a:t>
            </a:r>
          </a:p>
          <a:p>
            <a:endParaRPr lang="en-US" sz="1600" dirty="0">
              <a:latin typeface="+mn-ea"/>
            </a:endParaRPr>
          </a:p>
          <a:p>
            <a:r>
              <a:rPr lang="ko-KR" altLang="en-US" sz="1600" b="1" dirty="0">
                <a:latin typeface="+mn-ea"/>
              </a:rPr>
              <a:t>설명</a:t>
            </a:r>
            <a:r>
              <a:rPr lang="en-US" sz="1600" b="1" dirty="0">
                <a:latin typeface="+mn-ea"/>
              </a:rPr>
              <a:t>: </a:t>
            </a:r>
            <a:r>
              <a:rPr lang="ko-KR" altLang="en-US" sz="1600" dirty="0">
                <a:latin typeface="+mn-ea"/>
              </a:rPr>
              <a:t>안전기능이 신뢰성</a:t>
            </a:r>
            <a:r>
              <a:rPr lang="en-US" altLang="ko-KR" sz="1600" dirty="0">
                <a:latin typeface="+mn-ea"/>
              </a:rPr>
              <a:t>(</a:t>
            </a:r>
            <a:r>
              <a:rPr lang="ko-KR" altLang="en-US" sz="1600" dirty="0">
                <a:latin typeface="+mn-ea"/>
              </a:rPr>
              <a:t>그리고 언급된 표준에 포함된 호환성</a:t>
            </a:r>
            <a:r>
              <a:rPr lang="en-US" altLang="ko-KR" sz="1600" dirty="0">
                <a:latin typeface="+mn-ea"/>
              </a:rPr>
              <a:t>)</a:t>
            </a:r>
            <a:r>
              <a:rPr lang="ko-KR" altLang="en-US" sz="1600" dirty="0">
                <a:latin typeface="+mn-ea"/>
              </a:rPr>
              <a:t>에 대해 평가되는 동안 시스템은 다양한 환경 상태</a:t>
            </a:r>
            <a:r>
              <a:rPr lang="en-US" altLang="ko-KR" sz="1600" dirty="0">
                <a:latin typeface="+mn-ea"/>
              </a:rPr>
              <a:t>(</a:t>
            </a:r>
            <a:r>
              <a:rPr lang="ko-KR" altLang="en-US" sz="1600" dirty="0">
                <a:latin typeface="+mn-ea"/>
              </a:rPr>
              <a:t>예：</a:t>
            </a:r>
            <a:r>
              <a:rPr lang="en-US" altLang="ko-KR" sz="1600" dirty="0">
                <a:latin typeface="+mn-ea"/>
              </a:rPr>
              <a:t>IEC 60068 </a:t>
            </a:r>
            <a:r>
              <a:rPr lang="ko-KR" altLang="en-US" sz="1600" dirty="0">
                <a:latin typeface="+mn-ea"/>
              </a:rPr>
              <a:t>시리즈 또는 </a:t>
            </a:r>
            <a:r>
              <a:rPr lang="en-US" altLang="ko-KR" sz="1600" dirty="0">
                <a:latin typeface="+mn-ea"/>
              </a:rPr>
              <a:t>IEC 61000 </a:t>
            </a:r>
            <a:r>
              <a:rPr lang="ko-KR" altLang="en-US" sz="1600" dirty="0">
                <a:latin typeface="+mn-ea"/>
              </a:rPr>
              <a:t>시리즈의 기준을 따라서</a:t>
            </a:r>
            <a:r>
              <a:rPr lang="en-US" altLang="ko-KR" sz="1600" dirty="0">
                <a:latin typeface="+mn-ea"/>
              </a:rPr>
              <a:t>)</a:t>
            </a:r>
            <a:r>
              <a:rPr lang="ko-KR" altLang="en-US" sz="1600" dirty="0">
                <a:latin typeface="+mn-ea"/>
              </a:rPr>
              <a:t>하에 있게 된다</a:t>
            </a:r>
            <a:r>
              <a:rPr lang="en-US" altLang="ko-KR" sz="1600" dirty="0">
                <a:latin typeface="+mn-ea"/>
              </a:rPr>
              <a:t>.</a:t>
            </a:r>
          </a:p>
          <a:p>
            <a:r>
              <a:rPr lang="en-US" altLang="ko-KR" sz="1600" dirty="0">
                <a:latin typeface="+mn-ea"/>
              </a:rPr>
              <a:t>(</a:t>
            </a:r>
            <a:r>
              <a:rPr lang="en-US" sz="1600" dirty="0">
                <a:latin typeface="+mn-ea"/>
              </a:rPr>
              <a:t>The system is put under various environmental conditions (for example according to the </a:t>
            </a:r>
            <a:r>
              <a:rPr lang="en-US" sz="1600" b="1" dirty="0">
                <a:solidFill>
                  <a:srgbClr val="0033CC"/>
                </a:solidFill>
                <a:latin typeface="+mn-ea"/>
              </a:rPr>
              <a:t>standards in the IEC 60068 series or the IEC 61000 series</a:t>
            </a:r>
            <a:r>
              <a:rPr lang="en-US" sz="1600" dirty="0">
                <a:latin typeface="+mn-ea"/>
              </a:rPr>
              <a:t>), during which the safety functions are assessed for their reliability (and compatibility with the standards mentioned).)</a:t>
            </a:r>
            <a:endParaRPr lang="en-US" sz="1600" dirty="0">
              <a:solidFill>
                <a:srgbClr val="00B050"/>
              </a:solidFill>
              <a:latin typeface="+mn-ea"/>
            </a:endParaRPr>
          </a:p>
        </p:txBody>
      </p:sp>
      <p:pic>
        <p:nvPicPr>
          <p:cNvPr id="8" name="그림 7">
            <a:extLst>
              <a:ext uri="{FF2B5EF4-FFF2-40B4-BE49-F238E27FC236}">
                <a16:creationId xmlns:a16="http://schemas.microsoft.com/office/drawing/2014/main" id="{CB5A07B2-1BB2-4B1B-9811-ABFBD8D7D2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9D2A6665-17AE-469D-A10E-A55326E3DBAD}"/>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54</a:t>
            </a:fld>
            <a:endParaRPr lang="en-GB" noProof="0" dirty="0"/>
          </a:p>
        </p:txBody>
      </p:sp>
    </p:spTree>
    <p:extLst>
      <p:ext uri="{BB962C8B-B14F-4D97-AF65-F5344CB8AC3E}">
        <p14:creationId xmlns:p14="http://schemas.microsoft.com/office/powerpoint/2010/main" val="3315411120"/>
      </p:ext>
    </p:extLst>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8, 9</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2049541226"/>
              </p:ext>
            </p:extLst>
          </p:nvPr>
        </p:nvGraphicFramePr>
        <p:xfrm>
          <a:off x="444734" y="1552653"/>
          <a:ext cx="11078086" cy="155448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8</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kern="1200" dirty="0">
                          <a:solidFill>
                            <a:schemeClr val="tx1"/>
                          </a:solidFill>
                          <a:effectLst/>
                          <a:latin typeface="+mn-ea"/>
                          <a:ea typeface="+mn-ea"/>
                          <a:cs typeface="+mn-cs"/>
                        </a:rPr>
                        <a:t>의도된 사용을 위한 제한을 포함한 사용 지침서</a:t>
                      </a:r>
                      <a:r>
                        <a:rPr lang="en-US" altLang="ko-KR" sz="1400" kern="1200" dirty="0">
                          <a:solidFill>
                            <a:schemeClr val="tx1"/>
                          </a:solidFill>
                          <a:effectLst/>
                          <a:latin typeface="+mn-ea"/>
                          <a:ea typeface="+mn-ea"/>
                          <a:cs typeface="+mn-cs"/>
                        </a:rPr>
                        <a:t> (</a:t>
                      </a:r>
                      <a:r>
                        <a:rPr lang="en-US" altLang="ko-KR" sz="1400" b="1" kern="1200" dirty="0">
                          <a:solidFill>
                            <a:srgbClr val="0033CC"/>
                          </a:solidFill>
                          <a:effectLst/>
                          <a:latin typeface="+mn-ea"/>
                          <a:ea typeface="+mn-ea"/>
                          <a:cs typeface="+mn-cs"/>
                        </a:rPr>
                        <a:t>Instruction documents </a:t>
                      </a:r>
                      <a:r>
                        <a:rPr lang="en-US" altLang="ko-KR" sz="1400" kern="1200" dirty="0">
                          <a:solidFill>
                            <a:schemeClr val="tx1"/>
                          </a:solidFill>
                          <a:effectLst/>
                          <a:latin typeface="+mn-ea"/>
                          <a:ea typeface="+mn-ea"/>
                          <a:cs typeface="+mn-cs"/>
                        </a:rPr>
                        <a:t>incl. limits for intended use)</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ko-KR" sz="1400" kern="1200" dirty="0">
                          <a:solidFill>
                            <a:schemeClr val="tx1"/>
                          </a:solidFill>
                          <a:effectLst/>
                          <a:latin typeface="+mn-ea"/>
                          <a:ea typeface="+mn-ea"/>
                          <a:cs typeface="+mn-cs"/>
                        </a:rPr>
                        <a:t>B.4.1</a:t>
                      </a:r>
                    </a:p>
                    <a:p>
                      <a:pPr algn="ctr"/>
                      <a:r>
                        <a:rPr lang="en-US" sz="1400" b="0" kern="1200" dirty="0">
                          <a:solidFill>
                            <a:schemeClr val="tx1"/>
                          </a:solidFill>
                          <a:effectLst/>
                          <a:latin typeface="+mn-ea"/>
                          <a:ea typeface="+mn-ea"/>
                          <a:cs typeface="+mn-cs"/>
                        </a:rPr>
                        <a:t>(</a:t>
                      </a:r>
                      <a:r>
                        <a:rPr lang="ko-KR" altLang="en-US" sz="1400" b="0" kern="1200" dirty="0">
                          <a:solidFill>
                            <a:schemeClr val="tx1"/>
                          </a:solidFill>
                          <a:effectLst/>
                          <a:latin typeface="+mn-ea"/>
                          <a:ea typeface="+mn-ea"/>
                          <a:cs typeface="+mn-cs"/>
                        </a:rPr>
                        <a:t>운영 및 유지보수 지침</a:t>
                      </a:r>
                      <a:r>
                        <a:rPr lang="en-US" altLang="ko-KR" sz="1400" b="0" kern="1200" dirty="0">
                          <a:solidFill>
                            <a:schemeClr val="tx1"/>
                          </a:solidFill>
                          <a:effectLst/>
                          <a:latin typeface="+mn-ea"/>
                          <a:ea typeface="+mn-ea"/>
                          <a:cs typeface="+mn-cs"/>
                        </a:rPr>
                        <a:t>)</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370840">
                <a:tc>
                  <a:txBody>
                    <a:bodyPr/>
                    <a:lstStyle/>
                    <a:p>
                      <a:pPr algn="ctr"/>
                      <a:r>
                        <a:rPr lang="en-US" sz="1400" b="0" dirty="0">
                          <a:latin typeface="+mn-ea"/>
                          <a:ea typeface="+mn-ea"/>
                        </a:rPr>
                        <a:t>9</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제품이 변경된 경우 상기 기술된 방법의 반복 및 업데이트</a:t>
                      </a:r>
                      <a:r>
                        <a:rPr lang="en-US" sz="1400" b="1" i="0" u="none" strike="noStrike" kern="1200" baseline="0" dirty="0">
                          <a:solidFill>
                            <a:srgbClr val="0033CC"/>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Repeat and </a:t>
                      </a:r>
                      <a:r>
                        <a:rPr lang="en-US" altLang="ko-KR" sz="1400" b="1" i="0" u="none" strike="noStrike" kern="1200" baseline="0" dirty="0">
                          <a:solidFill>
                            <a:srgbClr val="0033CC"/>
                          </a:solidFill>
                          <a:latin typeface="+mn-ea"/>
                          <a:ea typeface="+mn-ea"/>
                          <a:cs typeface="+mn-cs"/>
                        </a:rPr>
                        <a:t>update</a:t>
                      </a:r>
                      <a:r>
                        <a:rPr lang="en-US" altLang="ko-KR" sz="1400" b="0" i="0" u="none" strike="noStrike" kern="1200" baseline="0" dirty="0">
                          <a:solidFill>
                            <a:schemeClr val="tx1"/>
                          </a:solidFill>
                          <a:latin typeface="+mn-ea"/>
                          <a:ea typeface="+mn-ea"/>
                          <a:cs typeface="+mn-cs"/>
                        </a:rPr>
                        <a:t> of above mentioned measures </a:t>
                      </a:r>
                      <a:r>
                        <a:rPr lang="en-US" altLang="ko-KR" sz="1400" b="1" i="0" u="none" strike="noStrike" kern="1200" baseline="0" dirty="0">
                          <a:solidFill>
                            <a:srgbClr val="0033CC"/>
                          </a:solidFill>
                          <a:latin typeface="+mn-ea"/>
                          <a:ea typeface="+mn-ea"/>
                          <a:cs typeface="+mn-cs"/>
                        </a:rPr>
                        <a:t>if the product is modified</a:t>
                      </a:r>
                      <a:r>
                        <a:rPr lang="en-US" altLang="ko-KR" sz="1400" b="0" i="0" u="none" strike="noStrike" kern="1200" baseline="0" dirty="0">
                          <a:solidFill>
                            <a:schemeClr val="tx1"/>
                          </a:solidFill>
                          <a:latin typeface="+mn-ea"/>
                          <a:ea typeface="+mn-ea"/>
                          <a:cs typeface="+mn-cs"/>
                        </a:rPr>
                        <a:t>)</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C.5.23</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8630310"/>
                  </a:ext>
                </a:extLst>
              </a:tr>
            </a:tbl>
          </a:graphicData>
        </a:graphic>
      </p:graphicFrame>
      <p:sp>
        <p:nvSpPr>
          <p:cNvPr id="13" name="직사각형 12"/>
          <p:cNvSpPr/>
          <p:nvPr/>
        </p:nvSpPr>
        <p:spPr>
          <a:xfrm>
            <a:off x="484237" y="3350973"/>
            <a:ext cx="11228463" cy="2908489"/>
          </a:xfrm>
          <a:prstGeom prst="rect">
            <a:avLst/>
          </a:prstGeom>
        </p:spPr>
        <p:txBody>
          <a:bodyPr wrap="square">
            <a:spAutoFit/>
          </a:bodyPr>
          <a:lstStyle/>
          <a:p>
            <a:r>
              <a:rPr lang="en-US" sz="1600" b="1" dirty="0">
                <a:latin typeface="Arial" panose="020B0604020202020204" pitchFamily="34" charset="0"/>
                <a:ea typeface="맑은 고딕" panose="020B0503020000020004" pitchFamily="50" charset="-127"/>
                <a:cs typeface="Arial" panose="020B0604020202020204" pitchFamily="34" charset="0"/>
              </a:rPr>
              <a:t>C.5.23 </a:t>
            </a:r>
            <a:r>
              <a:rPr lang="ko-KR" altLang="en-US" sz="1600" dirty="0">
                <a:latin typeface="Arial" panose="020B0604020202020204" pitchFamily="34" charset="0"/>
                <a:ea typeface="맑은 고딕" panose="020B0503020000020004" pitchFamily="50" charset="-127"/>
                <a:cs typeface="Arial" panose="020B0604020202020204" pitchFamily="34" charset="0"/>
              </a:rPr>
              <a:t>영향 분석</a:t>
            </a:r>
            <a:r>
              <a:rPr lang="en-US" altLang="ko-KR" sz="1600" b="1" dirty="0">
                <a:latin typeface="Arial" panose="020B0604020202020204" pitchFamily="34" charset="0"/>
                <a:ea typeface="맑은 고딕" panose="020B0503020000020004" pitchFamily="50" charset="-127"/>
                <a:cs typeface="Arial" panose="020B0604020202020204" pitchFamily="34" charset="0"/>
              </a:rPr>
              <a:t>(</a:t>
            </a:r>
            <a:r>
              <a:rPr lang="en-US" sz="1600" b="1" dirty="0">
                <a:latin typeface="Arial" panose="020B0604020202020204" pitchFamily="34" charset="0"/>
                <a:ea typeface="맑은 고딕" panose="020B0503020000020004" pitchFamily="50" charset="-127"/>
                <a:cs typeface="Arial" panose="020B0604020202020204" pitchFamily="34" charset="0"/>
              </a:rPr>
              <a:t>Impact analysis)</a:t>
            </a:r>
          </a:p>
          <a:p>
            <a:endParaRPr lang="en-US" altLang="ko-KR" sz="1200" dirty="0">
              <a:latin typeface="Arial" panose="020B0604020202020204" pitchFamily="34" charset="0"/>
              <a:ea typeface="맑은 고딕" panose="020B0503020000020004" pitchFamily="50" charset="-127"/>
              <a:cs typeface="Arial" panose="020B0604020202020204" pitchFamily="34" charset="0"/>
            </a:endParaRPr>
          </a:p>
          <a:p>
            <a:r>
              <a:rPr lang="ko-KR" altLang="en-US" sz="1200" dirty="0">
                <a:latin typeface="Arial" panose="020B0604020202020204" pitchFamily="34" charset="0"/>
                <a:ea typeface="맑은 고딕" panose="020B0503020000020004" pitchFamily="50" charset="-127"/>
                <a:cs typeface="Arial" panose="020B0604020202020204" pitchFamily="34" charset="0"/>
              </a:rPr>
              <a:t>비고 이 기법</a:t>
            </a:r>
            <a:r>
              <a:rPr lang="en-US" altLang="ko-KR" sz="1200" dirty="0">
                <a:latin typeface="Arial" panose="020B0604020202020204" pitchFamily="34" charset="0"/>
                <a:ea typeface="맑은 고딕" panose="020B0503020000020004" pitchFamily="50" charset="-127"/>
                <a:cs typeface="Arial" panose="020B0604020202020204" pitchFamily="34" charset="0"/>
              </a:rPr>
              <a:t>/</a:t>
            </a:r>
            <a:r>
              <a:rPr lang="ko-KR" altLang="en-US" sz="1200" dirty="0">
                <a:latin typeface="Arial" panose="020B0604020202020204" pitchFamily="34" charset="0"/>
                <a:ea typeface="맑은 고딕" panose="020B0503020000020004" pitchFamily="50" charset="-127"/>
                <a:cs typeface="Arial" panose="020B0604020202020204" pitchFamily="34" charset="0"/>
              </a:rPr>
              <a:t>수단은 </a:t>
            </a:r>
            <a:r>
              <a:rPr lang="en-US" altLang="ko-KR" sz="1200" dirty="0">
                <a:latin typeface="Arial" panose="020B0604020202020204" pitchFamily="34" charset="0"/>
                <a:ea typeface="맑은 고딕" panose="020B0503020000020004" pitchFamily="50" charset="-127"/>
                <a:cs typeface="Arial" panose="020B0604020202020204" pitchFamily="34" charset="0"/>
              </a:rPr>
              <a:t>KS C IEC 61508</a:t>
            </a:r>
            <a:r>
              <a:rPr lang="ko-KR" altLang="en-US" sz="1200" dirty="0">
                <a:latin typeface="Arial" panose="020B0604020202020204" pitchFamily="34" charset="0"/>
                <a:ea typeface="맑은 고딕" panose="020B0503020000020004" pitchFamily="50" charset="-127"/>
                <a:cs typeface="Arial" panose="020B0604020202020204" pitchFamily="34" charset="0"/>
              </a:rPr>
              <a:t>－</a:t>
            </a:r>
            <a:r>
              <a:rPr lang="en-US" altLang="ko-KR" sz="1200" dirty="0">
                <a:latin typeface="Arial" panose="020B0604020202020204" pitchFamily="34" charset="0"/>
                <a:ea typeface="맑은 고딕" panose="020B0503020000020004" pitchFamily="50" charset="-127"/>
                <a:cs typeface="Arial" panose="020B0604020202020204" pitchFamily="34" charset="0"/>
              </a:rPr>
              <a:t>3</a:t>
            </a:r>
            <a:r>
              <a:rPr lang="ko-KR" altLang="en-US" sz="1200" dirty="0">
                <a:latin typeface="Arial" panose="020B0604020202020204" pitchFamily="34" charset="0"/>
                <a:ea typeface="맑은 고딕" panose="020B0503020000020004" pitchFamily="50" charset="-127"/>
                <a:cs typeface="Arial" panose="020B0604020202020204" pitchFamily="34" charset="0"/>
              </a:rPr>
              <a:t>의 표 </a:t>
            </a:r>
            <a:r>
              <a:rPr lang="en-US" altLang="ko-KR" sz="1200" dirty="0">
                <a:latin typeface="Arial" panose="020B0604020202020204" pitchFamily="34" charset="0"/>
                <a:ea typeface="맑은 고딕" panose="020B0503020000020004" pitchFamily="50" charset="-127"/>
                <a:cs typeface="Arial" panose="020B0604020202020204" pitchFamily="34" charset="0"/>
              </a:rPr>
              <a:t>A.8</a:t>
            </a:r>
            <a:r>
              <a:rPr lang="ko-KR" altLang="en-US" sz="1200" dirty="0">
                <a:latin typeface="Arial" panose="020B0604020202020204" pitchFamily="34" charset="0"/>
                <a:ea typeface="맑은 고딕" panose="020B0503020000020004" pitchFamily="50" charset="-127"/>
                <a:cs typeface="Arial" panose="020B0604020202020204" pitchFamily="34" charset="0"/>
              </a:rPr>
              <a:t>에서 참고하였다</a:t>
            </a:r>
            <a:r>
              <a:rPr lang="en-US" altLang="ko-KR" sz="1200" dirty="0">
                <a:latin typeface="Arial" panose="020B0604020202020204" pitchFamily="34" charset="0"/>
                <a:ea typeface="맑은 고딕" panose="020B0503020000020004" pitchFamily="50" charset="-127"/>
                <a:cs typeface="Arial" panose="020B0604020202020204" pitchFamily="34" charset="0"/>
              </a:rPr>
              <a:t>.</a:t>
            </a:r>
          </a:p>
          <a:p>
            <a:endParaRPr lang="en-US" altLang="ko-KR" sz="800" dirty="0">
              <a:latin typeface="Arial" panose="020B0604020202020204" pitchFamily="34" charset="0"/>
              <a:ea typeface="맑은 고딕" panose="020B0503020000020004" pitchFamily="50" charset="-127"/>
              <a:cs typeface="Arial" panose="020B0604020202020204" pitchFamily="34" charset="0"/>
            </a:endParaRPr>
          </a:p>
          <a:p>
            <a:r>
              <a:rPr lang="ko-KR" altLang="en-US" sz="1400" b="1" dirty="0">
                <a:latin typeface="Arial" panose="020B0604020202020204" pitchFamily="34" charset="0"/>
                <a:ea typeface="맑은 고딕" panose="020B0503020000020004" pitchFamily="50" charset="-127"/>
                <a:cs typeface="Arial" panose="020B0604020202020204" pitchFamily="34" charset="0"/>
              </a:rPr>
              <a:t>목적</a:t>
            </a:r>
            <a:r>
              <a:rPr lang="en-US" altLang="ko-KR" sz="1400" b="1"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소프트웨어 시스템에 대한 변화나 강화가 </a:t>
            </a:r>
            <a:r>
              <a:rPr lang="ko-KR" altLang="en-US"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해당 소프트웨어 </a:t>
            </a:r>
            <a:r>
              <a:rPr lang="ko-KR" altLang="en-US" sz="1400" b="1" dirty="0" err="1">
                <a:solidFill>
                  <a:srgbClr val="0033CC"/>
                </a:solidFill>
                <a:latin typeface="Arial" panose="020B0604020202020204" pitchFamily="34" charset="0"/>
                <a:ea typeface="맑은 고딕" panose="020B0503020000020004" pitchFamily="50" charset="-127"/>
                <a:cs typeface="Arial" panose="020B0604020202020204" pitchFamily="34" charset="0"/>
              </a:rPr>
              <a:t>시스템뿐</a:t>
            </a:r>
            <a:r>
              <a:rPr lang="ko-KR" altLang="en-US"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 아니라 다른 시스템에 있는 소프트웨어 모듈에 </a:t>
            </a:r>
            <a:r>
              <a:rPr lang="ko-KR" altLang="en-US" sz="1400" b="1" dirty="0">
                <a:solidFill>
                  <a:srgbClr val="FF0000"/>
                </a:solidFill>
                <a:latin typeface="Arial" panose="020B0604020202020204" pitchFamily="34" charset="0"/>
                <a:ea typeface="맑은 고딕" panose="020B0503020000020004" pitchFamily="50" charset="-127"/>
                <a:cs typeface="Arial" panose="020B0604020202020204" pitchFamily="34" charset="0"/>
              </a:rPr>
              <a:t>미치는 영향을 결정</a:t>
            </a:r>
            <a:r>
              <a:rPr lang="ko-KR" altLang="en-US" sz="1400" dirty="0">
                <a:latin typeface="Arial" panose="020B0604020202020204" pitchFamily="34" charset="0"/>
                <a:ea typeface="맑은 고딕" panose="020B0503020000020004" pitchFamily="50" charset="-127"/>
                <a:cs typeface="Arial" panose="020B0604020202020204" pitchFamily="34" charset="0"/>
              </a:rPr>
              <a:t>한다</a:t>
            </a:r>
            <a:r>
              <a:rPr lang="en-US" altLang="ko-KR" sz="1400" dirty="0">
                <a:latin typeface="Arial" panose="020B0604020202020204" pitchFamily="34" charset="0"/>
                <a:ea typeface="맑은 고딕" panose="020B0503020000020004" pitchFamily="50" charset="-127"/>
                <a:cs typeface="Arial" panose="020B0604020202020204" pitchFamily="34" charset="0"/>
              </a:rPr>
              <a:t>.</a:t>
            </a:r>
          </a:p>
          <a:p>
            <a:endParaRPr lang="en-US" altLang="ko-KR" sz="900" dirty="0">
              <a:latin typeface="Arial" panose="020B0604020202020204" pitchFamily="34" charset="0"/>
              <a:ea typeface="맑은 고딕" panose="020B0503020000020004" pitchFamily="50" charset="-127"/>
              <a:cs typeface="Arial" panose="020B0604020202020204" pitchFamily="34" charset="0"/>
            </a:endParaRPr>
          </a:p>
          <a:p>
            <a:r>
              <a:rPr lang="ko-KR" altLang="en-US" sz="1400" b="1" dirty="0">
                <a:latin typeface="Arial" panose="020B0604020202020204" pitchFamily="34" charset="0"/>
                <a:ea typeface="맑은 고딕" panose="020B0503020000020004" pitchFamily="50" charset="-127"/>
                <a:cs typeface="Arial" panose="020B0604020202020204" pitchFamily="34" charset="0"/>
              </a:rPr>
              <a:t>설명</a:t>
            </a:r>
            <a:r>
              <a:rPr lang="en-US" altLang="ko-KR" sz="1400" b="1"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소프트웨어에 대한 변경이나 강화가 수행되기 전에</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해당 소프트웨어에 대한 변경이나 강화의 영향력을 결정하는 분석부터 수행되어야 하고</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이것은 또한 소프트웨어 시스템과 소프트웨어 모듈이 영향을 받는지를 결정하는 것이기도 하다</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분석이 완료된 후에</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소프트웨어 시스템의 </a:t>
            </a:r>
            <a:r>
              <a:rPr lang="ko-KR" altLang="en-US" sz="1400" dirty="0" err="1">
                <a:latin typeface="Arial" panose="020B0604020202020204" pitchFamily="34" charset="0"/>
                <a:ea typeface="맑은 고딕" panose="020B0503020000020004" pitchFamily="50" charset="-127"/>
                <a:cs typeface="Arial" panose="020B0604020202020204" pitchFamily="34" charset="0"/>
              </a:rPr>
              <a:t>재검증에</a:t>
            </a:r>
            <a:r>
              <a:rPr lang="ko-KR" altLang="en-US" sz="1400" dirty="0">
                <a:latin typeface="Arial" panose="020B0604020202020204" pitchFamily="34" charset="0"/>
                <a:ea typeface="맑은 고딕" panose="020B0503020000020004" pitchFamily="50" charset="-127"/>
                <a:cs typeface="Arial" panose="020B0604020202020204" pitchFamily="34" charset="0"/>
              </a:rPr>
              <a:t> 관련된 결정이 요구된다</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이는 </a:t>
            </a:r>
            <a:r>
              <a:rPr lang="ko-KR" altLang="en-US" sz="1400" dirty="0" err="1">
                <a:latin typeface="Arial" panose="020B0604020202020204" pitchFamily="34" charset="0"/>
                <a:ea typeface="맑은 고딕" panose="020B0503020000020004" pitchFamily="50" charset="-127"/>
                <a:cs typeface="Arial" panose="020B0604020202020204" pitchFamily="34" charset="0"/>
              </a:rPr>
              <a:t>영향받는</a:t>
            </a:r>
            <a:r>
              <a:rPr lang="ko-KR" altLang="en-US" sz="1400" dirty="0">
                <a:latin typeface="Arial" panose="020B0604020202020204" pitchFamily="34" charset="0"/>
                <a:ea typeface="맑은 고딕" panose="020B0503020000020004" pitchFamily="50" charset="-127"/>
                <a:cs typeface="Arial" panose="020B0604020202020204" pitchFamily="34" charset="0"/>
              </a:rPr>
              <a:t> 소프트웨어 모듈의 수</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err="1">
                <a:latin typeface="Arial" panose="020B0604020202020204" pitchFamily="34" charset="0"/>
                <a:ea typeface="맑은 고딕" panose="020B0503020000020004" pitchFamily="50" charset="-127"/>
                <a:cs typeface="Arial" panose="020B0604020202020204" pitchFamily="34" charset="0"/>
              </a:rPr>
              <a:t>영향받는</a:t>
            </a:r>
            <a:r>
              <a:rPr lang="ko-KR" altLang="en-US" sz="1400" dirty="0">
                <a:latin typeface="Arial" panose="020B0604020202020204" pitchFamily="34" charset="0"/>
                <a:ea typeface="맑은 고딕" panose="020B0503020000020004" pitchFamily="50" charset="-127"/>
                <a:cs typeface="Arial" panose="020B0604020202020204" pitchFamily="34" charset="0"/>
              </a:rPr>
              <a:t> 소프트웨어 모듈의 중요성 및 변화의 성격에 달려 있다</a:t>
            </a:r>
            <a:r>
              <a:rPr lang="en-US" altLang="ko-KR" sz="1400" dirty="0">
                <a:latin typeface="Arial" panose="020B0604020202020204" pitchFamily="34" charset="0"/>
                <a:ea typeface="맑은 고딕" panose="020B0503020000020004" pitchFamily="50" charset="-127"/>
                <a:cs typeface="Arial" panose="020B0604020202020204" pitchFamily="34" charset="0"/>
              </a:rPr>
              <a:t>. </a:t>
            </a:r>
            <a:r>
              <a:rPr lang="ko-KR" altLang="en-US" sz="1400" dirty="0">
                <a:latin typeface="Arial" panose="020B0604020202020204" pitchFamily="34" charset="0"/>
                <a:ea typeface="맑은 고딕" panose="020B0503020000020004" pitchFamily="50" charset="-127"/>
                <a:cs typeface="Arial" panose="020B0604020202020204" pitchFamily="34" charset="0"/>
              </a:rPr>
              <a:t>가능한 결정은 다음과 같다</a:t>
            </a:r>
            <a:r>
              <a:rPr lang="en-US" altLang="ko-KR" sz="1400" dirty="0">
                <a:latin typeface="Arial" panose="020B0604020202020204" pitchFamily="34" charset="0"/>
                <a:ea typeface="맑은 고딕" panose="020B0503020000020004" pitchFamily="50" charset="-127"/>
                <a:cs typeface="Arial" panose="020B0604020202020204" pitchFamily="34" charset="0"/>
              </a:rPr>
              <a:t>.</a:t>
            </a:r>
          </a:p>
          <a:p>
            <a:pPr lvl="1"/>
            <a:r>
              <a:rPr lang="en-US" altLang="ko-KR"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 </a:t>
            </a:r>
            <a:r>
              <a:rPr lang="ko-KR" altLang="en-US"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오직 변화된 소프트웨어 모듈만 </a:t>
            </a:r>
            <a:r>
              <a:rPr lang="ko-KR" altLang="en-US" sz="1400" b="1" dirty="0" err="1">
                <a:solidFill>
                  <a:srgbClr val="0033CC"/>
                </a:solidFill>
                <a:latin typeface="Arial" panose="020B0604020202020204" pitchFamily="34" charset="0"/>
                <a:ea typeface="맑은 고딕" panose="020B0503020000020004" pitchFamily="50" charset="-127"/>
                <a:cs typeface="Arial" panose="020B0604020202020204" pitchFamily="34" charset="0"/>
              </a:rPr>
              <a:t>재검증한다</a:t>
            </a:r>
            <a:r>
              <a:rPr lang="en-US" altLang="ko-KR"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a:t>
            </a:r>
          </a:p>
          <a:p>
            <a:pPr lvl="1"/>
            <a:r>
              <a:rPr lang="en-US" altLang="ko-KR"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 </a:t>
            </a:r>
            <a:r>
              <a:rPr lang="ko-KR" altLang="en-US"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영향을 받는 모든 소프트웨어 모듈을 </a:t>
            </a:r>
            <a:r>
              <a:rPr lang="ko-KR" altLang="en-US" sz="1400" b="1" dirty="0" err="1">
                <a:solidFill>
                  <a:srgbClr val="0033CC"/>
                </a:solidFill>
                <a:latin typeface="Arial" panose="020B0604020202020204" pitchFamily="34" charset="0"/>
                <a:ea typeface="맑은 고딕" panose="020B0503020000020004" pitchFamily="50" charset="-127"/>
                <a:cs typeface="Arial" panose="020B0604020202020204" pitchFamily="34" charset="0"/>
              </a:rPr>
              <a:t>재검증한다</a:t>
            </a:r>
            <a:r>
              <a:rPr lang="en-US" altLang="ko-KR"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a:t>
            </a:r>
          </a:p>
          <a:p>
            <a:pPr lvl="1"/>
            <a:r>
              <a:rPr lang="en-US" altLang="ko-KR"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 </a:t>
            </a:r>
            <a:r>
              <a:rPr lang="ko-KR" altLang="en-US"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전체 시스템을 </a:t>
            </a:r>
            <a:r>
              <a:rPr lang="ko-KR" altLang="en-US" sz="1400" b="1" dirty="0" err="1">
                <a:solidFill>
                  <a:srgbClr val="0033CC"/>
                </a:solidFill>
                <a:latin typeface="Arial" panose="020B0604020202020204" pitchFamily="34" charset="0"/>
                <a:ea typeface="맑은 고딕" panose="020B0503020000020004" pitchFamily="50" charset="-127"/>
                <a:cs typeface="Arial" panose="020B0604020202020204" pitchFamily="34" charset="0"/>
              </a:rPr>
              <a:t>재검증한다</a:t>
            </a:r>
            <a:r>
              <a:rPr lang="en-US" altLang="ko-KR" sz="1400" b="1" dirty="0">
                <a:solidFill>
                  <a:srgbClr val="0033CC"/>
                </a:solidFill>
                <a:latin typeface="Arial" panose="020B0604020202020204" pitchFamily="34" charset="0"/>
                <a:ea typeface="맑은 고딕" panose="020B0503020000020004" pitchFamily="50" charset="-127"/>
                <a:cs typeface="Arial" panose="020B0604020202020204" pitchFamily="34" charset="0"/>
              </a:rPr>
              <a:t>.</a:t>
            </a:r>
            <a:endParaRPr lang="en-US" sz="700" b="1" dirty="0">
              <a:solidFill>
                <a:srgbClr val="0033CC"/>
              </a:solidFill>
              <a:latin typeface="Arial" panose="020B0604020202020204" pitchFamily="34" charset="0"/>
              <a:ea typeface="맑은 고딕" panose="020B0503020000020004" pitchFamily="50" charset="-127"/>
              <a:cs typeface="Arial" panose="020B0604020202020204" pitchFamily="34" charset="0"/>
            </a:endParaRPr>
          </a:p>
        </p:txBody>
      </p:sp>
      <p:pic>
        <p:nvPicPr>
          <p:cNvPr id="8" name="그림 7">
            <a:extLst>
              <a:ext uri="{FF2B5EF4-FFF2-40B4-BE49-F238E27FC236}">
                <a16:creationId xmlns:a16="http://schemas.microsoft.com/office/drawing/2014/main" id="{7215203E-58DB-4345-9E0B-26B0F93786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90364FB7-BADF-4945-92FB-8E4B295B9D53}"/>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55</a:t>
            </a:fld>
            <a:endParaRPr lang="en-GB" noProof="0" dirty="0"/>
          </a:p>
        </p:txBody>
      </p:sp>
    </p:spTree>
    <p:extLst>
      <p:ext uri="{BB962C8B-B14F-4D97-AF65-F5344CB8AC3E}">
        <p14:creationId xmlns:p14="http://schemas.microsoft.com/office/powerpoint/2010/main" val="686890158"/>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3"/>
          </p:nvPr>
        </p:nvSpPr>
        <p:spPr>
          <a:xfrm>
            <a:off x="444733" y="1192193"/>
            <a:ext cx="11157095" cy="360461"/>
          </a:xfrm>
        </p:spPr>
        <p:txBody>
          <a:bodyPr>
            <a:normAutofit/>
          </a:bodyPr>
          <a:lstStyle/>
          <a:p>
            <a:pPr marL="0" indent="0">
              <a:buNone/>
            </a:pPr>
            <a:r>
              <a:rPr lang="ko-KR" altLang="en-US" sz="1800" dirty="0">
                <a:solidFill>
                  <a:srgbClr val="0070C0"/>
                </a:solidFill>
                <a:latin typeface="+mn-ea"/>
              </a:rPr>
              <a:t>표</a:t>
            </a:r>
            <a:r>
              <a:rPr lang="en-US" altLang="ko-KR" sz="1800" dirty="0">
                <a:solidFill>
                  <a:srgbClr val="0070C0"/>
                </a:solidFill>
                <a:latin typeface="+mn-ea"/>
              </a:rPr>
              <a:t> </a:t>
            </a:r>
            <a:r>
              <a:rPr lang="en-US" altLang="ko-KR" sz="1800" dirty="0" err="1">
                <a:solidFill>
                  <a:srgbClr val="0070C0"/>
                </a:solidFill>
                <a:latin typeface="+mn-ea"/>
              </a:rPr>
              <a:t>ⅩⅢ</a:t>
            </a:r>
            <a:r>
              <a:rPr lang="de-DE" altLang="ko-KR" sz="1800" dirty="0">
                <a:solidFill>
                  <a:srgbClr val="0070C0"/>
                </a:solidFill>
                <a:latin typeface="+mn-ea"/>
              </a:rPr>
              <a:t>.3 No. 10</a:t>
            </a:r>
            <a:endParaRPr lang="de-DE" altLang="ko-KR" sz="1800" dirty="0">
              <a:solidFill>
                <a:srgbClr val="327ED2"/>
              </a:solidFill>
            </a:endParaRPr>
          </a:p>
        </p:txBody>
      </p:sp>
      <p:sp>
        <p:nvSpPr>
          <p:cNvPr id="2" name="Titel 1"/>
          <p:cNvSpPr>
            <a:spLocks noGrp="1"/>
          </p:cNvSpPr>
          <p:nvPr>
            <p:ph type="title"/>
          </p:nvPr>
        </p:nvSpPr>
        <p:spPr/>
        <p:txBody>
          <a:bodyPr>
            <a:normAutofit/>
          </a:bodyPr>
          <a:lstStyle/>
          <a:p>
            <a:r>
              <a:rPr lang="ko-KR" altLang="en-US" sz="2400" dirty="0">
                <a:latin typeface="+mj-ea"/>
              </a:rPr>
              <a:t>표</a:t>
            </a:r>
            <a:r>
              <a:rPr lang="de-DE" altLang="ko-KR" sz="2400" dirty="0">
                <a:latin typeface="+mj-ea"/>
              </a:rPr>
              <a:t> </a:t>
            </a:r>
            <a:r>
              <a:rPr lang="en-US" altLang="ko-KR" sz="2400" dirty="0" err="1">
                <a:latin typeface="+mj-ea"/>
              </a:rPr>
              <a:t>ⅩⅢ</a:t>
            </a:r>
            <a:r>
              <a:rPr lang="de-DE" altLang="ko-KR" sz="2400" dirty="0">
                <a:latin typeface="+mj-ea"/>
              </a:rPr>
              <a:t>.3 – </a:t>
            </a:r>
            <a:r>
              <a:rPr lang="ko-KR" altLang="en-US" sz="2400" dirty="0">
                <a:latin typeface="+mj-ea"/>
              </a:rPr>
              <a:t>설계 및 구현 프로세스의 공통조치</a:t>
            </a:r>
            <a:endParaRPr lang="en-GB" sz="2400" b="1" dirty="0"/>
          </a:p>
        </p:txBody>
      </p:sp>
      <p:graphicFrame>
        <p:nvGraphicFramePr>
          <p:cNvPr id="6" name="표 5"/>
          <p:cNvGraphicFramePr>
            <a:graphicFrameLocks noGrp="1"/>
          </p:cNvGraphicFramePr>
          <p:nvPr>
            <p:extLst>
              <p:ext uri="{D42A27DB-BD31-4B8C-83A1-F6EECF244321}">
                <p14:modId xmlns:p14="http://schemas.microsoft.com/office/powerpoint/2010/main" val="4014610559"/>
              </p:ext>
            </p:extLst>
          </p:nvPr>
        </p:nvGraphicFramePr>
        <p:xfrm>
          <a:off x="444734" y="1552653"/>
          <a:ext cx="11078086" cy="1036320"/>
        </p:xfrm>
        <a:graphic>
          <a:graphicData uri="http://schemas.openxmlformats.org/drawingml/2006/table">
            <a:tbl>
              <a:tblPr firstRow="1" bandRow="1">
                <a:tableStyleId>{ED083AE6-46FA-4A59-8FB0-9F97EB10719F}</a:tableStyleId>
              </a:tblPr>
              <a:tblGrid>
                <a:gridCol w="844943">
                  <a:extLst>
                    <a:ext uri="{9D8B030D-6E8A-4147-A177-3AD203B41FA5}">
                      <a16:colId xmlns:a16="http://schemas.microsoft.com/office/drawing/2014/main" val="1342303433"/>
                    </a:ext>
                  </a:extLst>
                </a:gridCol>
                <a:gridCol w="7533927">
                  <a:extLst>
                    <a:ext uri="{9D8B030D-6E8A-4147-A177-3AD203B41FA5}">
                      <a16:colId xmlns:a16="http://schemas.microsoft.com/office/drawing/2014/main" val="2386338710"/>
                    </a:ext>
                  </a:extLst>
                </a:gridCol>
                <a:gridCol w="2699216">
                  <a:extLst>
                    <a:ext uri="{9D8B030D-6E8A-4147-A177-3AD203B41FA5}">
                      <a16:colId xmlns:a16="http://schemas.microsoft.com/office/drawing/2014/main" val="949727823"/>
                    </a:ext>
                  </a:extLst>
                </a:gridCol>
              </a:tblGrid>
              <a:tr h="370840">
                <a:tc>
                  <a:txBody>
                    <a:bodyPr/>
                    <a:lstStyle/>
                    <a:p>
                      <a:pPr marL="0" algn="ctr" defTabSz="457200" rtl="0" eaLnBrk="1" latinLnBrk="0" hangingPunct="1"/>
                      <a:r>
                        <a:rPr lang="en-US" sz="1400" b="1" i="0" u="none" strike="noStrike" kern="1200" baseline="0" dirty="0">
                          <a:solidFill>
                            <a:schemeClr val="tx1"/>
                          </a:solidFill>
                          <a:latin typeface="+mn-ea"/>
                          <a:ea typeface="+mn-ea"/>
                          <a:cs typeface="+mn-cs"/>
                        </a:rPr>
                        <a:t>No.</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400" b="1" i="0" u="none" strike="noStrike" kern="1200" baseline="0" dirty="0">
                          <a:solidFill>
                            <a:schemeClr val="tx1"/>
                          </a:solidFill>
                          <a:latin typeface="+mn-ea"/>
                          <a:ea typeface="+mn-ea"/>
                          <a:cs typeface="+mn-cs"/>
                        </a:rPr>
                        <a:t>KS C IEC 61508–7</a:t>
                      </a:r>
                    </a:p>
                    <a:p>
                      <a:pPr algn="ctr"/>
                      <a:r>
                        <a:rPr lang="ko-KR" altLang="en-US" sz="1400" b="1" i="0" u="none" strike="noStrike" kern="1200" baseline="0" dirty="0">
                          <a:solidFill>
                            <a:schemeClr val="tx1"/>
                          </a:solidFill>
                          <a:latin typeface="+mn-ea"/>
                          <a:ea typeface="+mn-ea"/>
                          <a:cs typeface="+mn-cs"/>
                        </a:rPr>
                        <a:t>참고표준</a:t>
                      </a:r>
                      <a:endParaRPr lang="en-US" altLang="ko-KR" sz="1400" b="1" i="0" u="none" strike="noStrike" kern="1200" baseline="0" dirty="0">
                        <a:solidFill>
                          <a:schemeClr val="tx1"/>
                        </a:solidFill>
                        <a:latin typeface="+mn-ea"/>
                        <a:ea typeface="+mn-ea"/>
                        <a:cs typeface="+mn-cs"/>
                      </a:endParaRPr>
                    </a:p>
                  </a:txBody>
                  <a:tcPr marL="91416" marR="914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70840">
                <a:tc>
                  <a:txBody>
                    <a:bodyPr/>
                    <a:lstStyle/>
                    <a:p>
                      <a:pPr algn="ctr"/>
                      <a:r>
                        <a:rPr lang="en-US" sz="1400" b="0" dirty="0">
                          <a:latin typeface="+mn-ea"/>
                          <a:ea typeface="+mn-ea"/>
                        </a:rPr>
                        <a:t>10</a:t>
                      </a: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400" b="0" i="0" u="none" strike="noStrike" kern="1200" baseline="0" dirty="0">
                          <a:solidFill>
                            <a:schemeClr val="tx1"/>
                          </a:solidFill>
                          <a:latin typeface="+mn-ea"/>
                          <a:ea typeface="+mn-ea"/>
                          <a:cs typeface="+mn-cs"/>
                        </a:rPr>
                        <a:t>하드웨어와 소프트웨어 버전 관리 및 호환성의 구현</a:t>
                      </a:r>
                      <a:r>
                        <a:rPr lang="en-US" sz="1400" b="0" i="0" u="none" strike="noStrike" kern="1200" baseline="0" dirty="0">
                          <a:solidFill>
                            <a:schemeClr val="tx1"/>
                          </a:solidFill>
                          <a:latin typeface="+mn-ea"/>
                          <a:ea typeface="+mn-ea"/>
                          <a:cs typeface="+mn-cs"/>
                        </a:rPr>
                        <a:t> </a:t>
                      </a:r>
                    </a:p>
                    <a:p>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Implementation of </a:t>
                      </a:r>
                      <a:r>
                        <a:rPr lang="en-US" altLang="ko-KR" sz="1400" b="1" i="0" u="none" strike="noStrike" kern="1200" baseline="0" dirty="0">
                          <a:solidFill>
                            <a:srgbClr val="0033CC"/>
                          </a:solidFill>
                          <a:latin typeface="+mn-ea"/>
                          <a:ea typeface="+mn-ea"/>
                          <a:cs typeface="+mn-cs"/>
                        </a:rPr>
                        <a:t>version control </a:t>
                      </a:r>
                      <a:r>
                        <a:rPr lang="en-US" altLang="ko-KR" sz="1400" b="0" i="0" u="none" strike="noStrike" kern="1200" baseline="0" dirty="0">
                          <a:solidFill>
                            <a:schemeClr val="tx1"/>
                          </a:solidFill>
                          <a:latin typeface="+mn-ea"/>
                          <a:ea typeface="+mn-ea"/>
                          <a:cs typeface="+mn-cs"/>
                        </a:rPr>
                        <a:t>of </a:t>
                      </a:r>
                      <a:r>
                        <a:rPr lang="en-US" altLang="ko-KR" sz="1400" b="1" i="0" u="none" strike="noStrike" kern="1200" baseline="0" dirty="0">
                          <a:solidFill>
                            <a:schemeClr val="tx1"/>
                          </a:solidFill>
                          <a:latin typeface="+mn-ea"/>
                          <a:ea typeface="+mn-ea"/>
                          <a:cs typeface="+mn-cs"/>
                        </a:rPr>
                        <a:t>hardware and software</a:t>
                      </a:r>
                      <a:r>
                        <a:rPr lang="en-US" altLang="ko-KR" sz="1400" b="0" i="0" u="none" strike="noStrike" kern="1200" baseline="0" dirty="0">
                          <a:solidFill>
                            <a:schemeClr val="tx1"/>
                          </a:solidFill>
                          <a:latin typeface="+mn-ea"/>
                          <a:ea typeface="+mn-ea"/>
                          <a:cs typeface="+mn-cs"/>
                        </a:rPr>
                        <a:t> and its compatibility)</a:t>
                      </a:r>
                      <a:endParaRPr lang="ko-KR" altLang="en-US" sz="1400" kern="1200" dirty="0">
                        <a:solidFill>
                          <a:schemeClr val="tx1"/>
                        </a:solidFill>
                        <a:effectLst/>
                        <a:latin typeface="+mn-ea"/>
                        <a:ea typeface="+mn-ea"/>
                        <a:cs typeface="+mn-cs"/>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i="0" u="none" strike="noStrike" kern="1200" baseline="0" dirty="0">
                          <a:solidFill>
                            <a:schemeClr val="tx1"/>
                          </a:solidFill>
                          <a:latin typeface="+mn-ea"/>
                          <a:ea typeface="+mn-ea"/>
                          <a:cs typeface="+mn-cs"/>
                        </a:rPr>
                        <a:t>C.5.24</a:t>
                      </a:r>
                      <a:endParaRPr lang="en-US" sz="1400" b="0" dirty="0">
                        <a:latin typeface="+mn-ea"/>
                        <a:ea typeface="+mn-ea"/>
                      </a:endParaRPr>
                    </a:p>
                  </a:txBody>
                  <a:tcPr marL="91416" marR="91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4867201"/>
                  </a:ext>
                </a:extLst>
              </a:tr>
            </a:tbl>
          </a:graphicData>
        </a:graphic>
      </p:graphicFrame>
      <p:sp>
        <p:nvSpPr>
          <p:cNvPr id="7" name="직사각형 6"/>
          <p:cNvSpPr/>
          <p:nvPr/>
        </p:nvSpPr>
        <p:spPr>
          <a:xfrm>
            <a:off x="444734" y="3018014"/>
            <a:ext cx="11078086" cy="2677656"/>
          </a:xfrm>
          <a:prstGeom prst="rect">
            <a:avLst/>
          </a:prstGeom>
        </p:spPr>
        <p:txBody>
          <a:bodyPr wrap="square">
            <a:spAutoFit/>
          </a:bodyPr>
          <a:lstStyle/>
          <a:p>
            <a:r>
              <a:rPr lang="en-US" sz="1600" b="1" dirty="0">
                <a:latin typeface="+mn-ea"/>
                <a:cs typeface="Arial" panose="020B0604020202020204" pitchFamily="34" charset="0"/>
              </a:rPr>
              <a:t>C.5.24 </a:t>
            </a:r>
            <a:r>
              <a:rPr lang="ko-KR" altLang="en-US" sz="1600" dirty="0">
                <a:latin typeface="+mn-ea"/>
                <a:cs typeface="Arial" panose="020B0604020202020204" pitchFamily="34" charset="0"/>
              </a:rPr>
              <a:t>소프트웨어 형상 관리</a:t>
            </a:r>
            <a:r>
              <a:rPr lang="en-US" altLang="ko-KR" sz="1600" b="1" dirty="0">
                <a:latin typeface="+mn-ea"/>
                <a:cs typeface="Arial" panose="020B0604020202020204" pitchFamily="34" charset="0"/>
              </a:rPr>
              <a:t>(</a:t>
            </a:r>
            <a:r>
              <a:rPr lang="en-US" sz="1600" b="1" dirty="0">
                <a:latin typeface="+mn-ea"/>
                <a:cs typeface="Arial" panose="020B0604020202020204" pitchFamily="34" charset="0"/>
              </a:rPr>
              <a:t>Software configuration management)</a:t>
            </a:r>
            <a:endParaRPr lang="en-US" altLang="ko-KR" sz="1600" dirty="0">
              <a:latin typeface="+mn-ea"/>
              <a:cs typeface="Arial" panose="020B0604020202020204" pitchFamily="34" charset="0"/>
            </a:endParaRPr>
          </a:p>
          <a:p>
            <a:endParaRPr lang="en-US" altLang="ko-KR" sz="1200" dirty="0">
              <a:latin typeface="+mn-ea"/>
              <a:cs typeface="Arial" panose="020B0604020202020204" pitchFamily="34" charset="0"/>
            </a:endParaRPr>
          </a:p>
          <a:p>
            <a:r>
              <a:rPr lang="ko-KR" altLang="en-US" sz="1200" dirty="0">
                <a:latin typeface="+mn-ea"/>
                <a:cs typeface="Arial" panose="020B0604020202020204" pitchFamily="34" charset="0"/>
              </a:rPr>
              <a:t>비고 이 기법</a:t>
            </a:r>
            <a:r>
              <a:rPr lang="en-US" altLang="ko-KR" sz="1200" dirty="0">
                <a:latin typeface="+mn-ea"/>
                <a:cs typeface="Arial" panose="020B0604020202020204" pitchFamily="34" charset="0"/>
              </a:rPr>
              <a:t>/</a:t>
            </a:r>
            <a:r>
              <a:rPr lang="ko-KR" altLang="en-US" sz="1200" dirty="0">
                <a:latin typeface="+mn-ea"/>
                <a:cs typeface="Arial" panose="020B0604020202020204" pitchFamily="34" charset="0"/>
              </a:rPr>
              <a:t>수단은 </a:t>
            </a:r>
            <a:r>
              <a:rPr lang="en-US" altLang="ko-KR" sz="1200" dirty="0">
                <a:latin typeface="+mn-ea"/>
                <a:cs typeface="Arial" panose="020B0604020202020204" pitchFamily="34" charset="0"/>
              </a:rPr>
              <a:t>KS C IEC 61508</a:t>
            </a:r>
            <a:r>
              <a:rPr lang="ko-KR" altLang="en-US" sz="1200" dirty="0">
                <a:latin typeface="+mn-ea"/>
                <a:cs typeface="Arial" panose="020B0604020202020204" pitchFamily="34" charset="0"/>
              </a:rPr>
              <a:t>－</a:t>
            </a:r>
            <a:r>
              <a:rPr lang="en-US" altLang="ko-KR" sz="1200" dirty="0">
                <a:latin typeface="+mn-ea"/>
                <a:cs typeface="Arial" panose="020B0604020202020204" pitchFamily="34" charset="0"/>
              </a:rPr>
              <a:t>3</a:t>
            </a:r>
            <a:r>
              <a:rPr lang="ko-KR" altLang="en-US" sz="1200" dirty="0">
                <a:latin typeface="+mn-ea"/>
                <a:cs typeface="Arial" panose="020B0604020202020204" pitchFamily="34" charset="0"/>
              </a:rPr>
              <a:t>의 표 </a:t>
            </a:r>
            <a:r>
              <a:rPr lang="en-US" altLang="ko-KR" sz="1200" dirty="0">
                <a:latin typeface="+mn-ea"/>
                <a:cs typeface="Arial" panose="020B0604020202020204" pitchFamily="34" charset="0"/>
              </a:rPr>
              <a:t>A.8</a:t>
            </a:r>
            <a:r>
              <a:rPr lang="ko-KR" altLang="en-US" sz="1200" dirty="0">
                <a:latin typeface="+mn-ea"/>
                <a:cs typeface="Arial" panose="020B0604020202020204" pitchFamily="34" charset="0"/>
              </a:rPr>
              <a:t>에서 참고하였다</a:t>
            </a:r>
            <a:r>
              <a:rPr lang="en-US" altLang="ko-KR" sz="1200" dirty="0">
                <a:latin typeface="+mn-ea"/>
                <a:cs typeface="Arial" panose="020B0604020202020204" pitchFamily="34" charset="0"/>
              </a:rPr>
              <a:t>.</a:t>
            </a:r>
          </a:p>
          <a:p>
            <a:endParaRPr lang="en-US" altLang="ko-KR" sz="1600" dirty="0">
              <a:latin typeface="+mn-ea"/>
              <a:cs typeface="Arial" panose="020B0604020202020204" pitchFamily="34" charset="0"/>
            </a:endParaRPr>
          </a:p>
          <a:p>
            <a:r>
              <a:rPr lang="ko-KR" altLang="en-US" sz="1600" b="1" dirty="0">
                <a:latin typeface="+mn-ea"/>
                <a:cs typeface="Arial" panose="020B0604020202020204" pitchFamily="34" charset="0"/>
              </a:rPr>
              <a:t>목적</a:t>
            </a:r>
            <a:r>
              <a:rPr lang="en-US" altLang="ko-KR" sz="1600" b="1" dirty="0">
                <a:latin typeface="+mn-ea"/>
                <a:cs typeface="Arial" panose="020B0604020202020204" pitchFamily="34" charset="0"/>
              </a:rPr>
              <a:t>: </a:t>
            </a:r>
            <a:r>
              <a:rPr lang="ko-KR" altLang="en-US" sz="1600" dirty="0">
                <a:latin typeface="+mn-ea"/>
                <a:cs typeface="Arial" panose="020B0604020202020204" pitchFamily="34" charset="0"/>
              </a:rPr>
              <a:t>소프트웨어 형상 관리는 도달 가능한 변화로서 도달 가능한 개발의 그룹 구성을 보장하는 것이 목적이다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형상 관리는 일반적으로 </a:t>
            </a:r>
            <a:r>
              <a:rPr lang="ko-KR" altLang="en-US" sz="1600" b="1" dirty="0">
                <a:solidFill>
                  <a:srgbClr val="FF0000"/>
                </a:solidFill>
                <a:latin typeface="+mn-ea"/>
                <a:cs typeface="Arial" panose="020B0604020202020204" pitchFamily="34" charset="0"/>
              </a:rPr>
              <a:t>하드웨어와 소프트웨어 개발 모두에 적용</a:t>
            </a:r>
            <a:r>
              <a:rPr lang="ko-KR" altLang="en-US" sz="1600" dirty="0">
                <a:latin typeface="+mn-ea"/>
                <a:cs typeface="Arial" panose="020B0604020202020204" pitchFamily="34" charset="0"/>
              </a:rPr>
              <a:t>된다</a:t>
            </a:r>
            <a:r>
              <a:rPr lang="en-US" altLang="ko-KR" sz="1600" dirty="0">
                <a:latin typeface="+mn-ea"/>
                <a:cs typeface="Arial" panose="020B0604020202020204" pitchFamily="34" charset="0"/>
              </a:rPr>
              <a:t>.</a:t>
            </a:r>
          </a:p>
          <a:p>
            <a:endParaRPr lang="en-US" altLang="ko-KR" sz="1600" dirty="0">
              <a:latin typeface="+mn-ea"/>
              <a:cs typeface="Arial" panose="020B0604020202020204" pitchFamily="34" charset="0"/>
            </a:endParaRPr>
          </a:p>
          <a:p>
            <a:r>
              <a:rPr lang="ko-KR" altLang="en-US" sz="1600" b="1" dirty="0">
                <a:latin typeface="+mn-ea"/>
                <a:cs typeface="Arial" panose="020B0604020202020204" pitchFamily="34" charset="0"/>
              </a:rPr>
              <a:t>설명</a:t>
            </a:r>
            <a:r>
              <a:rPr lang="en-US" altLang="ko-KR" sz="1600" b="1" dirty="0">
                <a:latin typeface="+mn-ea"/>
                <a:cs typeface="Arial" panose="020B0604020202020204" pitchFamily="34" charset="0"/>
              </a:rPr>
              <a:t>: </a:t>
            </a:r>
            <a:r>
              <a:rPr lang="ko-KR" altLang="en-US" sz="1600" b="1" dirty="0">
                <a:solidFill>
                  <a:srgbClr val="FF0000"/>
                </a:solidFill>
                <a:latin typeface="+mn-ea"/>
                <a:cs typeface="Arial" panose="020B0604020202020204" pitchFamily="34" charset="0"/>
              </a:rPr>
              <a:t>소프트웨어 형상 관리는 개발 전체에 걸쳐 이용되는 기법</a:t>
            </a:r>
            <a:r>
              <a:rPr lang="ko-KR" altLang="en-US" sz="1600" dirty="0">
                <a:latin typeface="+mn-ea"/>
                <a:cs typeface="Arial" panose="020B0604020202020204" pitchFamily="34" charset="0"/>
              </a:rPr>
              <a:t>이다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본질적으로</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그것은 제품에 대해 모든 버전의 모든 중요 결과와</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상이한 버전의 상이한 </a:t>
            </a:r>
            <a:r>
              <a:rPr lang="ko-KR" altLang="en-US" sz="1600" dirty="0" err="1">
                <a:latin typeface="+mn-ea"/>
                <a:cs typeface="Arial" panose="020B0604020202020204" pitchFamily="34" charset="0"/>
              </a:rPr>
              <a:t>결과들간의</a:t>
            </a:r>
            <a:r>
              <a:rPr lang="ko-KR" altLang="en-US" sz="1600" dirty="0">
                <a:latin typeface="+mn-ea"/>
                <a:cs typeface="Arial" panose="020B0604020202020204" pitchFamily="34" charset="0"/>
              </a:rPr>
              <a:t> 모든 관계를 기록할 것을 요구한다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결과적인 문서화는 개발자가 </a:t>
            </a:r>
            <a:r>
              <a:rPr lang="en-US" altLang="ko-KR" sz="1600" dirty="0">
                <a:latin typeface="+mn-ea"/>
                <a:cs typeface="Arial" panose="020B0604020202020204" pitchFamily="34" charset="0"/>
              </a:rPr>
              <a:t>1</a:t>
            </a:r>
            <a:r>
              <a:rPr lang="ko-KR" altLang="en-US" sz="1600" dirty="0">
                <a:latin typeface="+mn-ea"/>
                <a:cs typeface="Arial" panose="020B0604020202020204" pitchFamily="34" charset="0"/>
              </a:rPr>
              <a:t>개의 실행 가능한 일에 대한 변경의 다른 실행 가능한 일에 대한 영향을 결정하는 것을 허용한다</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특히</a:t>
            </a:r>
            <a:r>
              <a:rPr lang="en-US" altLang="ko-KR" sz="1600" dirty="0">
                <a:latin typeface="+mn-ea"/>
                <a:cs typeface="Arial" panose="020B0604020202020204" pitchFamily="34" charset="0"/>
              </a:rPr>
              <a:t>, </a:t>
            </a:r>
            <a:r>
              <a:rPr lang="ko-KR" altLang="en-US" sz="1600" dirty="0">
                <a:latin typeface="+mn-ea"/>
                <a:cs typeface="Arial" panose="020B0604020202020204" pitchFamily="34" charset="0"/>
              </a:rPr>
              <a:t>시스템 또는 서브시스템이 일련의 일관성 있는 컴포넌트 버전들로 재구성될 때 신뢰성이 있을 수 있다</a:t>
            </a:r>
            <a:r>
              <a:rPr lang="en-US" altLang="ko-KR" sz="1600" dirty="0">
                <a:latin typeface="+mn-ea"/>
                <a:cs typeface="Arial" panose="020B0604020202020204" pitchFamily="34" charset="0"/>
              </a:rPr>
              <a:t>.</a:t>
            </a:r>
            <a:endParaRPr lang="en-US" sz="1600" dirty="0">
              <a:latin typeface="+mn-ea"/>
              <a:cs typeface="Arial" panose="020B0604020202020204" pitchFamily="34" charset="0"/>
            </a:endParaRPr>
          </a:p>
        </p:txBody>
      </p:sp>
      <p:pic>
        <p:nvPicPr>
          <p:cNvPr id="8" name="그림 7">
            <a:extLst>
              <a:ext uri="{FF2B5EF4-FFF2-40B4-BE49-F238E27FC236}">
                <a16:creationId xmlns:a16="http://schemas.microsoft.com/office/drawing/2014/main" id="{5C140F1F-3511-429A-966E-A7DDAAC78B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41135"/>
            <a:ext cx="1614881" cy="507534"/>
          </a:xfrm>
          <a:prstGeom prst="rect">
            <a:avLst/>
          </a:prstGeom>
        </p:spPr>
      </p:pic>
      <p:sp>
        <p:nvSpPr>
          <p:cNvPr id="9" name="Foliennummernplatzhalter 3">
            <a:extLst>
              <a:ext uri="{FF2B5EF4-FFF2-40B4-BE49-F238E27FC236}">
                <a16:creationId xmlns:a16="http://schemas.microsoft.com/office/drawing/2014/main" id="{131C8174-6C46-4DD3-A802-CB08FDEE208C}"/>
              </a:ext>
            </a:extLst>
          </p:cNvPr>
          <p:cNvSpPr>
            <a:spLocks noGrp="1"/>
          </p:cNvSpPr>
          <p:nvPr>
            <p:ph type="sldNum" sz="quarter" idx="12"/>
          </p:nvPr>
        </p:nvSpPr>
        <p:spPr>
          <a:xfrm>
            <a:off x="0" y="6498000"/>
            <a:ext cx="444734" cy="360000"/>
          </a:xfrm>
        </p:spPr>
        <p:txBody>
          <a:bodyPr/>
          <a:lstStyle/>
          <a:p>
            <a:fld id="{68A8039C-867F-E04C-A141-D8F6CB4F57B5}" type="slidenum">
              <a:rPr lang="en-GB" noProof="0" smtClean="0"/>
              <a:t>56</a:t>
            </a:fld>
            <a:endParaRPr lang="en-GB" noProof="0" dirty="0"/>
          </a:p>
        </p:txBody>
      </p:sp>
    </p:spTree>
    <p:extLst>
      <p:ext uri="{BB962C8B-B14F-4D97-AF65-F5344CB8AC3E}">
        <p14:creationId xmlns:p14="http://schemas.microsoft.com/office/powerpoint/2010/main" val="3205507463"/>
      </p:ext>
    </p:extLst>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ko-KR" altLang="en-US" sz="2400" dirty="0"/>
              <a:t>목차</a:t>
            </a:r>
            <a:endParaRPr lang="de-DE" sz="2400" dirty="0"/>
          </a:p>
        </p:txBody>
      </p:sp>
      <p:sp>
        <p:nvSpPr>
          <p:cNvPr id="5" name="Inhaltsplatzhalter 4"/>
          <p:cNvSpPr>
            <a:spLocks noGrp="1"/>
          </p:cNvSpPr>
          <p:nvPr>
            <p:ph sz="quarter" idx="13"/>
          </p:nvPr>
        </p:nvSpPr>
        <p:spPr>
          <a:xfrm>
            <a:off x="467878" y="1577130"/>
            <a:ext cx="11157095" cy="3640823"/>
          </a:xfrm>
          <a:solidFill>
            <a:schemeClr val="bg1">
              <a:lumMod val="95000"/>
            </a:schemeClr>
          </a:solidFill>
        </p:spPr>
        <p:txBody>
          <a:bodyPr>
            <a:normAutofit/>
          </a:bodyPr>
          <a:lstStyle/>
          <a:p>
            <a:pPr marL="0" indent="0">
              <a:buNone/>
            </a:pPr>
            <a:r>
              <a:rPr lang="en-US" sz="2400" b="1" dirty="0">
                <a:latin typeface="+mn-ea"/>
              </a:rPr>
              <a:t>SIL 1, SIL 2, SIL 3 </a:t>
            </a:r>
            <a:r>
              <a:rPr lang="ko-KR" altLang="en-US" sz="2400" b="1" dirty="0">
                <a:latin typeface="+mn-ea"/>
              </a:rPr>
              <a:t>에 따른 구체적인 조치</a:t>
            </a:r>
            <a:endParaRPr lang="en-US" altLang="ko-KR" sz="2400" b="1" dirty="0">
              <a:latin typeface="+mn-ea"/>
            </a:endParaRPr>
          </a:p>
          <a:p>
            <a:pPr marL="0" indent="0">
              <a:buNone/>
            </a:pPr>
            <a:endParaRPr lang="en-US" sz="1800" b="1" dirty="0">
              <a:latin typeface="+mn-ea"/>
            </a:endParaRPr>
          </a:p>
          <a:p>
            <a:pPr marL="360000" lvl="3">
              <a:buFont typeface="Arial" panose="020B0604020202020204" pitchFamily="34" charset="0"/>
              <a:buChar char="•"/>
            </a:pPr>
            <a:r>
              <a:rPr lang="ko-KR" altLang="en-US" dirty="0">
                <a:latin typeface="+mn-ea"/>
              </a:rPr>
              <a:t>구조 </a:t>
            </a:r>
            <a:r>
              <a:rPr lang="en-US" altLang="ko-KR" dirty="0">
                <a:latin typeface="+mn-ea"/>
              </a:rPr>
              <a:t>(Structure)</a:t>
            </a:r>
          </a:p>
          <a:p>
            <a:pPr marL="360000" lvl="3">
              <a:buFont typeface="Arial" panose="020B0604020202020204" pitchFamily="34" charset="0"/>
              <a:buChar char="•"/>
            </a:pPr>
            <a:r>
              <a:rPr lang="ko-KR" altLang="en-US" dirty="0">
                <a:latin typeface="+mn-ea"/>
              </a:rPr>
              <a:t>처리장치 </a:t>
            </a:r>
            <a:r>
              <a:rPr lang="en-US" altLang="ko-KR" dirty="0">
                <a:latin typeface="+mn-ea"/>
              </a:rPr>
              <a:t>(Processing units)</a:t>
            </a:r>
          </a:p>
          <a:p>
            <a:pPr marL="360000" lvl="3">
              <a:buFont typeface="Arial" panose="020B0604020202020204" pitchFamily="34" charset="0"/>
              <a:buChar char="•"/>
            </a:pPr>
            <a:r>
              <a:rPr lang="ko-KR" altLang="en-US" dirty="0">
                <a:latin typeface="+mn-ea"/>
              </a:rPr>
              <a:t>불변메모리범위 </a:t>
            </a:r>
            <a:r>
              <a:rPr lang="en-US" altLang="ko-KR" dirty="0">
                <a:latin typeface="+mn-ea"/>
              </a:rPr>
              <a:t>(Invariant memory ranges)</a:t>
            </a:r>
          </a:p>
          <a:p>
            <a:pPr marL="360000" lvl="3">
              <a:buFont typeface="Arial" panose="020B0604020202020204" pitchFamily="34" charset="0"/>
              <a:buChar char="•"/>
            </a:pPr>
            <a:r>
              <a:rPr lang="ko-KR" altLang="en-US" dirty="0">
                <a:latin typeface="+mn-ea"/>
              </a:rPr>
              <a:t>가변메모리범위 </a:t>
            </a:r>
            <a:r>
              <a:rPr lang="en-US" altLang="ko-KR" dirty="0">
                <a:latin typeface="+mn-ea"/>
              </a:rPr>
              <a:t>(Variable memory ranges)</a:t>
            </a:r>
          </a:p>
          <a:p>
            <a:pPr marL="360000" lvl="3">
              <a:buFont typeface="Arial" panose="020B0604020202020204" pitchFamily="34" charset="0"/>
              <a:buChar char="•"/>
            </a:pPr>
            <a:r>
              <a:rPr lang="ko-KR" altLang="en-US" dirty="0" err="1">
                <a:latin typeface="+mn-ea"/>
              </a:rPr>
              <a:t>입출력장치</a:t>
            </a:r>
            <a:r>
              <a:rPr lang="ko-KR" altLang="en-US" dirty="0">
                <a:latin typeface="+mn-ea"/>
              </a:rPr>
              <a:t> 및 </a:t>
            </a:r>
            <a:r>
              <a:rPr lang="ko-KR" altLang="en-US" dirty="0" err="1">
                <a:latin typeface="+mn-ea"/>
              </a:rPr>
              <a:t>통신연결을</a:t>
            </a:r>
            <a:r>
              <a:rPr lang="ko-KR" altLang="en-US" dirty="0">
                <a:latin typeface="+mn-ea"/>
              </a:rPr>
              <a:t> 포함된 인터페이스 </a:t>
            </a:r>
            <a:r>
              <a:rPr lang="en-US" altLang="ko-KR" dirty="0">
                <a:latin typeface="+mn-ea"/>
              </a:rPr>
              <a:t>(I/O units and interfaces incl. Communication links)</a:t>
            </a:r>
          </a:p>
          <a:p>
            <a:pPr marL="360000" lvl="3">
              <a:buFont typeface="Arial" panose="020B0604020202020204" pitchFamily="34" charset="0"/>
              <a:buChar char="•"/>
            </a:pPr>
            <a:r>
              <a:rPr lang="ko-KR" altLang="en-US" dirty="0">
                <a:latin typeface="+mn-ea"/>
              </a:rPr>
              <a:t>클럭 </a:t>
            </a:r>
            <a:r>
              <a:rPr lang="en-US" altLang="ko-KR" dirty="0">
                <a:latin typeface="+mn-ea"/>
              </a:rPr>
              <a:t>(Clock)</a:t>
            </a:r>
          </a:p>
          <a:p>
            <a:pPr marL="360000" lvl="3">
              <a:buFont typeface="Arial" panose="020B0604020202020204" pitchFamily="34" charset="0"/>
              <a:buChar char="•"/>
            </a:pPr>
            <a:r>
              <a:rPr lang="ko-KR" altLang="en-US" dirty="0">
                <a:latin typeface="+mn-ea"/>
              </a:rPr>
              <a:t>프로그램 시퀀스 </a:t>
            </a:r>
            <a:r>
              <a:rPr lang="en-US" altLang="ko-KR" dirty="0">
                <a:latin typeface="+mn-ea"/>
              </a:rPr>
              <a:t>(Program Sequence)</a:t>
            </a:r>
          </a:p>
          <a:p>
            <a:pPr marL="360000" lvl="3">
              <a:buFont typeface="Arial" panose="020B0604020202020204" pitchFamily="34" charset="0"/>
              <a:buChar char="•"/>
            </a:pPr>
            <a:endParaRPr lang="en-US" dirty="0">
              <a:latin typeface="+mn-ea"/>
            </a:endParaRPr>
          </a:p>
          <a:p>
            <a:pPr marL="131400" lvl="3" indent="0">
              <a:buNone/>
            </a:pPr>
            <a:r>
              <a:rPr lang="ko-KR" altLang="en-US" sz="1400" b="1" dirty="0">
                <a:solidFill>
                  <a:srgbClr val="FF0000"/>
                </a:solidFill>
                <a:latin typeface="+mn-ea"/>
              </a:rPr>
              <a:t>비고  고장 감지에 대한 결과로서 승강기의 </a:t>
            </a:r>
            <a:r>
              <a:rPr lang="ko-KR" altLang="en-US" sz="1400" b="1" u="sng" dirty="0">
                <a:solidFill>
                  <a:srgbClr val="FF0000"/>
                </a:solidFill>
                <a:latin typeface="+mn-ea"/>
              </a:rPr>
              <a:t>안전한 상태</a:t>
            </a:r>
            <a:r>
              <a:rPr lang="ko-KR" altLang="en-US" sz="1400" b="1" dirty="0">
                <a:solidFill>
                  <a:srgbClr val="FF0000"/>
                </a:solidFill>
                <a:latin typeface="+mn-ea"/>
              </a:rPr>
              <a:t>는 유지되어야 한다</a:t>
            </a:r>
            <a:r>
              <a:rPr lang="en-US" altLang="ko-KR" sz="1400" b="1" dirty="0">
                <a:solidFill>
                  <a:srgbClr val="FF0000"/>
                </a:solidFill>
                <a:latin typeface="+mn-ea"/>
              </a:rPr>
              <a:t>.</a:t>
            </a:r>
            <a:endParaRPr lang="de-DE" sz="1400" b="1" dirty="0">
              <a:solidFill>
                <a:srgbClr val="FF0000"/>
              </a:solidFill>
              <a:latin typeface="+mn-ea"/>
            </a:endParaRPr>
          </a:p>
        </p:txBody>
      </p:sp>
      <p:pic>
        <p:nvPicPr>
          <p:cNvPr id="6" name="그림 5">
            <a:extLst>
              <a:ext uri="{FF2B5EF4-FFF2-40B4-BE49-F238E27FC236}">
                <a16:creationId xmlns:a16="http://schemas.microsoft.com/office/drawing/2014/main" id="{68520356-3E60-4A9F-B191-9F0455501D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7" name="Foliennummernplatzhalter 3">
            <a:extLst>
              <a:ext uri="{FF2B5EF4-FFF2-40B4-BE49-F238E27FC236}">
                <a16:creationId xmlns:a16="http://schemas.microsoft.com/office/drawing/2014/main" id="{825644AC-A07B-418D-9336-BFD107699FD9}"/>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57</a:t>
            </a:fld>
            <a:endParaRPr lang="en-GB" noProof="0" dirty="0"/>
          </a:p>
        </p:txBody>
      </p:sp>
    </p:spTree>
    <p:extLst>
      <p:ext uri="{BB962C8B-B14F-4D97-AF65-F5344CB8AC3E}">
        <p14:creationId xmlns:p14="http://schemas.microsoft.com/office/powerpoint/2010/main" val="1829948107"/>
      </p:ext>
    </p:extLst>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ea typeface="+mn-ea"/>
              </a:rPr>
              <a:t>ⅩⅢ</a:t>
            </a:r>
            <a:r>
              <a:rPr lang="de-DE" altLang="ko-KR" sz="2400" dirty="0">
                <a:latin typeface="+mn-ea"/>
                <a:ea typeface="+mn-ea"/>
              </a:rPr>
              <a:t>.2</a:t>
            </a:r>
            <a:r>
              <a:rPr lang="ko-KR" altLang="en-US" sz="2400" dirty="0">
                <a:latin typeface="+mn-ea"/>
                <a:ea typeface="+mn-ea"/>
              </a:rPr>
              <a:t> 구체적인 조치</a:t>
            </a:r>
            <a:endParaRPr lang="en-GB" sz="2400" dirty="0">
              <a:latin typeface="+mn-ea"/>
              <a:ea typeface="+mn-ea"/>
            </a:endParaRPr>
          </a:p>
        </p:txBody>
      </p:sp>
      <p:sp>
        <p:nvSpPr>
          <p:cNvPr id="5" name="Inhaltsplatzhalter 4"/>
          <p:cNvSpPr>
            <a:spLocks noGrp="1"/>
          </p:cNvSpPr>
          <p:nvPr>
            <p:ph sz="quarter" idx="13"/>
          </p:nvPr>
        </p:nvSpPr>
        <p:spPr>
          <a:xfrm>
            <a:off x="444734" y="1192774"/>
            <a:ext cx="11334624" cy="727465"/>
          </a:xfrm>
        </p:spPr>
        <p:txBody>
          <a:bodyPr>
            <a:noAutofit/>
          </a:bodyPr>
          <a:lstStyle/>
          <a:p>
            <a:pPr marL="0" indent="0">
              <a:buNone/>
            </a:pPr>
            <a:r>
              <a:rPr lang="ko-KR" altLang="en-US" sz="1800" b="1" dirty="0">
                <a:latin typeface="+mn-ea"/>
              </a:rPr>
              <a:t>표</a:t>
            </a:r>
            <a:r>
              <a:rPr lang="en-US" sz="1800" b="1" dirty="0">
                <a:latin typeface="+mn-ea"/>
              </a:rPr>
              <a:t>. </a:t>
            </a:r>
            <a:r>
              <a:rPr lang="en-US" altLang="ko-KR" sz="1800" b="1" dirty="0">
                <a:latin typeface="+mn-ea"/>
              </a:rPr>
              <a:t>ⅩⅢ</a:t>
            </a:r>
            <a:r>
              <a:rPr lang="en-US" sz="1800" b="1" dirty="0">
                <a:latin typeface="+mn-ea"/>
              </a:rPr>
              <a:t>.4, 5, 6 —SIL 1, SIL 2, SIL 3</a:t>
            </a:r>
            <a:r>
              <a:rPr lang="ko-KR" altLang="en-US" sz="1800" b="1" dirty="0">
                <a:latin typeface="+mn-ea"/>
              </a:rPr>
              <a:t>에 따른 구체적인 조치</a:t>
            </a:r>
            <a:endParaRPr lang="en-US" sz="1800" b="1" dirty="0">
              <a:latin typeface="+mn-ea"/>
            </a:endParaRPr>
          </a:p>
          <a:p>
            <a:pPr marL="0" indent="0">
              <a:buNone/>
            </a:pPr>
            <a:r>
              <a:rPr lang="ko-KR" altLang="en-US" sz="1800" b="1" dirty="0">
                <a:solidFill>
                  <a:srgbClr val="327ED2"/>
                </a:solidFill>
                <a:latin typeface="+mn-ea"/>
              </a:rPr>
              <a:t>부품과 기능</a:t>
            </a:r>
            <a:r>
              <a:rPr lang="en-US" sz="1800" b="1" dirty="0">
                <a:solidFill>
                  <a:srgbClr val="327ED2"/>
                </a:solidFill>
                <a:latin typeface="+mn-ea"/>
              </a:rPr>
              <a:t>: </a:t>
            </a:r>
            <a:r>
              <a:rPr lang="ko-KR" altLang="en-US" sz="1800" b="1" dirty="0">
                <a:solidFill>
                  <a:srgbClr val="327ED2"/>
                </a:solidFill>
                <a:latin typeface="+mn-ea"/>
              </a:rPr>
              <a:t>구조</a:t>
            </a:r>
            <a:r>
              <a:rPr lang="en-US" altLang="ko-KR" sz="1800" b="1" dirty="0">
                <a:solidFill>
                  <a:srgbClr val="327ED2"/>
                </a:solidFill>
                <a:latin typeface="+mn-ea"/>
              </a:rPr>
              <a:t>(</a:t>
            </a:r>
            <a:r>
              <a:rPr lang="en-US" sz="1800" b="1" u="sng" dirty="0">
                <a:solidFill>
                  <a:srgbClr val="327ED2"/>
                </a:solidFill>
                <a:latin typeface="+mn-ea"/>
              </a:rPr>
              <a:t>Structure)</a:t>
            </a:r>
          </a:p>
        </p:txBody>
      </p:sp>
      <p:graphicFrame>
        <p:nvGraphicFramePr>
          <p:cNvPr id="12" name="표 11"/>
          <p:cNvGraphicFramePr>
            <a:graphicFrameLocks noGrp="1"/>
          </p:cNvGraphicFramePr>
          <p:nvPr>
            <p:extLst/>
          </p:nvPr>
        </p:nvGraphicFramePr>
        <p:xfrm>
          <a:off x="333289" y="1921140"/>
          <a:ext cx="11531774" cy="3474624"/>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3995489">
                  <a:extLst>
                    <a:ext uri="{9D8B030D-6E8A-4147-A177-3AD203B41FA5}">
                      <a16:colId xmlns:a16="http://schemas.microsoft.com/office/drawing/2014/main" val="3416290245"/>
                    </a:ext>
                  </a:extLst>
                </a:gridCol>
                <a:gridCol w="1170478">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336647">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740645">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r>
                        <a:rPr lang="ko-KR" altLang="en-US" sz="1200" b="0" i="0" u="none" strike="noStrike" kern="1200" baseline="0" dirty="0">
                          <a:solidFill>
                            <a:schemeClr val="tx1"/>
                          </a:solidFill>
                          <a:latin typeface="+mn-ea"/>
                          <a:ea typeface="+mn-ea"/>
                          <a:cs typeface="+mn-cs"/>
                        </a:rPr>
                        <a:t>구조는 </a:t>
                      </a:r>
                      <a:r>
                        <a:rPr lang="ko-KR" altLang="en-US" sz="1200" b="1" i="0" u="sng" strike="noStrike" kern="1200" baseline="0" dirty="0">
                          <a:solidFill>
                            <a:srgbClr val="FF0000"/>
                          </a:solidFill>
                          <a:latin typeface="+mn-ea"/>
                          <a:ea typeface="+mn-ea"/>
                          <a:cs typeface="+mn-cs"/>
                        </a:rPr>
                        <a:t>하나의 임의의 고장이 감지</a:t>
                      </a:r>
                      <a:r>
                        <a:rPr lang="ko-KR" altLang="en-US" sz="1200" b="0" i="0" u="none" strike="noStrike" kern="1200" baseline="0" dirty="0">
                          <a:solidFill>
                            <a:schemeClr val="tx1"/>
                          </a:solidFill>
                          <a:latin typeface="+mn-ea"/>
                          <a:ea typeface="+mn-ea"/>
                          <a:cs typeface="+mn-cs"/>
                        </a:rPr>
                        <a:t>되면 시스템이 안전한 상태로 들어가는 방법이어야 한다</a:t>
                      </a:r>
                      <a:r>
                        <a:rPr lang="en-US" altLang="ko-KR" sz="1200" b="0" i="0" u="none" strike="noStrike" kern="1200" baseline="0" dirty="0">
                          <a:solidFill>
                            <a:schemeClr val="tx1"/>
                          </a:solidFill>
                          <a:latin typeface="+mn-ea"/>
                          <a:ea typeface="+mn-ea"/>
                          <a:cs typeface="+mn-cs"/>
                        </a:rPr>
                        <a:t>.</a:t>
                      </a:r>
                      <a:r>
                        <a:rPr lang="en-US" sz="1200" b="0" i="0" u="none" strike="noStrike" kern="1200" baseline="0" dirty="0">
                          <a:solidFill>
                            <a:schemeClr val="tx1"/>
                          </a:solidFill>
                          <a:latin typeface="+mn-ea"/>
                          <a:ea typeface="+mn-ea"/>
                          <a:cs typeface="+mn-cs"/>
                        </a:rPr>
                        <a:t> (</a:t>
                      </a:r>
                      <a:r>
                        <a:rPr lang="en-US" altLang="ko-KR" sz="1200" b="0" i="0" u="none" strike="noStrike" kern="1200" baseline="0" dirty="0">
                          <a:solidFill>
                            <a:schemeClr val="tx1"/>
                          </a:solidFill>
                          <a:latin typeface="+mn-ea"/>
                          <a:ea typeface="+mn-ea"/>
                          <a:cs typeface="+mn-cs"/>
                        </a:rPr>
                        <a:t>The structure shall be such that </a:t>
                      </a:r>
                      <a:r>
                        <a:rPr lang="en-US" altLang="ko-KR" sz="1200" b="1" i="0" u="sng" strike="noStrike" kern="1200" baseline="0" dirty="0">
                          <a:solidFill>
                            <a:srgbClr val="FF0000"/>
                          </a:solidFill>
                          <a:latin typeface="+mn-ea"/>
                          <a:ea typeface="+mn-ea"/>
                          <a:cs typeface="+mn-cs"/>
                        </a:rPr>
                        <a:t>any single random failure is detected</a:t>
                      </a:r>
                      <a:r>
                        <a:rPr lang="en-US" altLang="ko-KR" sz="1200" b="0" i="0" u="none" strike="noStrike" kern="1200" baseline="0" dirty="0">
                          <a:solidFill>
                            <a:schemeClr val="tx1"/>
                          </a:solidFill>
                          <a:latin typeface="+mn-ea"/>
                          <a:ea typeface="+mn-ea"/>
                          <a:cs typeface="+mn-cs"/>
                        </a:rPr>
                        <a:t> and the system shall go into a safe state.)</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200" b="1" kern="1200" dirty="0">
                          <a:solidFill>
                            <a:srgbClr val="FF0000"/>
                          </a:solidFill>
                          <a:effectLst/>
                          <a:latin typeface="+mn-ea"/>
                          <a:ea typeface="+mn-ea"/>
                          <a:cs typeface="+mn-cs"/>
                        </a:rPr>
                        <a:t>자체 테스트 기능이 있는 </a:t>
                      </a:r>
                      <a:r>
                        <a:rPr lang="en-US" altLang="ko-KR" sz="1200" b="1" kern="1200" dirty="0">
                          <a:solidFill>
                            <a:srgbClr val="FF0000"/>
                          </a:solidFill>
                          <a:effectLst/>
                          <a:latin typeface="+mn-ea"/>
                          <a:ea typeface="+mn-ea"/>
                          <a:cs typeface="+mn-cs"/>
                        </a:rPr>
                        <a:t>1</a:t>
                      </a:r>
                      <a:r>
                        <a:rPr lang="ko-KR" altLang="en-US" sz="1200" b="1" kern="1200" dirty="0">
                          <a:solidFill>
                            <a:srgbClr val="FF0000"/>
                          </a:solidFill>
                          <a:effectLst/>
                          <a:latin typeface="+mn-ea"/>
                          <a:ea typeface="+mn-ea"/>
                          <a:cs typeface="+mn-cs"/>
                        </a:rPr>
                        <a:t>개 채널 구조</a:t>
                      </a:r>
                      <a:r>
                        <a:rPr lang="en-US" altLang="ko-KR" sz="1200" kern="1200" dirty="0">
                          <a:solidFill>
                            <a:schemeClr val="tx1"/>
                          </a:solidFill>
                          <a:effectLst/>
                          <a:latin typeface="+mn-ea"/>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또는 비교할 수 있는 </a:t>
                      </a:r>
                      <a:r>
                        <a:rPr lang="en-US" altLang="ko-KR" sz="1200" kern="1200" dirty="0">
                          <a:solidFill>
                            <a:schemeClr val="tx1"/>
                          </a:solidFill>
                          <a:effectLst/>
                          <a:latin typeface="+mn-ea"/>
                          <a:ea typeface="+mn-ea"/>
                          <a:cs typeface="+mn-cs"/>
                        </a:rPr>
                        <a:t>2</a:t>
                      </a:r>
                      <a:r>
                        <a:rPr lang="ko-KR" altLang="en-US" sz="1200" kern="1200" dirty="0">
                          <a:solidFill>
                            <a:schemeClr val="tx1"/>
                          </a:solidFill>
                          <a:effectLst/>
                          <a:latin typeface="+mn-ea"/>
                          <a:ea typeface="+mn-ea"/>
                          <a:cs typeface="+mn-cs"/>
                        </a:rPr>
                        <a:t>개 이상의 채널</a:t>
                      </a:r>
                      <a:endParaRPr lang="en-US" altLang="ko-KR" sz="1200" kern="1200" dirty="0">
                        <a:solidFill>
                          <a:schemeClr val="tx1"/>
                        </a:solidFill>
                        <a:effectLst/>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ea"/>
                          <a:ea typeface="+mn-ea"/>
                          <a:cs typeface="+mn-cs"/>
                        </a:rPr>
                        <a:t>(</a:t>
                      </a:r>
                      <a:r>
                        <a:rPr lang="en-US" altLang="ko-KR" sz="1200" b="1" kern="1200" dirty="0">
                          <a:solidFill>
                            <a:srgbClr val="FF0000"/>
                          </a:solidFill>
                          <a:effectLst/>
                          <a:latin typeface="+mn-ea"/>
                          <a:ea typeface="+mn-ea"/>
                          <a:cs typeface="+mn-cs"/>
                        </a:rPr>
                        <a:t>One channel structure with self-test</a:t>
                      </a:r>
                      <a:r>
                        <a:rPr lang="en-US" altLang="ko-KR" sz="1200" kern="1200" dirty="0">
                          <a:solidFill>
                            <a:schemeClr val="tx1"/>
                          </a:solidFill>
                          <a:effectLst/>
                          <a:latin typeface="+mn-ea"/>
                          <a:ea typeface="+mn-ea"/>
                          <a:cs typeface="+mn-cs"/>
                        </a:rPr>
                        <a:t>, or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ea"/>
                          <a:ea typeface="+mn-ea"/>
                          <a:cs typeface="+mn-cs"/>
                        </a:rPr>
                        <a:t>two channels or more with comparison.)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0000CC"/>
                          </a:solidFill>
                          <a:latin typeface="+mn-ea"/>
                          <a:ea typeface="+mn-ea"/>
                          <a:cs typeface="+mn-cs"/>
                        </a:rPr>
                        <a:t>ⅩⅢ.3.</a:t>
                      </a:r>
                      <a:r>
                        <a:rPr lang="en-US" sz="1200" b="1" i="0" u="none" strike="noStrike" kern="1200" baseline="0" dirty="0">
                          <a:solidFill>
                            <a:srgbClr val="0000CC"/>
                          </a:solidFill>
                          <a:latin typeface="+mn-ea"/>
                          <a:ea typeface="+mn-ea"/>
                          <a:cs typeface="+mn-cs"/>
                        </a:rPr>
                        <a:t>1.1</a:t>
                      </a:r>
                      <a:endParaRPr lang="en-US" altLang="ko-KR" sz="1200" b="1" kern="1200" dirty="0">
                        <a:solidFill>
                          <a:srgbClr val="0000CC"/>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sz="1200" b="1" i="0" u="none" strike="noStrike" kern="1200" baseline="0" dirty="0">
                          <a:solidFill>
                            <a:schemeClr val="tx1"/>
                          </a:solidFill>
                          <a:latin typeface="+mn-ea"/>
                          <a:ea typeface="+mn-ea"/>
                          <a:cs typeface="+mn-cs"/>
                        </a:rPr>
                        <a:t>1.3</a:t>
                      </a:r>
                      <a:endParaRPr lang="ko-KR" altLang="en-US" sz="12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i="0" u="none" strike="noStrike" kern="1200" baseline="0" dirty="0">
                          <a:solidFill>
                            <a:srgbClr val="0033CC"/>
                          </a:solidFill>
                          <a:latin typeface="+mn-ea"/>
                          <a:ea typeface="+mn-ea"/>
                          <a:cs typeface="+mn-cs"/>
                        </a:rPr>
                        <a:t>A.3.1</a:t>
                      </a:r>
                    </a:p>
                    <a:p>
                      <a:pPr algn="ctr"/>
                      <a:r>
                        <a:rPr lang="en-US" sz="1200" b="1" i="0" u="none" strike="noStrike" kern="1200" baseline="0" dirty="0">
                          <a:solidFill>
                            <a:schemeClr val="tx1"/>
                          </a:solidFill>
                          <a:latin typeface="+mn-ea"/>
                          <a:ea typeface="+mn-ea"/>
                          <a:cs typeface="+mn-cs"/>
                        </a:rPr>
                        <a:t>A.2.5</a:t>
                      </a:r>
                      <a:endParaRPr lang="en-US" sz="1200" b="1" dirty="0">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740645">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ko-KR" altLang="en-US" sz="1200" b="0" i="0" u="none" strike="noStrike" kern="1200" baseline="0" dirty="0">
                          <a:solidFill>
                            <a:schemeClr val="tx1"/>
                          </a:solidFill>
                          <a:latin typeface="+mn-ea"/>
                          <a:ea typeface="+mn-ea"/>
                          <a:cs typeface="+mn-cs"/>
                        </a:rPr>
                        <a:t>구조는 </a:t>
                      </a:r>
                      <a:r>
                        <a:rPr lang="ko-KR" altLang="en-US" sz="1200" b="1" i="0" u="sng" strike="noStrike" kern="1200" baseline="0" dirty="0">
                          <a:solidFill>
                            <a:srgbClr val="FF0000"/>
                          </a:solidFill>
                          <a:latin typeface="+mn-ea"/>
                          <a:ea typeface="+mn-ea"/>
                          <a:cs typeface="+mn-cs"/>
                        </a:rPr>
                        <a:t>시스템 반응 시간을 고려하여</a:t>
                      </a:r>
                      <a:r>
                        <a:rPr lang="ko-KR" altLang="en-US" sz="1200" b="1" i="0" u="none" strike="noStrike" kern="1200" baseline="0" dirty="0">
                          <a:solidFill>
                            <a:srgbClr val="FF0000"/>
                          </a:solidFill>
                          <a:latin typeface="+mn-ea"/>
                          <a:ea typeface="+mn-ea"/>
                          <a:cs typeface="+mn-cs"/>
                        </a:rPr>
                        <a:t> 하나의 임의의 결함을 감지</a:t>
                      </a:r>
                      <a:r>
                        <a:rPr lang="ko-KR" altLang="en-US" sz="1200" b="0" i="0" u="none" strike="noStrike" kern="1200" baseline="0" dirty="0">
                          <a:solidFill>
                            <a:schemeClr val="tx1"/>
                          </a:solidFill>
                          <a:latin typeface="+mn-ea"/>
                          <a:ea typeface="+mn-ea"/>
                          <a:cs typeface="+mn-cs"/>
                        </a:rPr>
                        <a:t>하면 시스템이 안전한 상태로 들어가는 방법이어야 한다</a:t>
                      </a:r>
                      <a:r>
                        <a:rPr lang="en-US" altLang="ko-KR" sz="1200" b="0" i="0" u="none" strike="noStrike" kern="1200" baseline="0" dirty="0">
                          <a:solidFill>
                            <a:schemeClr val="tx1"/>
                          </a:solidFill>
                          <a:latin typeface="+mn-ea"/>
                          <a:ea typeface="+mn-ea"/>
                          <a:cs typeface="+mn-cs"/>
                        </a:rPr>
                        <a:t>.</a:t>
                      </a:r>
                      <a:r>
                        <a:rPr lang="en-US" sz="1200" b="0" i="0" u="none" strike="noStrike" kern="1200" baseline="0" dirty="0">
                          <a:solidFill>
                            <a:schemeClr val="tx1"/>
                          </a:solidFill>
                          <a:latin typeface="+mn-ea"/>
                          <a:ea typeface="+mn-ea"/>
                          <a:cs typeface="+mn-cs"/>
                        </a:rPr>
                        <a:t> (</a:t>
                      </a:r>
                      <a:r>
                        <a:rPr lang="en-US" altLang="ko-KR" sz="1200" b="0" i="0" u="none" strike="noStrike" kern="1200" baseline="0" dirty="0">
                          <a:solidFill>
                            <a:schemeClr val="tx1"/>
                          </a:solidFill>
                          <a:latin typeface="+mn-ea"/>
                          <a:ea typeface="+mn-ea"/>
                          <a:cs typeface="+mn-cs"/>
                        </a:rPr>
                        <a:t>The structure shall be such that </a:t>
                      </a:r>
                      <a:r>
                        <a:rPr lang="en-US" altLang="ko-KR" sz="1200" b="1" i="0" u="none" strike="noStrike" kern="1200" baseline="0" dirty="0">
                          <a:solidFill>
                            <a:srgbClr val="FF0000"/>
                          </a:solidFill>
                          <a:latin typeface="+mn-ea"/>
                          <a:ea typeface="+mn-ea"/>
                          <a:cs typeface="+mn-cs"/>
                        </a:rPr>
                        <a:t>any single random failure is detected with due </a:t>
                      </a:r>
                      <a:r>
                        <a:rPr lang="en-US" altLang="ko-KR" sz="1200" b="1" i="0" u="sng" strike="noStrike" kern="1200" baseline="0" dirty="0">
                          <a:solidFill>
                            <a:srgbClr val="FF0000"/>
                          </a:solidFill>
                          <a:latin typeface="+mn-ea"/>
                          <a:ea typeface="+mn-ea"/>
                          <a:cs typeface="+mn-cs"/>
                        </a:rPr>
                        <a:t>consideration to the system reaction time</a:t>
                      </a:r>
                      <a:r>
                        <a:rPr lang="en-US" altLang="ko-KR" sz="1200" b="0" i="0" u="none" strike="noStrike" kern="1200" baseline="0" dirty="0">
                          <a:solidFill>
                            <a:schemeClr val="tx1"/>
                          </a:solidFill>
                          <a:latin typeface="+mn-ea"/>
                          <a:ea typeface="+mn-ea"/>
                          <a:cs typeface="+mn-cs"/>
                        </a:rPr>
                        <a:t> and that the system goes into a safe state.)</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자체 테스트와 </a:t>
                      </a:r>
                      <a:r>
                        <a:rPr lang="ko-KR" altLang="en-US" sz="1200" b="1" u="sng" kern="1200" dirty="0">
                          <a:solidFill>
                            <a:srgbClr val="FF0000"/>
                          </a:solidFill>
                          <a:effectLst/>
                          <a:latin typeface="+mn-ea"/>
                          <a:ea typeface="+mn-ea"/>
                          <a:cs typeface="+mn-cs"/>
                        </a:rPr>
                        <a:t>모니터링이 있는 </a:t>
                      </a:r>
                      <a:r>
                        <a:rPr lang="en-US" altLang="ko-KR" sz="1200" kern="1200" dirty="0">
                          <a:solidFill>
                            <a:schemeClr val="tx1"/>
                          </a:solidFill>
                          <a:effectLst/>
                          <a:latin typeface="+mn-ea"/>
                          <a:ea typeface="+mn-ea"/>
                          <a:cs typeface="+mn-cs"/>
                        </a:rPr>
                        <a:t>1</a:t>
                      </a:r>
                      <a:r>
                        <a:rPr lang="ko-KR" altLang="en-US" sz="1200" kern="1200" dirty="0">
                          <a:solidFill>
                            <a:schemeClr val="tx1"/>
                          </a:solidFill>
                          <a:effectLst/>
                          <a:latin typeface="+mn-ea"/>
                          <a:ea typeface="+mn-ea"/>
                          <a:cs typeface="+mn-cs"/>
                        </a:rPr>
                        <a:t>개 채널 구조</a:t>
                      </a:r>
                      <a:r>
                        <a:rPr lang="en-US" altLang="ko-KR" sz="1200" kern="1200" dirty="0">
                          <a:solidFill>
                            <a:schemeClr val="tx1"/>
                          </a:solidFill>
                          <a:effectLst/>
                          <a:latin typeface="+mn-ea"/>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또는 비교할 수 있는 </a:t>
                      </a:r>
                      <a:r>
                        <a:rPr lang="en-US" altLang="ko-KR" sz="1200" kern="1200" dirty="0">
                          <a:solidFill>
                            <a:schemeClr val="tx1"/>
                          </a:solidFill>
                          <a:effectLst/>
                          <a:latin typeface="+mn-ea"/>
                          <a:ea typeface="+mn-ea"/>
                          <a:cs typeface="+mn-cs"/>
                        </a:rPr>
                        <a:t>2</a:t>
                      </a:r>
                      <a:r>
                        <a:rPr lang="ko-KR" altLang="en-US" sz="1200" kern="1200" dirty="0">
                          <a:solidFill>
                            <a:schemeClr val="tx1"/>
                          </a:solidFill>
                          <a:effectLst/>
                          <a:latin typeface="+mn-ea"/>
                          <a:ea typeface="+mn-ea"/>
                          <a:cs typeface="+mn-cs"/>
                        </a:rPr>
                        <a:t>개 이상의 채널</a:t>
                      </a:r>
                      <a:endParaRPr lang="en-US" sz="1200" b="1" i="0" u="none" strike="noStrike" kern="1200" baseline="0" dirty="0">
                        <a:solidFill>
                          <a:srgbClr val="FF0000"/>
                        </a:solidFill>
                        <a:latin typeface="+mn-ea"/>
                        <a:ea typeface="+mn-ea"/>
                        <a:cs typeface="+mn-cs"/>
                      </a:endParaRPr>
                    </a:p>
                    <a:p>
                      <a:r>
                        <a:rPr lang="en-US" sz="1200" b="1" i="0" u="none" strike="noStrike" kern="1200" baseline="0" dirty="0">
                          <a:solidFill>
                            <a:srgbClr val="FF0000"/>
                          </a:solidFill>
                          <a:latin typeface="+mn-ea"/>
                          <a:ea typeface="+mn-ea"/>
                          <a:cs typeface="+mn-cs"/>
                        </a:rPr>
                        <a:t>(One channel with self-test </a:t>
                      </a:r>
                      <a:r>
                        <a:rPr lang="en-US" sz="1200" b="1" i="0" u="sng" strike="noStrike" kern="1200" baseline="0" dirty="0">
                          <a:solidFill>
                            <a:srgbClr val="FF0000"/>
                          </a:solidFill>
                          <a:latin typeface="+mn-ea"/>
                          <a:ea typeface="+mn-ea"/>
                          <a:cs typeface="+mn-cs"/>
                        </a:rPr>
                        <a:t>and monitoring</a:t>
                      </a:r>
                      <a:r>
                        <a:rPr lang="en-US" sz="1200" b="0" i="0" u="none" strike="noStrike" kern="1200" baseline="0" dirty="0">
                          <a:solidFill>
                            <a:schemeClr val="tx1"/>
                          </a:solidFill>
                          <a:latin typeface="+mn-ea"/>
                          <a:ea typeface="+mn-ea"/>
                          <a:cs typeface="+mn-cs"/>
                        </a:rPr>
                        <a:t>, or</a:t>
                      </a:r>
                    </a:p>
                    <a:p>
                      <a:r>
                        <a:rPr lang="en-US" sz="1200" b="0" i="0" u="none" strike="noStrike" kern="1200" baseline="0" dirty="0">
                          <a:solidFill>
                            <a:schemeClr val="tx1"/>
                          </a:solidFill>
                          <a:latin typeface="+mn-ea"/>
                          <a:ea typeface="+mn-ea"/>
                          <a:cs typeface="+mn-cs"/>
                        </a:rPr>
                        <a:t>two channels or more with comparison.)</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0000CC"/>
                          </a:solidFill>
                          <a:latin typeface="+mn-ea"/>
                          <a:ea typeface="+mn-ea"/>
                          <a:cs typeface="+mn-cs"/>
                        </a:rPr>
                        <a:t>ⅩⅢ.3.1.2</a:t>
                      </a:r>
                      <a:endParaRPr lang="en-US" altLang="ko-KR" sz="1200" b="1" kern="1200" dirty="0">
                        <a:solidFill>
                          <a:srgbClr val="0000CC"/>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ⅩⅢ.3.1.3</a:t>
                      </a:r>
                      <a:endParaRPr lang="ko-KR" altLang="en-US" sz="12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i="0" u="none" strike="noStrike" kern="1200" baseline="0" dirty="0">
                          <a:solidFill>
                            <a:srgbClr val="0033CC"/>
                          </a:solidFill>
                          <a:latin typeface="+mn-ea"/>
                          <a:ea typeface="+mn-ea"/>
                          <a:cs typeface="+mn-cs"/>
                        </a:rPr>
                        <a:t>A.3.3</a:t>
                      </a:r>
                    </a:p>
                    <a:p>
                      <a:pPr algn="ctr"/>
                      <a:r>
                        <a:rPr lang="en-US" sz="1200" b="1" i="0" u="none" strike="noStrike" kern="1200" baseline="0" dirty="0">
                          <a:solidFill>
                            <a:schemeClr val="tx1"/>
                          </a:solidFill>
                          <a:latin typeface="+mn-ea"/>
                          <a:ea typeface="+mn-ea"/>
                          <a:cs typeface="+mn-cs"/>
                        </a:rPr>
                        <a:t>A.2.5</a:t>
                      </a:r>
                      <a:endParaRPr lang="en-US" sz="1200" b="1" dirty="0">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740645">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b="0" i="0" u="none" strike="noStrike" kern="1200" baseline="0" dirty="0">
                          <a:solidFill>
                            <a:schemeClr val="tx1"/>
                          </a:solidFill>
                          <a:latin typeface="+mn-ea"/>
                          <a:ea typeface="+mn-ea"/>
                          <a:cs typeface="+mn-cs"/>
                        </a:rPr>
                        <a:t>구조는 </a:t>
                      </a:r>
                      <a:r>
                        <a:rPr lang="ko-KR" altLang="en-US" sz="1200" b="1" i="0" u="sng" strike="noStrike" kern="1200" baseline="0" dirty="0">
                          <a:solidFill>
                            <a:srgbClr val="FF0000"/>
                          </a:solidFill>
                          <a:latin typeface="+mn-ea"/>
                          <a:ea typeface="+mn-ea"/>
                          <a:cs typeface="+mn-cs"/>
                        </a:rPr>
                        <a:t>시스템 반응 시간을 고려하여</a:t>
                      </a:r>
                      <a:r>
                        <a:rPr lang="ko-KR" altLang="en-US" sz="1200" b="1" i="0" u="none" strike="noStrike" kern="1200" baseline="0" dirty="0">
                          <a:solidFill>
                            <a:srgbClr val="FF0000"/>
                          </a:solidFill>
                          <a:latin typeface="+mn-ea"/>
                          <a:ea typeface="+mn-ea"/>
                          <a:cs typeface="+mn-cs"/>
                        </a:rPr>
                        <a:t> 하나의 임의의 결함을 감지</a:t>
                      </a:r>
                      <a:r>
                        <a:rPr lang="ko-KR" altLang="en-US" sz="1200" b="0" i="0" u="none" strike="noStrike" kern="1200" baseline="0" dirty="0">
                          <a:solidFill>
                            <a:schemeClr val="tx1"/>
                          </a:solidFill>
                          <a:latin typeface="+mn-ea"/>
                          <a:ea typeface="+mn-ea"/>
                          <a:cs typeface="+mn-cs"/>
                        </a:rPr>
                        <a:t>하면 시스템이 안전한 상태로 들어가는 방법이어야 한다</a:t>
                      </a:r>
                      <a:r>
                        <a:rPr lang="en-US" altLang="ko-KR" sz="1200" b="0" i="0" u="none" strike="noStrike" kern="1200" baseline="0" dirty="0">
                          <a:solidFill>
                            <a:schemeClr val="tx1"/>
                          </a:solidFill>
                          <a:latin typeface="+mn-ea"/>
                          <a:ea typeface="+mn-ea"/>
                          <a:cs typeface="+mn-cs"/>
                        </a:rPr>
                        <a:t>. (The structure shall be such that </a:t>
                      </a:r>
                      <a:r>
                        <a:rPr lang="en-US" altLang="ko-KR" sz="1200" b="1" i="0" u="none" strike="noStrike" kern="1200" baseline="0" dirty="0">
                          <a:solidFill>
                            <a:srgbClr val="FF0000"/>
                          </a:solidFill>
                          <a:latin typeface="+mn-ea"/>
                          <a:ea typeface="+mn-ea"/>
                          <a:cs typeface="+mn-cs"/>
                        </a:rPr>
                        <a:t>any single random failure is detected with due </a:t>
                      </a:r>
                      <a:r>
                        <a:rPr lang="en-US" altLang="ko-KR" sz="1200" b="1" i="0" u="sng" strike="noStrike" kern="1200" baseline="0" dirty="0">
                          <a:solidFill>
                            <a:srgbClr val="FF0000"/>
                          </a:solidFill>
                          <a:latin typeface="+mn-ea"/>
                          <a:ea typeface="+mn-ea"/>
                          <a:cs typeface="+mn-cs"/>
                        </a:rPr>
                        <a:t>consideration to the system reaction time</a:t>
                      </a:r>
                      <a:r>
                        <a:rPr lang="en-US" altLang="ko-KR" sz="1200" b="0" i="0" u="none" strike="noStrike" kern="1200" baseline="0" dirty="0">
                          <a:solidFill>
                            <a:schemeClr val="tx1"/>
                          </a:solidFill>
                          <a:latin typeface="+mn-ea"/>
                          <a:ea typeface="+mn-ea"/>
                          <a:cs typeface="+mn-cs"/>
                        </a:rPr>
                        <a:t> and that the system goes into a safe state.)</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200" b="1" i="0" u="none" strike="noStrike" kern="1200" baseline="0" dirty="0">
                          <a:solidFill>
                            <a:srgbClr val="FF0000"/>
                          </a:solidFill>
                          <a:latin typeface="+mn-ea"/>
                          <a:ea typeface="+mn-ea"/>
                          <a:cs typeface="+mn-cs"/>
                        </a:rPr>
                        <a:t>비교할 수 있는 </a:t>
                      </a:r>
                      <a:r>
                        <a:rPr lang="en-US" altLang="ko-KR" sz="1200" b="1" i="0" u="none" strike="noStrike" kern="1200" baseline="0" dirty="0">
                          <a:solidFill>
                            <a:srgbClr val="FF0000"/>
                          </a:solidFill>
                          <a:latin typeface="+mn-ea"/>
                          <a:ea typeface="+mn-ea"/>
                          <a:cs typeface="+mn-cs"/>
                        </a:rPr>
                        <a:t>2</a:t>
                      </a:r>
                      <a:r>
                        <a:rPr lang="ko-KR" altLang="en-US" sz="1200" b="1" i="0" u="none" strike="noStrike" kern="1200" baseline="0" dirty="0">
                          <a:solidFill>
                            <a:srgbClr val="FF0000"/>
                          </a:solidFill>
                          <a:latin typeface="+mn-ea"/>
                          <a:ea typeface="+mn-ea"/>
                          <a:cs typeface="+mn-cs"/>
                        </a:rPr>
                        <a:t>개 이상의 채널</a:t>
                      </a:r>
                      <a:endParaRPr lang="en-US" sz="1200" b="1" i="0" u="none" strike="noStrike" kern="1200" baseline="0" dirty="0">
                        <a:solidFill>
                          <a:srgbClr val="FF0000"/>
                        </a:solidFill>
                        <a:latin typeface="+mn-ea"/>
                        <a:ea typeface="+mn-ea"/>
                        <a:cs typeface="+mn-cs"/>
                      </a:endParaRPr>
                    </a:p>
                    <a:p>
                      <a:r>
                        <a:rPr lang="en-US" sz="1200" b="1" i="0" u="none" strike="noStrike" kern="1200" baseline="0" dirty="0">
                          <a:solidFill>
                            <a:srgbClr val="FF0000"/>
                          </a:solidFill>
                          <a:latin typeface="+mn-ea"/>
                          <a:ea typeface="+mn-ea"/>
                          <a:cs typeface="+mn-cs"/>
                        </a:rPr>
                        <a:t>(2 channels or more with comparison.)</a:t>
                      </a:r>
                      <a:endParaRPr lang="ko-KR" altLang="en-US" sz="1200" b="1" kern="1200" dirty="0">
                        <a:solidFill>
                          <a:srgbClr val="FF0000"/>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ⅩⅢ.3.1.3</a:t>
                      </a:r>
                      <a:endParaRPr lang="ko-KR" altLang="en-US" sz="12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i="0" u="none" strike="noStrike" kern="1200" baseline="0" dirty="0">
                          <a:solidFill>
                            <a:srgbClr val="0033CC"/>
                          </a:solidFill>
                          <a:latin typeface="+mn-ea"/>
                          <a:ea typeface="+mn-ea"/>
                          <a:cs typeface="+mn-cs"/>
                        </a:rPr>
                        <a:t>A.2.5</a:t>
                      </a:r>
                      <a:endParaRPr lang="en-US" sz="1200" b="1" dirty="0">
                        <a:solidFill>
                          <a:srgbClr val="0033CC"/>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6" name="직사각형 5"/>
          <p:cNvSpPr/>
          <p:nvPr/>
        </p:nvSpPr>
        <p:spPr>
          <a:xfrm>
            <a:off x="11395314" y="2359942"/>
            <a:ext cx="591675" cy="307697"/>
          </a:xfrm>
          <a:prstGeom prst="rect">
            <a:avLst/>
          </a:prstGeom>
        </p:spPr>
        <p:txBody>
          <a:bodyPr wrap="none">
            <a:spAutoFit/>
          </a:bodyPr>
          <a:lstStyle/>
          <a:p>
            <a:r>
              <a:rPr lang="en-US" altLang="ko-KR" sz="1400" b="1" dirty="0">
                <a:solidFill>
                  <a:srgbClr val="FF0000"/>
                </a:solidFill>
                <a:latin typeface="+mn-ea"/>
                <a:cs typeface="Arial" panose="020B0604020202020204" pitchFamily="34" charset="0"/>
              </a:rPr>
              <a:t>Low</a:t>
            </a:r>
            <a:r>
              <a:rPr lang="ko-KR" altLang="en-US" sz="1400" b="1" dirty="0">
                <a:solidFill>
                  <a:srgbClr val="FF0000"/>
                </a:solidFill>
                <a:latin typeface="+mn-ea"/>
                <a:cs typeface="Arial" panose="020B0604020202020204" pitchFamily="34" charset="0"/>
              </a:rPr>
              <a:t> </a:t>
            </a:r>
            <a:endParaRPr lang="en-US" sz="1400" dirty="0">
              <a:latin typeface="+mn-ea"/>
            </a:endParaRPr>
          </a:p>
        </p:txBody>
      </p:sp>
      <p:sp>
        <p:nvSpPr>
          <p:cNvPr id="8" name="직사각형 7"/>
          <p:cNvSpPr/>
          <p:nvPr/>
        </p:nvSpPr>
        <p:spPr>
          <a:xfrm>
            <a:off x="11375281" y="2563641"/>
            <a:ext cx="655949" cy="307777"/>
          </a:xfrm>
          <a:prstGeom prst="rect">
            <a:avLst/>
          </a:prstGeom>
        </p:spPr>
        <p:txBody>
          <a:bodyPr wrap="none">
            <a:spAutoFit/>
          </a:bodyPr>
          <a:lstStyle/>
          <a:p>
            <a:r>
              <a:rPr lang="en-US" altLang="ko-KR" sz="1400" b="1" dirty="0">
                <a:solidFill>
                  <a:srgbClr val="FF0000"/>
                </a:solidFill>
                <a:latin typeface="+mn-ea"/>
                <a:cs typeface="Arial" panose="020B0604020202020204" pitchFamily="34" charset="0"/>
              </a:rPr>
              <a:t>High</a:t>
            </a:r>
            <a:r>
              <a:rPr lang="ko-KR" altLang="en-US" sz="1400" b="1" dirty="0">
                <a:solidFill>
                  <a:srgbClr val="FF0000"/>
                </a:solidFill>
                <a:latin typeface="+mn-ea"/>
                <a:cs typeface="Arial" panose="020B0604020202020204" pitchFamily="34" charset="0"/>
              </a:rPr>
              <a:t> </a:t>
            </a:r>
            <a:endParaRPr lang="en-US" sz="1400" dirty="0">
              <a:latin typeface="+mn-ea"/>
            </a:endParaRPr>
          </a:p>
        </p:txBody>
      </p:sp>
      <p:sp>
        <p:nvSpPr>
          <p:cNvPr id="9" name="직사각형 8"/>
          <p:cNvSpPr/>
          <p:nvPr/>
        </p:nvSpPr>
        <p:spPr>
          <a:xfrm>
            <a:off x="11301502" y="3327952"/>
            <a:ext cx="955711" cy="307777"/>
          </a:xfrm>
          <a:prstGeom prst="rect">
            <a:avLst/>
          </a:prstGeom>
        </p:spPr>
        <p:txBody>
          <a:bodyPr wrap="none">
            <a:spAutoFit/>
          </a:bodyPr>
          <a:lstStyle/>
          <a:p>
            <a:r>
              <a:rPr lang="en-US" altLang="ko-KR" sz="1400" b="1" dirty="0">
                <a:solidFill>
                  <a:srgbClr val="FF0000"/>
                </a:solidFill>
                <a:latin typeface="+mn-ea"/>
                <a:cs typeface="Arial" panose="020B0604020202020204" pitchFamily="34" charset="0"/>
              </a:rPr>
              <a:t>Medium</a:t>
            </a:r>
            <a:r>
              <a:rPr lang="ko-KR" altLang="en-US" sz="1400" b="1" dirty="0">
                <a:solidFill>
                  <a:srgbClr val="FF0000"/>
                </a:solidFill>
                <a:latin typeface="+mn-ea"/>
                <a:cs typeface="Arial" panose="020B0604020202020204" pitchFamily="34" charset="0"/>
              </a:rPr>
              <a:t> </a:t>
            </a:r>
            <a:endParaRPr lang="en-US" sz="1400" dirty="0">
              <a:latin typeface="+mn-ea"/>
            </a:endParaRPr>
          </a:p>
        </p:txBody>
      </p:sp>
      <p:sp>
        <p:nvSpPr>
          <p:cNvPr id="10" name="직사각형 9"/>
          <p:cNvSpPr/>
          <p:nvPr/>
        </p:nvSpPr>
        <p:spPr>
          <a:xfrm>
            <a:off x="11363176" y="3547458"/>
            <a:ext cx="655949" cy="307777"/>
          </a:xfrm>
          <a:prstGeom prst="rect">
            <a:avLst/>
          </a:prstGeom>
        </p:spPr>
        <p:txBody>
          <a:bodyPr wrap="none">
            <a:spAutoFit/>
          </a:bodyPr>
          <a:lstStyle/>
          <a:p>
            <a:r>
              <a:rPr lang="en-US" altLang="ko-KR" sz="1400" b="1" dirty="0">
                <a:solidFill>
                  <a:srgbClr val="FF0000"/>
                </a:solidFill>
                <a:latin typeface="+mn-ea"/>
                <a:cs typeface="Arial" panose="020B0604020202020204" pitchFamily="34" charset="0"/>
              </a:rPr>
              <a:t>High</a:t>
            </a:r>
            <a:r>
              <a:rPr lang="ko-KR" altLang="en-US" sz="1400" b="1" dirty="0">
                <a:solidFill>
                  <a:srgbClr val="FF0000"/>
                </a:solidFill>
                <a:latin typeface="+mn-ea"/>
                <a:cs typeface="Arial" panose="020B0604020202020204" pitchFamily="34" charset="0"/>
              </a:rPr>
              <a:t> </a:t>
            </a:r>
            <a:endParaRPr lang="en-US" sz="1400" dirty="0">
              <a:latin typeface="+mn-ea"/>
            </a:endParaRPr>
          </a:p>
        </p:txBody>
      </p:sp>
      <p:sp>
        <p:nvSpPr>
          <p:cNvPr id="11" name="직사각형 10"/>
          <p:cNvSpPr/>
          <p:nvPr/>
        </p:nvSpPr>
        <p:spPr>
          <a:xfrm>
            <a:off x="11375116" y="4377742"/>
            <a:ext cx="655949" cy="307777"/>
          </a:xfrm>
          <a:prstGeom prst="rect">
            <a:avLst/>
          </a:prstGeom>
        </p:spPr>
        <p:txBody>
          <a:bodyPr wrap="none">
            <a:spAutoFit/>
          </a:bodyPr>
          <a:lstStyle/>
          <a:p>
            <a:r>
              <a:rPr lang="en-US" altLang="ko-KR" sz="1400" b="1" dirty="0">
                <a:solidFill>
                  <a:srgbClr val="FF0000"/>
                </a:solidFill>
                <a:latin typeface="+mn-ea"/>
                <a:cs typeface="Arial" panose="020B0604020202020204" pitchFamily="34" charset="0"/>
              </a:rPr>
              <a:t>High</a:t>
            </a:r>
            <a:r>
              <a:rPr lang="ko-KR" altLang="en-US" sz="1400" b="1" dirty="0">
                <a:solidFill>
                  <a:srgbClr val="FF0000"/>
                </a:solidFill>
                <a:latin typeface="+mn-ea"/>
                <a:cs typeface="Arial" panose="020B0604020202020204" pitchFamily="34" charset="0"/>
              </a:rPr>
              <a:t> </a:t>
            </a:r>
            <a:endParaRPr lang="en-US" sz="1400" dirty="0">
              <a:latin typeface="+mn-ea"/>
            </a:endParaRPr>
          </a:p>
        </p:txBody>
      </p:sp>
      <p:sp>
        <p:nvSpPr>
          <p:cNvPr id="13"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latin typeface="+mn-ea"/>
              </a:rPr>
              <a:t>Maximum Diagnostic Coverage Achievable </a:t>
            </a:r>
          </a:p>
          <a:p>
            <a:pPr marL="0" indent="0" algn="r">
              <a:buNone/>
            </a:pPr>
            <a:r>
              <a:rPr lang="en-US" sz="1400" b="1" dirty="0">
                <a:solidFill>
                  <a:srgbClr val="327ED2"/>
                </a:solidFill>
                <a:latin typeface="+mn-ea"/>
              </a:rPr>
              <a:t>(</a:t>
            </a:r>
            <a:r>
              <a:rPr lang="ko-KR" altLang="en-US" sz="1400" b="1" dirty="0">
                <a:solidFill>
                  <a:srgbClr val="327ED2"/>
                </a:solidFill>
                <a:latin typeface="+mn-ea"/>
              </a:rPr>
              <a:t>달성 가능한 최대 진단 범위</a:t>
            </a:r>
            <a:r>
              <a:rPr lang="en-US" altLang="ko-KR" sz="1400" b="1" dirty="0">
                <a:solidFill>
                  <a:srgbClr val="327ED2"/>
                </a:solidFill>
                <a:latin typeface="+mn-ea"/>
              </a:rPr>
              <a:t>)</a:t>
            </a:r>
            <a:endParaRPr lang="de-DE" sz="1400" b="1" dirty="0">
              <a:solidFill>
                <a:srgbClr val="327ED2"/>
              </a:solidFill>
              <a:latin typeface="+mn-ea"/>
            </a:endParaRPr>
          </a:p>
        </p:txBody>
      </p:sp>
      <p:pic>
        <p:nvPicPr>
          <p:cNvPr id="18" name="그림 17">
            <a:extLst>
              <a:ext uri="{FF2B5EF4-FFF2-40B4-BE49-F238E27FC236}">
                <a16:creationId xmlns:a16="http://schemas.microsoft.com/office/drawing/2014/main" id="{B8693098-A6AA-467C-B8A9-A885B795F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20" name="Foliennummernplatzhalter 3">
            <a:extLst>
              <a:ext uri="{FF2B5EF4-FFF2-40B4-BE49-F238E27FC236}">
                <a16:creationId xmlns:a16="http://schemas.microsoft.com/office/drawing/2014/main" id="{A2E52252-7B26-49A3-804D-8BBE01A7EE0F}"/>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58</a:t>
            </a:fld>
            <a:endParaRPr lang="en-GB" noProof="0" dirty="0"/>
          </a:p>
        </p:txBody>
      </p:sp>
    </p:spTree>
    <p:extLst>
      <p:ext uri="{BB962C8B-B14F-4D97-AF65-F5344CB8AC3E}">
        <p14:creationId xmlns:p14="http://schemas.microsoft.com/office/powerpoint/2010/main" val="41580431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p>
        </p:txBody>
      </p:sp>
      <p:sp>
        <p:nvSpPr>
          <p:cNvPr id="5" name="Inhaltsplatzhalter 4"/>
          <p:cNvSpPr>
            <a:spLocks noGrp="1"/>
          </p:cNvSpPr>
          <p:nvPr>
            <p:ph sz="quarter" idx="13"/>
          </p:nvPr>
        </p:nvSpPr>
        <p:spPr>
          <a:xfrm>
            <a:off x="444734" y="1192774"/>
            <a:ext cx="11334624" cy="727465"/>
          </a:xfrm>
        </p:spPr>
        <p:txBody>
          <a:bodyPr>
            <a:norm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구조</a:t>
            </a:r>
            <a:r>
              <a:rPr lang="en-US" altLang="ko-KR" sz="1800" b="1" dirty="0">
                <a:solidFill>
                  <a:srgbClr val="327ED2"/>
                </a:solidFill>
                <a:latin typeface="+mn-ea"/>
              </a:rPr>
              <a:t>(</a:t>
            </a:r>
            <a:r>
              <a:rPr lang="en-US" altLang="ko-KR" sz="1800" b="1" u="sng" dirty="0">
                <a:solidFill>
                  <a:srgbClr val="327ED2"/>
                </a:solidFill>
                <a:latin typeface="+mn-ea"/>
              </a:rPr>
              <a:t>Structure)</a:t>
            </a:r>
          </a:p>
          <a:p>
            <a:pPr marL="0" indent="0">
              <a:buNone/>
            </a:pPr>
            <a:endParaRPr lang="en-US" altLang="ko-KR" sz="1800" b="1" dirty="0">
              <a:latin typeface="+mn-ea"/>
            </a:endParaRPr>
          </a:p>
        </p:txBody>
      </p:sp>
      <p:graphicFrame>
        <p:nvGraphicFramePr>
          <p:cNvPr id="12" name="표 11"/>
          <p:cNvGraphicFramePr>
            <a:graphicFrameLocks noGrp="1"/>
          </p:cNvGraphicFramePr>
          <p:nvPr>
            <p:extLst/>
          </p:nvPr>
        </p:nvGraphicFramePr>
        <p:xfrm>
          <a:off x="333288" y="1921141"/>
          <a:ext cx="11446071" cy="3779361"/>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600" b="1" i="0" u="none" strike="noStrike" kern="1200" baseline="0" dirty="0">
                          <a:solidFill>
                            <a:schemeClr val="tx1"/>
                          </a:solidFill>
                          <a:latin typeface="+mn-ea"/>
                          <a:ea typeface="+mn-ea"/>
                          <a:cs typeface="+mn-cs"/>
                        </a:rPr>
                        <a:t>조치 </a:t>
                      </a:r>
                      <a:r>
                        <a:rPr lang="en-US" altLang="ko-KR" sz="1600" b="1" i="0" u="none" strike="noStrike" kern="1200" baseline="0" dirty="0">
                          <a:solidFill>
                            <a:schemeClr val="tx1"/>
                          </a:solidFill>
                          <a:latin typeface="+mn-ea"/>
                          <a:ea typeface="+mn-ea"/>
                          <a:cs typeface="+mn-cs"/>
                        </a:rPr>
                        <a:t>No.</a:t>
                      </a:r>
                      <a:endParaRPr lang="ko-KR" altLang="en-US" sz="16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600" b="1" i="0" u="none" strike="noStrike" kern="1200" baseline="0" dirty="0">
                          <a:solidFill>
                            <a:schemeClr val="tx1"/>
                          </a:solidFill>
                          <a:latin typeface="+mn-ea"/>
                          <a:ea typeface="+mn-ea"/>
                          <a:cs typeface="+mn-cs"/>
                        </a:rPr>
                        <a:t>조치의 설명</a:t>
                      </a:r>
                      <a:endParaRPr lang="en-US" sz="16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240729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600" b="1" dirty="0">
                          <a:solidFill>
                            <a:schemeClr val="tx1"/>
                          </a:solidFill>
                          <a:latin typeface="+mn-ea"/>
                        </a:rPr>
                        <a:t>ⅩⅢ.3.</a:t>
                      </a:r>
                      <a:r>
                        <a:rPr lang="de-DE" altLang="ko-KR" sz="1600" b="1" dirty="0">
                          <a:solidFill>
                            <a:schemeClr val="tx1"/>
                          </a:solidFill>
                          <a:latin typeface="+mn-ea"/>
                        </a:rPr>
                        <a:t>1.1</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altLang="ko-KR" sz="1600" b="1" kern="1200" dirty="0">
                          <a:solidFill>
                            <a:schemeClr val="tx1"/>
                          </a:solidFill>
                          <a:effectLst/>
                          <a:latin typeface="+mn-ea"/>
                          <a:ea typeface="+mn-ea"/>
                          <a:cs typeface="+mn-cs"/>
                        </a:rPr>
                        <a:t>(</a:t>
                      </a:r>
                      <a:r>
                        <a:rPr lang="en-US" altLang="ko-KR" sz="1600" b="1" kern="1200" dirty="0">
                          <a:solidFill>
                            <a:schemeClr val="tx1"/>
                          </a:solidFill>
                          <a:effectLst/>
                          <a:latin typeface="+mn-ea"/>
                          <a:ea typeface="+mn-ea"/>
                          <a:cs typeface="+mn-cs"/>
                        </a:rPr>
                        <a:t>SIL 1)</a:t>
                      </a:r>
                      <a:endParaRPr lang="ko-KR" altLang="en-US" sz="16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r>
                        <a:rPr lang="ko-KR" altLang="en-US" sz="1600" b="1" i="0" u="none" strike="noStrike" kern="1200" baseline="0" dirty="0">
                          <a:solidFill>
                            <a:srgbClr val="FF0000"/>
                          </a:solidFill>
                          <a:latin typeface="+mn-ea"/>
                          <a:ea typeface="+mn-ea"/>
                          <a:cs typeface="+mn-cs"/>
                        </a:rPr>
                        <a:t>자체 테스트</a:t>
                      </a:r>
                      <a:r>
                        <a:rPr lang="ko-KR" altLang="en-US" sz="1600" b="1" i="0" u="none" strike="noStrike" kern="1200" baseline="0" dirty="0">
                          <a:solidFill>
                            <a:schemeClr val="tx1"/>
                          </a:solidFill>
                          <a:latin typeface="+mn-ea"/>
                          <a:ea typeface="+mn-ea"/>
                          <a:cs typeface="+mn-cs"/>
                        </a:rPr>
                        <a:t>가 있는 </a:t>
                      </a:r>
                      <a:r>
                        <a:rPr lang="en-US" altLang="ko-KR" sz="1600" b="1" i="0" u="none" strike="noStrike" kern="1200" baseline="0" dirty="0">
                          <a:solidFill>
                            <a:schemeClr val="tx1"/>
                          </a:solidFill>
                          <a:latin typeface="+mn-ea"/>
                          <a:ea typeface="+mn-ea"/>
                          <a:cs typeface="+mn-cs"/>
                        </a:rPr>
                        <a:t>1</a:t>
                      </a:r>
                      <a:r>
                        <a:rPr lang="ko-KR" altLang="en-US" sz="1600" b="1" i="0" u="none" strike="noStrike" kern="1200" baseline="0" dirty="0">
                          <a:solidFill>
                            <a:schemeClr val="tx1"/>
                          </a:solidFill>
                          <a:latin typeface="+mn-ea"/>
                          <a:ea typeface="+mn-ea"/>
                          <a:cs typeface="+mn-cs"/>
                        </a:rPr>
                        <a:t>채널 구조</a:t>
                      </a:r>
                      <a:endParaRPr lang="en-US" altLang="ko-KR" sz="1600" b="1" i="0" u="none" strike="noStrike" kern="1200" baseline="0" dirty="0">
                        <a:solidFill>
                          <a:schemeClr val="tx1"/>
                        </a:solidFill>
                        <a:latin typeface="+mn-ea"/>
                        <a:ea typeface="+mn-ea"/>
                        <a:cs typeface="+mn-cs"/>
                      </a:endParaRPr>
                    </a:p>
                    <a:p>
                      <a:r>
                        <a:rPr lang="ko-KR" altLang="en-US" sz="1600" b="0" i="0" u="none" strike="noStrike" kern="1200" baseline="0" dirty="0">
                          <a:solidFill>
                            <a:schemeClr val="tx1"/>
                          </a:solidFill>
                          <a:latin typeface="+mn-ea"/>
                          <a:ea typeface="+mn-ea"/>
                          <a:cs typeface="+mn-cs"/>
                        </a:rPr>
                        <a:t>설명</a:t>
                      </a:r>
                      <a:r>
                        <a:rPr lang="en-US" altLang="ko-KR" sz="1600" b="0" i="0" u="none" strike="noStrike" kern="1200" baseline="0" dirty="0">
                          <a:solidFill>
                            <a:schemeClr val="tx1"/>
                          </a:solidFill>
                          <a:latin typeface="+mn-ea"/>
                          <a:ea typeface="+mn-ea"/>
                          <a:cs typeface="+mn-cs"/>
                        </a:rPr>
                        <a:t>:</a:t>
                      </a:r>
                    </a:p>
                    <a:p>
                      <a:r>
                        <a:rPr lang="ko-KR" altLang="en-US" sz="1600" b="0" i="0" u="none" strike="noStrike" kern="1200" baseline="0" dirty="0">
                          <a:solidFill>
                            <a:schemeClr val="tx1"/>
                          </a:solidFill>
                          <a:latin typeface="+mn-ea"/>
                          <a:ea typeface="+mn-ea"/>
                          <a:cs typeface="+mn-cs"/>
                        </a:rPr>
                        <a:t>구조가 </a:t>
                      </a:r>
                      <a:r>
                        <a:rPr lang="en-US" altLang="ko-KR" sz="1600" b="0" i="0" u="none" strike="noStrike" kern="1200" baseline="0" dirty="0">
                          <a:solidFill>
                            <a:schemeClr val="tx1"/>
                          </a:solidFill>
                          <a:latin typeface="+mn-ea"/>
                          <a:ea typeface="+mn-ea"/>
                          <a:cs typeface="+mn-cs"/>
                        </a:rPr>
                        <a:t>1</a:t>
                      </a:r>
                      <a:r>
                        <a:rPr lang="ko-KR" altLang="en-US" sz="1600" b="0" i="0" u="none" strike="noStrike" kern="1200" baseline="0" dirty="0">
                          <a:solidFill>
                            <a:schemeClr val="tx1"/>
                          </a:solidFill>
                          <a:latin typeface="+mn-ea"/>
                          <a:ea typeface="+mn-ea"/>
                          <a:cs typeface="+mn-cs"/>
                        </a:rPr>
                        <a:t>채널이더라도</a:t>
                      </a:r>
                      <a:r>
                        <a:rPr lang="en-US" altLang="ko-KR" sz="1600" b="0" i="0" u="none" strike="noStrike" kern="1200" baseline="0" dirty="0">
                          <a:solidFill>
                            <a:schemeClr val="tx1"/>
                          </a:solidFill>
                          <a:latin typeface="+mn-ea"/>
                          <a:ea typeface="+mn-ea"/>
                          <a:cs typeface="+mn-cs"/>
                        </a:rPr>
                        <a:t>, </a:t>
                      </a:r>
                      <a:r>
                        <a:rPr lang="ko-KR" altLang="en-US" sz="1600" b="1" i="0" u="none" strike="noStrike" kern="1200" baseline="0" dirty="0">
                          <a:solidFill>
                            <a:srgbClr val="FF0000"/>
                          </a:solidFill>
                          <a:latin typeface="+mn-ea"/>
                          <a:ea typeface="+mn-ea"/>
                          <a:cs typeface="+mn-cs"/>
                        </a:rPr>
                        <a:t>안전한 차단을 보장하기 위해 여분의 출력 경로가 제공되어야 한다</a:t>
                      </a:r>
                      <a:r>
                        <a:rPr lang="en-US" altLang="ko-KR" sz="1600" b="1" i="0" u="none" strike="noStrike" kern="1200" baseline="0" dirty="0">
                          <a:solidFill>
                            <a:srgbClr val="FF0000"/>
                          </a:solidFill>
                          <a:latin typeface="+mn-ea"/>
                          <a:ea typeface="+mn-ea"/>
                          <a:cs typeface="+mn-cs"/>
                        </a:rPr>
                        <a:t>.</a:t>
                      </a:r>
                      <a:r>
                        <a:rPr lang="en-US" altLang="ko-KR" sz="1600" b="0" i="0" u="none" strike="noStrike" kern="1200" baseline="0" dirty="0">
                          <a:solidFill>
                            <a:schemeClr val="tx1"/>
                          </a:solidFill>
                          <a:latin typeface="+mn-ea"/>
                          <a:ea typeface="+mn-ea"/>
                          <a:cs typeface="+mn-cs"/>
                        </a:rPr>
                        <a:t>  </a:t>
                      </a:r>
                      <a:r>
                        <a:rPr lang="ko-KR" altLang="en-US" sz="1600" b="0" i="0" u="sng" strike="noStrike" kern="1200" baseline="0" dirty="0">
                          <a:solidFill>
                            <a:schemeClr val="tx1"/>
                          </a:solidFill>
                          <a:latin typeface="+mn-ea"/>
                          <a:ea typeface="+mn-ea"/>
                          <a:cs typeface="+mn-cs"/>
                        </a:rPr>
                        <a:t>자체 시험</a:t>
                      </a:r>
                      <a:r>
                        <a:rPr lang="en-US" altLang="ko-KR" sz="1600" b="0" i="0" u="sng" strike="noStrike" kern="1200" baseline="0" dirty="0">
                          <a:solidFill>
                            <a:schemeClr val="tx1"/>
                          </a:solidFill>
                          <a:latin typeface="+mn-ea"/>
                          <a:ea typeface="+mn-ea"/>
                          <a:cs typeface="+mn-cs"/>
                        </a:rPr>
                        <a:t>(</a:t>
                      </a:r>
                      <a:r>
                        <a:rPr lang="ko-KR" altLang="en-US" sz="1600" b="0" i="0" u="sng" strike="noStrike" kern="1200" baseline="0" dirty="0">
                          <a:solidFill>
                            <a:schemeClr val="tx1"/>
                          </a:solidFill>
                          <a:latin typeface="+mn-ea"/>
                          <a:ea typeface="+mn-ea"/>
                          <a:cs typeface="+mn-cs"/>
                        </a:rPr>
                        <a:t>주기적</a:t>
                      </a:r>
                      <a:r>
                        <a:rPr lang="en-US" altLang="ko-KR" sz="1600" b="0" i="0" u="sng"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이 응용프로그램에 의한 시간적 간격에서 </a:t>
                      </a:r>
                      <a:r>
                        <a:rPr lang="en-US" altLang="ko-KR" sz="1600" b="0" i="0" u="none" strike="noStrike" kern="1200" baseline="0" dirty="0">
                          <a:solidFill>
                            <a:schemeClr val="tx1"/>
                          </a:solidFill>
                          <a:latin typeface="+mn-ea"/>
                          <a:ea typeface="+mn-ea"/>
                          <a:cs typeface="+mn-cs"/>
                        </a:rPr>
                        <a:t>PESSRAL</a:t>
                      </a:r>
                      <a:r>
                        <a:rPr lang="ko-KR" altLang="en-US" sz="1600" b="0" i="0" u="none" strike="noStrike" kern="1200" baseline="0" dirty="0">
                          <a:solidFill>
                            <a:schemeClr val="tx1"/>
                          </a:solidFill>
                          <a:latin typeface="+mn-ea"/>
                          <a:ea typeface="+mn-ea"/>
                          <a:cs typeface="+mn-cs"/>
                        </a:rPr>
                        <a:t>의 하부장치에 적용된다</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이 시험들</a:t>
                      </a:r>
                      <a:r>
                        <a:rPr lang="en-US" altLang="ko-KR" sz="1600" b="0" i="0" u="none"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예</a:t>
                      </a:r>
                      <a:r>
                        <a:rPr lang="en-US" altLang="ko-KR" sz="1600" b="0" i="0" u="none" strike="noStrike" kern="1200" baseline="0" dirty="0">
                          <a:solidFill>
                            <a:schemeClr val="tx1"/>
                          </a:solidFill>
                          <a:latin typeface="+mn-ea"/>
                          <a:ea typeface="+mn-ea"/>
                          <a:cs typeface="+mn-cs"/>
                        </a:rPr>
                        <a:t>, CPU </a:t>
                      </a:r>
                      <a:r>
                        <a:rPr lang="ko-KR" altLang="en-US" sz="1600" b="0" i="0" u="none" strike="noStrike" kern="1200" baseline="0" dirty="0">
                          <a:solidFill>
                            <a:schemeClr val="tx1"/>
                          </a:solidFill>
                          <a:latin typeface="+mn-ea"/>
                          <a:ea typeface="+mn-ea"/>
                          <a:cs typeface="+mn-cs"/>
                        </a:rPr>
                        <a:t>시험 또는 메모리 시험</a:t>
                      </a:r>
                      <a:r>
                        <a:rPr lang="en-US" altLang="ko-KR" sz="1600" b="0" i="0" u="none"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은 데이터 흐름의 독립적인 </a:t>
                      </a:r>
                      <a:r>
                        <a:rPr lang="ko-KR" altLang="en-US" sz="1600" b="1" i="0" u="sng" strike="noStrike" kern="1200" baseline="0" dirty="0">
                          <a:solidFill>
                            <a:srgbClr val="FF0000"/>
                          </a:solidFill>
                          <a:latin typeface="+mn-ea"/>
                          <a:ea typeface="+mn-ea"/>
                          <a:cs typeface="+mn-cs"/>
                        </a:rPr>
                        <a:t>숨은 고장들을 찾아내도록 설계</a:t>
                      </a:r>
                      <a:r>
                        <a:rPr lang="ko-KR" altLang="en-US" sz="1600" b="0" i="0" u="none" strike="noStrike" kern="1200" baseline="0" dirty="0">
                          <a:solidFill>
                            <a:schemeClr val="tx1"/>
                          </a:solidFill>
                          <a:latin typeface="+mn-ea"/>
                          <a:ea typeface="+mn-ea"/>
                          <a:cs typeface="+mn-cs"/>
                        </a:rPr>
                        <a:t>되었다</a:t>
                      </a:r>
                      <a:r>
                        <a:rPr lang="en-US" altLang="ko-KR" sz="1600" b="0" i="0" u="none" strike="noStrike" kern="1200" baseline="0" dirty="0">
                          <a:solidFill>
                            <a:schemeClr val="tx1"/>
                          </a:solidFill>
                          <a:latin typeface="+mn-ea"/>
                          <a:ea typeface="+mn-ea"/>
                          <a:cs typeface="+mn-cs"/>
                        </a:rPr>
                        <a:t>.</a:t>
                      </a:r>
                    </a:p>
                    <a:p>
                      <a:r>
                        <a:rPr lang="ko-KR" altLang="en-US" sz="1600" b="1" i="0" u="sng" strike="noStrike" kern="1200" baseline="0" dirty="0">
                          <a:solidFill>
                            <a:srgbClr val="0000CC"/>
                          </a:solidFill>
                          <a:latin typeface="+mn-ea"/>
                          <a:ea typeface="+mn-ea"/>
                          <a:cs typeface="+mn-cs"/>
                        </a:rPr>
                        <a:t>감지된 고장</a:t>
                      </a:r>
                      <a:r>
                        <a:rPr lang="ko-KR" altLang="en-US" sz="1600" b="1" i="0" u="none" strike="noStrike" kern="1200" baseline="0" dirty="0">
                          <a:solidFill>
                            <a:srgbClr val="0000CC"/>
                          </a:solidFill>
                          <a:latin typeface="+mn-ea"/>
                          <a:ea typeface="+mn-ea"/>
                          <a:cs typeface="+mn-cs"/>
                        </a:rPr>
                        <a:t>은 시스템이 </a:t>
                      </a:r>
                      <a:r>
                        <a:rPr lang="ko-KR" altLang="en-US" sz="1600" b="1" i="0" u="sng" strike="noStrike" kern="1200" baseline="0" dirty="0">
                          <a:solidFill>
                            <a:srgbClr val="0000CC"/>
                          </a:solidFill>
                          <a:latin typeface="+mn-ea"/>
                          <a:ea typeface="+mn-ea"/>
                          <a:cs typeface="+mn-cs"/>
                        </a:rPr>
                        <a:t>안전한 상태</a:t>
                      </a:r>
                      <a:r>
                        <a:rPr lang="ko-KR" altLang="en-US" sz="1600" b="1" i="0" u="none" strike="noStrike" kern="1200" baseline="0" dirty="0">
                          <a:solidFill>
                            <a:srgbClr val="0000CC"/>
                          </a:solidFill>
                          <a:latin typeface="+mn-ea"/>
                          <a:ea typeface="+mn-ea"/>
                          <a:cs typeface="+mn-cs"/>
                        </a:rPr>
                        <a:t>로 들어가도록 해야 한다</a:t>
                      </a:r>
                      <a:r>
                        <a:rPr lang="en-US" altLang="ko-KR" sz="1600" b="1" i="0" u="none" strike="noStrike" kern="1200" baseline="0" dirty="0">
                          <a:solidFill>
                            <a:srgbClr val="0000CC"/>
                          </a:solidFill>
                          <a:latin typeface="+mn-ea"/>
                          <a:ea typeface="+mn-ea"/>
                          <a:cs typeface="+mn-cs"/>
                        </a:rPr>
                        <a:t>.</a:t>
                      </a:r>
                      <a:endParaRPr lang="en-US" sz="1600" b="1" i="0" u="none" strike="noStrike" kern="1200" baseline="0" dirty="0">
                        <a:solidFill>
                          <a:srgbClr val="0000CC"/>
                        </a:solidFill>
                        <a:latin typeface="+mn-ea"/>
                        <a:ea typeface="+mn-ea"/>
                        <a:cs typeface="+mn-cs"/>
                      </a:endParaRPr>
                    </a:p>
                    <a:p>
                      <a:endParaRPr lang="en-US" sz="1600" b="0" i="0" u="none" strike="noStrike" kern="1200" baseline="0" dirty="0">
                        <a:solidFill>
                          <a:schemeClr val="tx1"/>
                        </a:solidFill>
                        <a:latin typeface="+mn-ea"/>
                        <a:ea typeface="+mn-ea"/>
                        <a:cs typeface="+mn-cs"/>
                      </a:endParaRPr>
                    </a:p>
                    <a:p>
                      <a:r>
                        <a:rPr lang="en-US" sz="1600" b="0" i="0" u="none" strike="noStrike" kern="1200" baseline="0" dirty="0">
                          <a:solidFill>
                            <a:schemeClr val="tx1"/>
                          </a:solidFill>
                          <a:latin typeface="+mn-ea"/>
                          <a:ea typeface="+mn-ea"/>
                          <a:cs typeface="+mn-cs"/>
                        </a:rPr>
                        <a:t>(</a:t>
                      </a:r>
                      <a:r>
                        <a:rPr lang="en-US" altLang="ko-KR" sz="1600" b="1" i="0" u="none" strike="noStrike" kern="1200" baseline="0" dirty="0">
                          <a:solidFill>
                            <a:schemeClr val="tx1"/>
                          </a:solidFill>
                          <a:latin typeface="+mn-ea"/>
                          <a:ea typeface="+mn-ea"/>
                          <a:cs typeface="+mn-cs"/>
                        </a:rPr>
                        <a:t>One channel structure </a:t>
                      </a:r>
                      <a:r>
                        <a:rPr lang="en-US" altLang="ko-KR" sz="1600" b="1" i="0" u="none" strike="noStrike" kern="1200" baseline="0" dirty="0">
                          <a:solidFill>
                            <a:srgbClr val="FF0000"/>
                          </a:solidFill>
                          <a:latin typeface="+mn-ea"/>
                          <a:ea typeface="+mn-ea"/>
                          <a:cs typeface="+mn-cs"/>
                        </a:rPr>
                        <a:t>with self-test</a:t>
                      </a:r>
                    </a:p>
                    <a:p>
                      <a:r>
                        <a:rPr lang="en-US" altLang="ko-KR" sz="1600" b="0" i="0" u="none" strike="noStrike" kern="1200" baseline="0" dirty="0">
                          <a:solidFill>
                            <a:schemeClr val="tx1"/>
                          </a:solidFill>
                          <a:latin typeface="+mn-ea"/>
                          <a:ea typeface="+mn-ea"/>
                          <a:cs typeface="+mn-cs"/>
                        </a:rPr>
                        <a:t>Even though the structure consists of a single channel, </a:t>
                      </a:r>
                      <a:r>
                        <a:rPr lang="en-US" altLang="ko-KR" sz="1600" b="1" i="0" u="sng" strike="noStrike" kern="1200" baseline="0" dirty="0">
                          <a:solidFill>
                            <a:srgbClr val="FF0000"/>
                          </a:solidFill>
                          <a:latin typeface="+mn-ea"/>
                          <a:ea typeface="+mn-ea"/>
                          <a:cs typeface="+mn-cs"/>
                        </a:rPr>
                        <a:t>redundant output paths </a:t>
                      </a:r>
                      <a:r>
                        <a:rPr lang="en-US" altLang="ko-KR" sz="1600" b="1" i="0" u="none" strike="noStrike" kern="1200" baseline="0" dirty="0">
                          <a:solidFill>
                            <a:srgbClr val="FF0000"/>
                          </a:solidFill>
                          <a:latin typeface="+mn-ea"/>
                          <a:ea typeface="+mn-ea"/>
                          <a:cs typeface="+mn-cs"/>
                        </a:rPr>
                        <a:t>shall be provided to ensure a safe shutdown</a:t>
                      </a:r>
                      <a:r>
                        <a:rPr lang="en-US" altLang="ko-KR" sz="1600" b="0" i="0" u="none" strike="noStrike" kern="1200" baseline="0" dirty="0">
                          <a:solidFill>
                            <a:schemeClr val="tx1"/>
                          </a:solidFill>
                          <a:latin typeface="+mn-ea"/>
                          <a:ea typeface="+mn-ea"/>
                          <a:cs typeface="+mn-cs"/>
                        </a:rPr>
                        <a:t>. </a:t>
                      </a:r>
                      <a:r>
                        <a:rPr lang="en-US" altLang="ko-KR" sz="1600" b="0" i="0" u="sng" strike="noStrike" kern="1200" baseline="0" dirty="0">
                          <a:solidFill>
                            <a:schemeClr val="tx1"/>
                          </a:solidFill>
                          <a:latin typeface="+mn-ea"/>
                          <a:ea typeface="+mn-ea"/>
                          <a:cs typeface="+mn-cs"/>
                        </a:rPr>
                        <a:t>Self tests (cyclical)</a:t>
                      </a:r>
                      <a:r>
                        <a:rPr lang="en-US" altLang="ko-KR" sz="1600" b="0" i="0" u="none" strike="noStrike" kern="1200" baseline="0" dirty="0">
                          <a:solidFill>
                            <a:schemeClr val="tx1"/>
                          </a:solidFill>
                          <a:latin typeface="+mn-ea"/>
                          <a:ea typeface="+mn-ea"/>
                          <a:cs typeface="+mn-cs"/>
                        </a:rPr>
                        <a:t> are applied to the subunits of the PESSRAL at time intervals which </a:t>
                      </a:r>
                      <a:r>
                        <a:rPr lang="en-US" altLang="ko-KR" sz="1600" b="0" i="0" u="sng" strike="noStrike" kern="1200" baseline="0" dirty="0">
                          <a:solidFill>
                            <a:schemeClr val="tx1"/>
                          </a:solidFill>
                          <a:latin typeface="+mn-ea"/>
                          <a:ea typeface="+mn-ea"/>
                          <a:cs typeface="+mn-cs"/>
                        </a:rPr>
                        <a:t>may be</a:t>
                      </a:r>
                      <a:r>
                        <a:rPr lang="en-US" altLang="ko-KR" sz="1600" b="0" i="0" u="none" strike="noStrike" kern="1200" baseline="0" dirty="0">
                          <a:solidFill>
                            <a:schemeClr val="tx1"/>
                          </a:solidFill>
                          <a:latin typeface="+mn-ea"/>
                          <a:ea typeface="+mn-ea"/>
                          <a:cs typeface="+mn-cs"/>
                        </a:rPr>
                        <a:t> application dependent. These tests (e.g. CPU tests or memory tests) are designed to </a:t>
                      </a:r>
                      <a:r>
                        <a:rPr lang="en-US" altLang="ko-KR" sz="1600" b="1" i="0" u="sng" strike="noStrike" kern="1200" baseline="0" dirty="0">
                          <a:solidFill>
                            <a:srgbClr val="FF0000"/>
                          </a:solidFill>
                          <a:latin typeface="+mn-ea"/>
                          <a:ea typeface="+mn-ea"/>
                          <a:cs typeface="+mn-cs"/>
                        </a:rPr>
                        <a:t>detect latent failures</a:t>
                      </a:r>
                      <a:r>
                        <a:rPr lang="en-US" altLang="ko-KR" sz="1600" b="1" i="0" u="none" strike="noStrike" kern="1200" baseline="0" dirty="0">
                          <a:solidFill>
                            <a:srgbClr val="FF0000"/>
                          </a:solidFill>
                          <a:latin typeface="+mn-ea"/>
                          <a:ea typeface="+mn-ea"/>
                          <a:cs typeface="+mn-cs"/>
                        </a:rPr>
                        <a:t> </a:t>
                      </a:r>
                      <a:r>
                        <a:rPr lang="en-US" altLang="ko-KR" sz="1600" b="0" i="0" u="none" strike="noStrike" kern="1200" baseline="0" dirty="0">
                          <a:solidFill>
                            <a:schemeClr val="tx1"/>
                          </a:solidFill>
                          <a:latin typeface="+mn-ea"/>
                          <a:ea typeface="+mn-ea"/>
                          <a:cs typeface="+mn-cs"/>
                        </a:rPr>
                        <a:t>which are independent of the data flow. </a:t>
                      </a:r>
                    </a:p>
                    <a:p>
                      <a:r>
                        <a:rPr lang="en-US" altLang="ko-KR" sz="1600" b="1" i="0" u="sng" strike="noStrike" kern="1200" baseline="0" dirty="0">
                          <a:solidFill>
                            <a:srgbClr val="0033CC"/>
                          </a:solidFill>
                          <a:latin typeface="+mn-ea"/>
                          <a:ea typeface="+mn-ea"/>
                          <a:cs typeface="+mn-cs"/>
                        </a:rPr>
                        <a:t>A detected failure</a:t>
                      </a:r>
                      <a:r>
                        <a:rPr lang="en-US" altLang="ko-KR" sz="1600" b="1" i="0" u="none" strike="noStrike" kern="1200" baseline="0" dirty="0">
                          <a:solidFill>
                            <a:srgbClr val="0033CC"/>
                          </a:solidFill>
                          <a:latin typeface="+mn-ea"/>
                          <a:ea typeface="+mn-ea"/>
                          <a:cs typeface="+mn-cs"/>
                        </a:rPr>
                        <a:t> shall cause the system to </a:t>
                      </a:r>
                      <a:r>
                        <a:rPr lang="en-US" altLang="ko-KR" sz="1600" b="1" i="0" u="sng" strike="noStrike" kern="1200" baseline="0" dirty="0">
                          <a:solidFill>
                            <a:srgbClr val="0033CC"/>
                          </a:solidFill>
                          <a:latin typeface="+mn-ea"/>
                          <a:ea typeface="+mn-ea"/>
                          <a:cs typeface="+mn-cs"/>
                        </a:rPr>
                        <a:t>go into a safe state</a:t>
                      </a:r>
                      <a:r>
                        <a:rPr lang="en-US" altLang="ko-KR" sz="1600" b="1" i="0" u="none" strike="noStrike" kern="1200" baseline="0" dirty="0">
                          <a:solidFill>
                            <a:srgbClr val="0033CC"/>
                          </a:solidFill>
                          <a:latin typeface="+mn-ea"/>
                          <a:ea typeface="+mn-ea"/>
                          <a:cs typeface="+mn-cs"/>
                        </a:rPr>
                        <a:t>.</a:t>
                      </a:r>
                      <a:r>
                        <a:rPr lang="en-US" altLang="ko-KR" sz="1600" b="0" i="0" u="none" strike="noStrike" kern="1200" baseline="0" dirty="0">
                          <a:solidFill>
                            <a:schemeClr val="tx1"/>
                          </a:solidFill>
                          <a:latin typeface="+mn-ea"/>
                          <a:ea typeface="+mn-ea"/>
                          <a:cs typeface="+mn-cs"/>
                        </a:rPr>
                        <a:t>)</a:t>
                      </a:r>
                      <a:endParaRPr lang="en-US" sz="16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bl>
          </a:graphicData>
        </a:graphic>
      </p:graphicFrame>
      <p:sp>
        <p:nvSpPr>
          <p:cNvPr id="8" name="직사각형 7"/>
          <p:cNvSpPr/>
          <p:nvPr/>
        </p:nvSpPr>
        <p:spPr>
          <a:xfrm>
            <a:off x="3768634" y="2938495"/>
            <a:ext cx="6178733" cy="277440"/>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cxnSp>
        <p:nvCxnSpPr>
          <p:cNvPr id="13" name="직선 연결선 12"/>
          <p:cNvCxnSpPr/>
          <p:nvPr/>
        </p:nvCxnSpPr>
        <p:spPr>
          <a:xfrm flipH="1">
            <a:off x="1628353" y="3964157"/>
            <a:ext cx="5706441"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4" name="Inhaltsplatzhalter 4"/>
          <p:cNvSpPr txBox="1">
            <a:spLocks/>
          </p:cNvSpPr>
          <p:nvPr/>
        </p:nvSpPr>
        <p:spPr>
          <a:xfrm>
            <a:off x="7906567" y="1319031"/>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latin typeface="+mn-ea"/>
              </a:rPr>
              <a:t>Maximum Diagnostic Coverage Achievable </a:t>
            </a:r>
          </a:p>
          <a:p>
            <a:pPr marL="0" indent="0" algn="r">
              <a:buNone/>
            </a:pPr>
            <a:r>
              <a:rPr lang="en-US" sz="1400" b="1" dirty="0">
                <a:solidFill>
                  <a:srgbClr val="327ED2"/>
                </a:solidFill>
                <a:latin typeface="+mn-ea"/>
              </a:rPr>
              <a:t>(</a:t>
            </a:r>
            <a:r>
              <a:rPr lang="ko-KR" altLang="en-US" sz="1400" b="1" dirty="0">
                <a:solidFill>
                  <a:srgbClr val="327ED2"/>
                </a:solidFill>
                <a:latin typeface="+mn-ea"/>
              </a:rPr>
              <a:t>달성 가능한 최대 진단 범위</a:t>
            </a:r>
            <a:r>
              <a:rPr lang="en-US" altLang="ko-KR" sz="1400" b="1" dirty="0">
                <a:solidFill>
                  <a:srgbClr val="327ED2"/>
                </a:solidFill>
                <a:latin typeface="+mn-ea"/>
              </a:rPr>
              <a:t>)</a:t>
            </a:r>
            <a:endParaRPr lang="de-DE" sz="1400" b="1" dirty="0">
              <a:solidFill>
                <a:srgbClr val="327ED2"/>
              </a:solidFill>
              <a:latin typeface="+mn-ea"/>
            </a:endParaRPr>
          </a:p>
        </p:txBody>
      </p:sp>
      <p:pic>
        <p:nvPicPr>
          <p:cNvPr id="15" name="그림 14">
            <a:extLst>
              <a:ext uri="{FF2B5EF4-FFF2-40B4-BE49-F238E27FC236}">
                <a16:creationId xmlns:a16="http://schemas.microsoft.com/office/drawing/2014/main" id="{4F25E968-BBB3-466C-B20A-6E3A00C9F4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a:extLst>
              <a:ext uri="{FF2B5EF4-FFF2-40B4-BE49-F238E27FC236}">
                <a16:creationId xmlns:a16="http://schemas.microsoft.com/office/drawing/2014/main" id="{56E15A69-8BDA-431F-A0A4-A5A0DA80224C}"/>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59</a:t>
            </a:fld>
            <a:endParaRPr lang="en-GB" noProof="0" dirty="0"/>
          </a:p>
        </p:txBody>
      </p:sp>
      <p:sp>
        <p:nvSpPr>
          <p:cNvPr id="17" name="직사각형 16"/>
          <p:cNvSpPr/>
          <p:nvPr/>
        </p:nvSpPr>
        <p:spPr>
          <a:xfrm>
            <a:off x="8217836" y="2365686"/>
            <a:ext cx="3685515" cy="400006"/>
          </a:xfrm>
          <a:prstGeom prst="rect">
            <a:avLst/>
          </a:prstGeom>
        </p:spPr>
        <p:txBody>
          <a:bodyPr wrap="square">
            <a:spAutoFit/>
          </a:bodyPr>
          <a:lstStyle/>
          <a:p>
            <a:pPr algn="ctr"/>
            <a:r>
              <a:rPr lang="en-US" altLang="ko-KR" sz="1999" b="1" dirty="0">
                <a:solidFill>
                  <a:srgbClr val="FF0000"/>
                </a:solidFill>
                <a:latin typeface="Arial" panose="020B0604020202020204" pitchFamily="34" charset="0"/>
                <a:cs typeface="Arial" panose="020B0604020202020204" pitchFamily="34" charset="0"/>
              </a:rPr>
              <a:t>Low</a:t>
            </a:r>
            <a:r>
              <a:rPr lang="ko-KR" altLang="en-US" sz="1999" b="1" dirty="0">
                <a:solidFill>
                  <a:srgbClr val="FF0000"/>
                </a:solidFill>
                <a:latin typeface="Arial" panose="020B0604020202020204" pitchFamily="34" charset="0"/>
                <a:cs typeface="Arial" panose="020B0604020202020204" pitchFamily="34" charset="0"/>
              </a:rPr>
              <a:t> </a:t>
            </a:r>
            <a:r>
              <a:rPr lang="en-US" altLang="ko-KR" sz="1999" b="1" dirty="0">
                <a:solidFill>
                  <a:srgbClr val="FF0000"/>
                </a:solidFill>
                <a:latin typeface="Arial" panose="020B0604020202020204" pitchFamily="34" charset="0"/>
                <a:cs typeface="Arial" panose="020B0604020202020204" pitchFamily="34" charset="0"/>
              </a:rPr>
              <a:t>(One channel) </a:t>
            </a:r>
            <a:endParaRPr lang="en-US" altLang="ko-KR" sz="1999" b="1" dirty="0">
              <a:solidFill>
                <a:srgbClr val="FF0000"/>
              </a:solidFill>
            </a:endParaRPr>
          </a:p>
        </p:txBody>
      </p:sp>
    </p:spTree>
    <p:extLst>
      <p:ext uri="{BB962C8B-B14F-4D97-AF65-F5344CB8AC3E}">
        <p14:creationId xmlns:p14="http://schemas.microsoft.com/office/powerpoint/2010/main" val="42711589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4"/>
          <p:cNvSpPr>
            <a:spLocks noGrp="1"/>
          </p:cNvSpPr>
          <p:nvPr>
            <p:ph sz="quarter" idx="13"/>
          </p:nvPr>
        </p:nvSpPr>
        <p:spPr>
          <a:xfrm>
            <a:off x="403040" y="1085880"/>
            <a:ext cx="11157095" cy="422689"/>
          </a:xfrm>
        </p:spPr>
        <p:txBody>
          <a:bodyPr>
            <a:norm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1 – </a:t>
            </a:r>
            <a:r>
              <a:rPr lang="ko-KR" altLang="en-US" sz="1800" dirty="0">
                <a:solidFill>
                  <a:srgbClr val="327ED2"/>
                </a:solidFill>
                <a:latin typeface="+mn-ea"/>
              </a:rPr>
              <a:t>처리장치</a:t>
            </a: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a:p>
            <a:pPr marL="0" indent="0">
              <a:buNone/>
            </a:pPr>
            <a:endParaRPr lang="de-DE" sz="1800" dirty="0">
              <a:solidFill>
                <a:srgbClr val="327ED2"/>
              </a:solidFill>
              <a:latin typeface="+mn-ea"/>
            </a:endParaRPr>
          </a:p>
        </p:txBody>
      </p:sp>
      <p:sp>
        <p:nvSpPr>
          <p:cNvPr id="10" name="직사각형 9"/>
          <p:cNvSpPr/>
          <p:nvPr/>
        </p:nvSpPr>
        <p:spPr>
          <a:xfrm>
            <a:off x="644828" y="2745661"/>
            <a:ext cx="11248800" cy="3639458"/>
          </a:xfrm>
          <a:prstGeom prst="rect">
            <a:avLst/>
          </a:prstGeom>
        </p:spPr>
        <p:txBody>
          <a:bodyPr wrap="square">
            <a:spAutoFit/>
          </a:bodyPr>
          <a:lstStyle/>
          <a:p>
            <a:r>
              <a:rPr lang="de-DE" b="1" dirty="0">
                <a:solidFill>
                  <a:srgbClr val="C00000"/>
                </a:solidFill>
              </a:rPr>
              <a:t>Watch Dog </a:t>
            </a:r>
            <a:r>
              <a:rPr lang="ko-KR" altLang="en-US" b="1" dirty="0">
                <a:solidFill>
                  <a:srgbClr val="C00000"/>
                </a:solidFill>
              </a:rPr>
              <a:t>란</a:t>
            </a:r>
            <a:r>
              <a:rPr lang="de-DE" b="1" dirty="0">
                <a:solidFill>
                  <a:srgbClr val="C00000"/>
                </a:solidFill>
              </a:rPr>
              <a:t>?</a:t>
            </a:r>
            <a:r>
              <a:rPr lang="ko-KR" altLang="en-US" b="1" dirty="0">
                <a:solidFill>
                  <a:srgbClr val="C00000"/>
                </a:solidFill>
              </a:rPr>
              <a:t> </a:t>
            </a:r>
            <a:endParaRPr lang="en-US" altLang="ko-KR" b="1" dirty="0">
              <a:solidFill>
                <a:srgbClr val="C00000"/>
              </a:solidFill>
            </a:endParaRPr>
          </a:p>
          <a:p>
            <a:endParaRPr lang="en-US" altLang="ko-KR" dirty="0">
              <a:solidFill>
                <a:srgbClr val="C00000"/>
              </a:solidFill>
            </a:endParaRPr>
          </a:p>
          <a:p>
            <a:pPr marL="285750" indent="-285750">
              <a:spcBef>
                <a:spcPts val="300"/>
              </a:spcBef>
              <a:spcAft>
                <a:spcPts val="300"/>
              </a:spcAft>
              <a:buFont typeface="Arial" panose="020B0604020202020204" pitchFamily="34" charset="0"/>
              <a:buChar char="•"/>
            </a:pPr>
            <a:r>
              <a:rPr lang="en-US" altLang="ko-KR" dirty="0">
                <a:solidFill>
                  <a:srgbClr val="C00000"/>
                </a:solidFill>
              </a:rPr>
              <a:t>Watchdog </a:t>
            </a:r>
            <a:r>
              <a:rPr lang="ko-KR" altLang="en-US" dirty="0">
                <a:solidFill>
                  <a:srgbClr val="C00000"/>
                </a:solidFill>
              </a:rPr>
              <a:t>회로</a:t>
            </a:r>
            <a:r>
              <a:rPr lang="en-US" altLang="ko-KR" dirty="0">
                <a:solidFill>
                  <a:srgbClr val="C00000"/>
                </a:solidFill>
              </a:rPr>
              <a:t>/</a:t>
            </a:r>
            <a:r>
              <a:rPr lang="ko-KR" altLang="en-US" dirty="0">
                <a:solidFill>
                  <a:srgbClr val="C00000"/>
                </a:solidFill>
              </a:rPr>
              <a:t>기능은 </a:t>
            </a:r>
            <a:r>
              <a:rPr lang="en-US" altLang="ko-KR" dirty="0">
                <a:solidFill>
                  <a:srgbClr val="C00000"/>
                </a:solidFill>
              </a:rPr>
              <a:t>CPU/Logic Unit </a:t>
            </a:r>
            <a:r>
              <a:rPr lang="ko-KR" altLang="en-US" dirty="0">
                <a:solidFill>
                  <a:srgbClr val="C00000"/>
                </a:solidFill>
              </a:rPr>
              <a:t>오작동을 감지하고 복구하는 데 사용되는 </a:t>
            </a:r>
            <a:r>
              <a:rPr lang="en-US" altLang="ko-KR" dirty="0">
                <a:solidFill>
                  <a:srgbClr val="C00000"/>
                </a:solidFill>
              </a:rPr>
              <a:t>Electronic timer </a:t>
            </a:r>
          </a:p>
          <a:p>
            <a:pPr marL="285750" indent="-285750">
              <a:spcBef>
                <a:spcPts val="300"/>
              </a:spcBef>
              <a:spcAft>
                <a:spcPts val="300"/>
              </a:spcAft>
              <a:buFont typeface="Arial" panose="020B0604020202020204" pitchFamily="34" charset="0"/>
              <a:buChar char="•"/>
            </a:pPr>
            <a:r>
              <a:rPr lang="ko-KR" altLang="en-US" dirty="0">
                <a:solidFill>
                  <a:srgbClr val="C00000"/>
                </a:solidFill>
              </a:rPr>
              <a:t>정상 작동 중에 </a:t>
            </a:r>
            <a:r>
              <a:rPr lang="en-US" altLang="ko-KR" dirty="0">
                <a:solidFill>
                  <a:srgbClr val="C00000"/>
                </a:solidFill>
              </a:rPr>
              <a:t>CPU</a:t>
            </a:r>
            <a:r>
              <a:rPr lang="ko-KR" altLang="en-US" dirty="0">
                <a:solidFill>
                  <a:srgbClr val="C00000"/>
                </a:solidFill>
              </a:rPr>
              <a:t> 시간 경과</a:t>
            </a:r>
            <a:r>
              <a:rPr lang="en-US" altLang="ko-KR" dirty="0">
                <a:solidFill>
                  <a:srgbClr val="C00000"/>
                </a:solidFill>
              </a:rPr>
              <a:t>(elapsing)</a:t>
            </a:r>
            <a:r>
              <a:rPr lang="ko-KR" altLang="en-US" dirty="0">
                <a:solidFill>
                  <a:srgbClr val="C00000"/>
                </a:solidFill>
              </a:rPr>
              <a:t> 또는 </a:t>
            </a:r>
            <a:r>
              <a:rPr lang="en-US" altLang="ko-KR" dirty="0">
                <a:solidFill>
                  <a:srgbClr val="C00000"/>
                </a:solidFill>
              </a:rPr>
              <a:t>"</a:t>
            </a:r>
            <a:r>
              <a:rPr lang="ko-KR" altLang="en-US" dirty="0">
                <a:solidFill>
                  <a:srgbClr val="C00000"/>
                </a:solidFill>
              </a:rPr>
              <a:t>시간 초과</a:t>
            </a:r>
            <a:r>
              <a:rPr lang="en-US" altLang="ko-KR" dirty="0">
                <a:solidFill>
                  <a:srgbClr val="C00000"/>
                </a:solidFill>
              </a:rPr>
              <a:t>(</a:t>
            </a:r>
            <a:r>
              <a:rPr lang="en-US" dirty="0">
                <a:solidFill>
                  <a:srgbClr val="C00000"/>
                </a:solidFill>
              </a:rPr>
              <a:t>timing out)</a:t>
            </a:r>
            <a:r>
              <a:rPr lang="en-US" altLang="ko-KR" dirty="0">
                <a:solidFill>
                  <a:srgbClr val="C00000"/>
                </a:solidFill>
              </a:rPr>
              <a:t>"</a:t>
            </a:r>
            <a:r>
              <a:rPr lang="ko-KR" altLang="en-US" dirty="0">
                <a:solidFill>
                  <a:srgbClr val="C00000"/>
                </a:solidFill>
              </a:rPr>
              <a:t>를 방지하기 위해 </a:t>
            </a:r>
            <a:r>
              <a:rPr lang="en-US" altLang="ko-KR" dirty="0">
                <a:solidFill>
                  <a:srgbClr val="C00000"/>
                </a:solidFill>
              </a:rPr>
              <a:t>Watchdog Timer </a:t>
            </a:r>
            <a:r>
              <a:rPr lang="ko-KR" altLang="en-US" dirty="0">
                <a:solidFill>
                  <a:srgbClr val="C00000"/>
                </a:solidFill>
              </a:rPr>
              <a:t>를 정기적으로 재설정</a:t>
            </a:r>
            <a:r>
              <a:rPr lang="en-US" altLang="ko-KR" dirty="0">
                <a:solidFill>
                  <a:srgbClr val="C00000"/>
                </a:solidFill>
              </a:rPr>
              <a:t>(R</a:t>
            </a:r>
            <a:r>
              <a:rPr lang="en-US" i="1" dirty="0">
                <a:solidFill>
                  <a:srgbClr val="C00000"/>
                </a:solidFill>
              </a:rPr>
              <a:t>eset)</a:t>
            </a:r>
            <a:r>
              <a:rPr lang="ko-KR" altLang="en-US" dirty="0">
                <a:solidFill>
                  <a:srgbClr val="C00000"/>
                </a:solidFill>
              </a:rPr>
              <a:t>을</a:t>
            </a:r>
            <a:r>
              <a:rPr lang="en-US" altLang="ko-KR" dirty="0">
                <a:solidFill>
                  <a:srgbClr val="C00000"/>
                </a:solidFill>
              </a:rPr>
              <a:t> </a:t>
            </a:r>
            <a:r>
              <a:rPr lang="ko-KR" altLang="en-US" dirty="0">
                <a:solidFill>
                  <a:srgbClr val="C00000"/>
                </a:solidFill>
              </a:rPr>
              <a:t>함</a:t>
            </a:r>
            <a:endParaRPr lang="en-US" altLang="ko-KR" dirty="0">
              <a:solidFill>
                <a:srgbClr val="C00000"/>
              </a:solidFill>
            </a:endParaRPr>
          </a:p>
          <a:p>
            <a:pPr marL="285750" indent="-285750">
              <a:spcBef>
                <a:spcPts val="300"/>
              </a:spcBef>
              <a:spcAft>
                <a:spcPts val="300"/>
              </a:spcAft>
              <a:buFont typeface="Arial" panose="020B0604020202020204" pitchFamily="34" charset="0"/>
              <a:buChar char="•"/>
            </a:pPr>
            <a:r>
              <a:rPr lang="ko-KR" altLang="en-US" dirty="0">
                <a:solidFill>
                  <a:srgbClr val="C00000"/>
                </a:solidFill>
              </a:rPr>
              <a:t>하드웨어 오류 또는 프로그램 오류로 인해 컴퓨터가 </a:t>
            </a:r>
            <a:r>
              <a:rPr lang="en-US" altLang="ko-KR" dirty="0">
                <a:solidFill>
                  <a:srgbClr val="C00000"/>
                </a:solidFill>
              </a:rPr>
              <a:t>Watchdog</a:t>
            </a:r>
            <a:r>
              <a:rPr lang="ko-KR" altLang="en-US" dirty="0">
                <a:solidFill>
                  <a:srgbClr val="C00000"/>
                </a:solidFill>
              </a:rPr>
              <a:t>을 </a:t>
            </a:r>
            <a:r>
              <a:rPr lang="en-US" altLang="ko-KR" dirty="0">
                <a:solidFill>
                  <a:srgbClr val="C00000"/>
                </a:solidFill>
              </a:rPr>
              <a:t>Reset</a:t>
            </a:r>
            <a:r>
              <a:rPr lang="ko-KR" altLang="en-US" dirty="0">
                <a:solidFill>
                  <a:srgbClr val="C00000"/>
                </a:solidFill>
              </a:rPr>
              <a:t>하지 못하면 </a:t>
            </a:r>
            <a:r>
              <a:rPr lang="en-US" altLang="ko-KR" dirty="0">
                <a:solidFill>
                  <a:srgbClr val="C00000"/>
                </a:solidFill>
              </a:rPr>
              <a:t>Watchdog circuit timer </a:t>
            </a:r>
            <a:r>
              <a:rPr lang="ko-KR" altLang="en-US" dirty="0">
                <a:solidFill>
                  <a:srgbClr val="C00000"/>
                </a:solidFill>
              </a:rPr>
              <a:t>시간이 경과하고 오류 타임아웃 신호 생성</a:t>
            </a:r>
            <a:endParaRPr lang="en-US" altLang="ko-KR" dirty="0">
              <a:solidFill>
                <a:srgbClr val="C00000"/>
              </a:solidFill>
            </a:endParaRPr>
          </a:p>
          <a:p>
            <a:pPr marL="285750" indent="-285750">
              <a:spcBef>
                <a:spcPts val="300"/>
              </a:spcBef>
              <a:spcAft>
                <a:spcPts val="300"/>
              </a:spcAft>
              <a:buFont typeface="Arial" panose="020B0604020202020204" pitchFamily="34" charset="0"/>
              <a:buChar char="•"/>
            </a:pPr>
            <a:r>
              <a:rPr lang="ko-KR" altLang="en-US" dirty="0">
                <a:solidFill>
                  <a:srgbClr val="C00000"/>
                </a:solidFill>
              </a:rPr>
              <a:t>다음과 같이 </a:t>
            </a:r>
            <a:r>
              <a:rPr lang="en-US" altLang="ko-KR" dirty="0">
                <a:solidFill>
                  <a:srgbClr val="C00000"/>
                </a:solidFill>
              </a:rPr>
              <a:t>PESSRAL </a:t>
            </a:r>
            <a:r>
              <a:rPr lang="ko-KR" altLang="en-US" dirty="0">
                <a:solidFill>
                  <a:srgbClr val="C00000"/>
                </a:solidFill>
              </a:rPr>
              <a:t>제어 보드에서 구현할 수 있음</a:t>
            </a:r>
            <a:endParaRPr lang="en-US" altLang="ko-KR" dirty="0">
              <a:solidFill>
                <a:srgbClr val="C00000"/>
              </a:solidFill>
            </a:endParaRPr>
          </a:p>
          <a:p>
            <a:pPr marL="742950" lvl="1" indent="-285750">
              <a:spcBef>
                <a:spcPts val="300"/>
              </a:spcBef>
              <a:spcAft>
                <a:spcPts val="300"/>
              </a:spcAft>
              <a:buFont typeface="Courier New" panose="02070309020205020404" pitchFamily="49" charset="0"/>
              <a:buChar char="o"/>
            </a:pPr>
            <a:r>
              <a:rPr lang="ko-KR" altLang="en-US" dirty="0">
                <a:solidFill>
                  <a:srgbClr val="C00000"/>
                </a:solidFill>
              </a:rPr>
              <a:t>외부 전용 </a:t>
            </a:r>
            <a:r>
              <a:rPr lang="en-US" altLang="ko-KR" dirty="0" err="1">
                <a:solidFill>
                  <a:srgbClr val="C00000"/>
                </a:solidFill>
              </a:rPr>
              <a:t>HW</a:t>
            </a:r>
            <a:r>
              <a:rPr lang="en-US" altLang="ko-KR" dirty="0">
                <a:solidFill>
                  <a:srgbClr val="C00000"/>
                </a:solidFill>
              </a:rPr>
              <a:t>(</a:t>
            </a:r>
            <a:r>
              <a:rPr lang="ko-KR" altLang="en-US" dirty="0">
                <a:solidFill>
                  <a:srgbClr val="C00000"/>
                </a:solidFill>
              </a:rPr>
              <a:t>특정 </a:t>
            </a:r>
            <a:r>
              <a:rPr lang="en-US" altLang="ko-KR" dirty="0">
                <a:solidFill>
                  <a:srgbClr val="C00000"/>
                </a:solidFill>
              </a:rPr>
              <a:t>IC </a:t>
            </a:r>
            <a:r>
              <a:rPr lang="ko-KR" altLang="en-US" dirty="0">
                <a:solidFill>
                  <a:srgbClr val="C00000"/>
                </a:solidFill>
              </a:rPr>
              <a:t>사용</a:t>
            </a:r>
            <a:r>
              <a:rPr lang="en-US" altLang="ko-KR" dirty="0">
                <a:solidFill>
                  <a:srgbClr val="C00000"/>
                </a:solidFill>
              </a:rPr>
              <a:t>) – External Watch dog</a:t>
            </a:r>
          </a:p>
          <a:p>
            <a:pPr marL="742950" lvl="1" indent="-285750">
              <a:spcBef>
                <a:spcPts val="300"/>
              </a:spcBef>
              <a:spcAft>
                <a:spcPts val="300"/>
              </a:spcAft>
              <a:buFont typeface="Courier New" panose="02070309020205020404" pitchFamily="49" charset="0"/>
              <a:buChar char="o"/>
            </a:pPr>
            <a:r>
              <a:rPr lang="en-US" altLang="ko-KR" dirty="0">
                <a:solidFill>
                  <a:srgbClr val="C00000"/>
                </a:solidFill>
              </a:rPr>
              <a:t>Microprocessor/Controller</a:t>
            </a:r>
            <a:r>
              <a:rPr lang="ko-KR" altLang="en-US" dirty="0">
                <a:solidFill>
                  <a:srgbClr val="C00000"/>
                </a:solidFill>
              </a:rPr>
              <a:t>의 내부 전용 </a:t>
            </a:r>
            <a:r>
              <a:rPr lang="en-US" altLang="ko-KR" dirty="0" err="1">
                <a:solidFill>
                  <a:srgbClr val="C00000"/>
                </a:solidFill>
              </a:rPr>
              <a:t>HW</a:t>
            </a:r>
            <a:r>
              <a:rPr lang="en-US" altLang="ko-KR" dirty="0">
                <a:solidFill>
                  <a:srgbClr val="C00000"/>
                </a:solidFill>
              </a:rPr>
              <a:t> Timer </a:t>
            </a:r>
            <a:r>
              <a:rPr lang="ko-KR" altLang="en-US" dirty="0">
                <a:solidFill>
                  <a:srgbClr val="C00000"/>
                </a:solidFill>
              </a:rPr>
              <a:t>기능</a:t>
            </a:r>
            <a:r>
              <a:rPr lang="en-US" altLang="ko-KR" dirty="0">
                <a:solidFill>
                  <a:srgbClr val="C00000"/>
                </a:solidFill>
              </a:rPr>
              <a:t>(</a:t>
            </a:r>
            <a:r>
              <a:rPr lang="ko-KR" altLang="en-US" dirty="0">
                <a:solidFill>
                  <a:srgbClr val="C00000"/>
                </a:solidFill>
              </a:rPr>
              <a:t>내부 프로세서 주변 장치</a:t>
            </a:r>
            <a:r>
              <a:rPr lang="en-US" altLang="ko-KR" dirty="0">
                <a:solidFill>
                  <a:srgbClr val="C00000"/>
                </a:solidFill>
              </a:rPr>
              <a:t>)</a:t>
            </a:r>
          </a:p>
          <a:p>
            <a:pPr marL="742950" lvl="1" indent="-285750">
              <a:spcBef>
                <a:spcPts val="300"/>
              </a:spcBef>
              <a:spcAft>
                <a:spcPts val="300"/>
              </a:spcAft>
              <a:buFont typeface="Courier New" panose="02070309020205020404" pitchFamily="49" charset="0"/>
              <a:buChar char="o"/>
            </a:pPr>
            <a:r>
              <a:rPr lang="en-US" dirty="0">
                <a:solidFill>
                  <a:srgbClr val="C00000"/>
                </a:solidFill>
              </a:rPr>
              <a:t>Internal Software Function</a:t>
            </a:r>
            <a:r>
              <a:rPr lang="ko-KR" altLang="en-US" dirty="0">
                <a:solidFill>
                  <a:srgbClr val="C00000"/>
                </a:solidFill>
              </a:rPr>
              <a:t> </a:t>
            </a:r>
            <a:r>
              <a:rPr lang="en-US" altLang="ko-KR" dirty="0">
                <a:solidFill>
                  <a:srgbClr val="C00000"/>
                </a:solidFill>
              </a:rPr>
              <a:t>(SW </a:t>
            </a:r>
            <a:r>
              <a:rPr lang="ko-KR" altLang="en-US" dirty="0">
                <a:solidFill>
                  <a:srgbClr val="C00000"/>
                </a:solidFill>
              </a:rPr>
              <a:t>프로그램 실행의 일부</a:t>
            </a:r>
            <a:r>
              <a:rPr lang="en-US" altLang="ko-KR" dirty="0">
                <a:solidFill>
                  <a:srgbClr val="C00000"/>
                </a:solidFill>
              </a:rPr>
              <a:t>)</a:t>
            </a:r>
            <a:endParaRPr lang="de-DE" dirty="0">
              <a:solidFill>
                <a:srgbClr val="C00000"/>
              </a:solidFill>
            </a:endParaRPr>
          </a:p>
        </p:txBody>
      </p:sp>
      <p:sp>
        <p:nvSpPr>
          <p:cNvPr id="5" name="오른쪽 중괄호 4"/>
          <p:cNvSpPr/>
          <p:nvPr/>
        </p:nvSpPr>
        <p:spPr>
          <a:xfrm>
            <a:off x="9710994" y="5086351"/>
            <a:ext cx="380901" cy="1190625"/>
          </a:xfrm>
          <a:prstGeom prst="rightBrace">
            <a:avLst/>
          </a:prstGeom>
          <a:ln w="25400">
            <a:solidFill>
              <a:srgbClr val="00B05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CasellaDiTesto 5"/>
          <p:cNvSpPr txBox="1"/>
          <p:nvPr/>
        </p:nvSpPr>
        <p:spPr>
          <a:xfrm>
            <a:off x="10270510" y="5435441"/>
            <a:ext cx="1689703" cy="492443"/>
          </a:xfrm>
          <a:prstGeom prst="rect">
            <a:avLst/>
          </a:prstGeom>
          <a:solidFill>
            <a:schemeClr val="bg1"/>
          </a:solidFill>
        </p:spPr>
        <p:txBody>
          <a:bodyPr wrap="square" lIns="0" tIns="0" rIns="0" bIns="0" rtlCol="0">
            <a:spAutoFit/>
          </a:bodyPr>
          <a:lstStyle/>
          <a:p>
            <a:r>
              <a:rPr lang="ko-KR" altLang="en-US" sz="1600" dirty="0">
                <a:solidFill>
                  <a:srgbClr val="00B050"/>
                </a:solidFill>
              </a:rPr>
              <a:t>어떤 </a:t>
            </a:r>
            <a:r>
              <a:rPr lang="en-US" altLang="ko-KR" sz="1600" dirty="0">
                <a:solidFill>
                  <a:srgbClr val="00B050"/>
                </a:solidFill>
              </a:rPr>
              <a:t>Watch dog</a:t>
            </a:r>
            <a:r>
              <a:rPr lang="ko-KR" altLang="en-US" sz="1600" dirty="0">
                <a:solidFill>
                  <a:srgbClr val="00B050"/>
                </a:solidFill>
              </a:rPr>
              <a:t>를 사용할 것인가</a:t>
            </a:r>
            <a:r>
              <a:rPr lang="en-US" altLang="ko-KR" sz="1600" dirty="0">
                <a:solidFill>
                  <a:srgbClr val="00B050"/>
                </a:solidFill>
              </a:rPr>
              <a:t>?</a:t>
            </a:r>
            <a:endParaRPr lang="it-IT" sz="1600" b="1" u="sng" dirty="0">
              <a:solidFill>
                <a:srgbClr val="00B050"/>
              </a:solidFill>
            </a:endParaRPr>
          </a:p>
        </p:txBody>
      </p:sp>
      <p:sp>
        <p:nvSpPr>
          <p:cNvPr id="14" name="Titel 1">
            <a:extLst>
              <a:ext uri="{FF2B5EF4-FFF2-40B4-BE49-F238E27FC236}">
                <a16:creationId xmlns:a16="http://schemas.microsoft.com/office/drawing/2014/main" id="{C1680F6C-2513-4180-A0A1-DBB817147C21}"/>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5" name="그림 14">
            <a:extLst>
              <a:ext uri="{FF2B5EF4-FFF2-40B4-BE49-F238E27FC236}">
                <a16:creationId xmlns:a16="http://schemas.microsoft.com/office/drawing/2014/main" id="{53A33311-6EAE-450A-BBA0-1DF610FBA7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a:extLst>
              <a:ext uri="{FF2B5EF4-FFF2-40B4-BE49-F238E27FC236}">
                <a16:creationId xmlns:a16="http://schemas.microsoft.com/office/drawing/2014/main" id="{6E0E1905-326E-4DE8-8C66-FB6D143B25CC}"/>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a:t>
            </a:fld>
            <a:endParaRPr lang="en-GB" noProof="0" dirty="0"/>
          </a:p>
        </p:txBody>
      </p:sp>
      <p:graphicFrame>
        <p:nvGraphicFramePr>
          <p:cNvPr id="17" name="표 16">
            <a:extLst>
              <a:ext uri="{FF2B5EF4-FFF2-40B4-BE49-F238E27FC236}">
                <a16:creationId xmlns:a16="http://schemas.microsoft.com/office/drawing/2014/main" id="{A3692C8C-31BB-4E95-995C-C141395BD71F}"/>
              </a:ext>
            </a:extLst>
          </p:cNvPr>
          <p:cNvGraphicFramePr>
            <a:graphicFrameLocks noGrp="1"/>
          </p:cNvGraphicFramePr>
          <p:nvPr>
            <p:extLst>
              <p:ext uri="{D42A27DB-BD31-4B8C-83A1-F6EECF244321}">
                <p14:modId xmlns:p14="http://schemas.microsoft.com/office/powerpoint/2010/main" val="3227429081"/>
              </p:ext>
            </p:extLst>
          </p:nvPr>
        </p:nvGraphicFramePr>
        <p:xfrm>
          <a:off x="644828" y="1618010"/>
          <a:ext cx="11057945" cy="995116"/>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a:solidFill>
                            <a:srgbClr val="000000"/>
                          </a:solidFill>
                          <a:effectLst/>
                          <a:latin typeface="+mn-ea"/>
                          <a:ea typeface="+mn-ea"/>
                        </a:rPr>
                        <a:t>1</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처리장치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kern="0" spc="0" dirty="0">
                          <a:solidFill>
                            <a:srgbClr val="000000"/>
                          </a:solidFill>
                          <a:effectLst/>
                          <a:latin typeface="+mn-ea"/>
                          <a:ea typeface="+mn-ea"/>
                        </a:rPr>
                        <a:t>감시장치의 사용  </a:t>
                      </a:r>
                      <a:r>
                        <a:rPr lang="en-US" altLang="ko-KR" sz="1600" kern="0" spc="0" dirty="0">
                          <a:solidFill>
                            <a:srgbClr val="000000"/>
                          </a:solidFill>
                          <a:effectLst/>
                          <a:latin typeface="+mn-ea"/>
                          <a:ea typeface="+mn-ea"/>
                        </a:rPr>
                        <a:t>(EN 81-50 : Use of watch dog.)</a:t>
                      </a:r>
                      <a:endParaRPr lang="ko-KR" alt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A.9</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
        <p:nvSpPr>
          <p:cNvPr id="18" name="직사각형 17">
            <a:extLst>
              <a:ext uri="{FF2B5EF4-FFF2-40B4-BE49-F238E27FC236}">
                <a16:creationId xmlns:a16="http://schemas.microsoft.com/office/drawing/2014/main" id="{190EA918-D9D5-4222-BFE8-D7C852F00603}"/>
              </a:ext>
            </a:extLst>
          </p:cNvPr>
          <p:cNvSpPr/>
          <p:nvPr/>
        </p:nvSpPr>
        <p:spPr>
          <a:xfrm>
            <a:off x="6845310" y="2049350"/>
            <a:ext cx="2059045" cy="721091"/>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10552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p>
        </p:txBody>
      </p:sp>
      <p:sp>
        <p:nvSpPr>
          <p:cNvPr id="5"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구조</a:t>
            </a:r>
            <a:r>
              <a:rPr lang="en-US" altLang="ko-KR" sz="1800" b="1" dirty="0">
                <a:solidFill>
                  <a:srgbClr val="327ED2"/>
                </a:solidFill>
                <a:latin typeface="+mn-ea"/>
              </a:rPr>
              <a:t>(</a:t>
            </a:r>
            <a:r>
              <a:rPr lang="en-US" altLang="ko-KR" sz="1800" b="1" u="sng" dirty="0">
                <a:solidFill>
                  <a:srgbClr val="327ED2"/>
                </a:solidFill>
                <a:latin typeface="+mn-ea"/>
              </a:rPr>
              <a:t>Structure)</a:t>
            </a:r>
          </a:p>
          <a:p>
            <a:pPr marL="0" indent="0">
              <a:buNone/>
            </a:pPr>
            <a:endParaRPr lang="en-US" altLang="ko-KR" sz="1800" b="1" dirty="0">
              <a:latin typeface="+mn-ea"/>
            </a:endParaRPr>
          </a:p>
        </p:txBody>
      </p:sp>
      <p:graphicFrame>
        <p:nvGraphicFramePr>
          <p:cNvPr id="12" name="표 11"/>
          <p:cNvGraphicFramePr>
            <a:graphicFrameLocks noGrp="1"/>
          </p:cNvGraphicFramePr>
          <p:nvPr>
            <p:extLst/>
          </p:nvPr>
        </p:nvGraphicFramePr>
        <p:xfrm>
          <a:off x="333288" y="1921141"/>
          <a:ext cx="11446071" cy="3535521"/>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600" b="1" i="0" u="none" strike="noStrike" kern="1200" baseline="0" dirty="0">
                          <a:solidFill>
                            <a:schemeClr val="tx1"/>
                          </a:solidFill>
                          <a:latin typeface="+mn-ea"/>
                          <a:ea typeface="+mn-ea"/>
                          <a:cs typeface="+mn-cs"/>
                        </a:rPr>
                        <a:t>조치 </a:t>
                      </a:r>
                      <a:r>
                        <a:rPr lang="en-US" altLang="ko-KR" sz="1600" b="1" i="0" u="none" strike="noStrike" kern="1200" baseline="0" dirty="0">
                          <a:solidFill>
                            <a:schemeClr val="tx1"/>
                          </a:solidFill>
                          <a:latin typeface="+mn-ea"/>
                          <a:ea typeface="+mn-ea"/>
                          <a:cs typeface="+mn-cs"/>
                        </a:rPr>
                        <a:t>No.</a:t>
                      </a:r>
                      <a:endParaRPr lang="ko-KR" altLang="en-US" sz="16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600" b="1" i="0" u="none" strike="noStrike" kern="1200" baseline="0" dirty="0">
                          <a:solidFill>
                            <a:schemeClr val="tx1"/>
                          </a:solidFill>
                          <a:latin typeface="+mn-ea"/>
                          <a:ea typeface="+mn-ea"/>
                          <a:cs typeface="+mn-cs"/>
                        </a:rPr>
                        <a:t>조치의 설명</a:t>
                      </a:r>
                      <a:endParaRPr lang="en-US" altLang="ko-KR" sz="16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237682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600" b="1" dirty="0">
                          <a:solidFill>
                            <a:schemeClr val="tx1"/>
                          </a:solidFill>
                          <a:latin typeface="+mn-ea"/>
                        </a:rPr>
                        <a:t>ⅩⅢ.3.</a:t>
                      </a:r>
                      <a:r>
                        <a:rPr lang="de-DE" altLang="ko-KR" sz="1600" b="1" dirty="0">
                          <a:solidFill>
                            <a:schemeClr val="tx1"/>
                          </a:solidFill>
                          <a:latin typeface="+mn-ea"/>
                        </a:rPr>
                        <a:t>1.2</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altLang="ko-KR" sz="1600" b="1" kern="1200" dirty="0">
                          <a:solidFill>
                            <a:schemeClr val="tx1"/>
                          </a:solidFill>
                          <a:effectLst/>
                          <a:latin typeface="+mn-ea"/>
                          <a:ea typeface="+mn-ea"/>
                          <a:cs typeface="+mn-cs"/>
                        </a:rPr>
                        <a:t>(</a:t>
                      </a:r>
                      <a:r>
                        <a:rPr lang="en-US" altLang="ko-KR" sz="1600" b="1" kern="1200" dirty="0">
                          <a:solidFill>
                            <a:schemeClr val="tx1"/>
                          </a:solidFill>
                          <a:effectLst/>
                          <a:latin typeface="+mn-ea"/>
                          <a:ea typeface="+mn-ea"/>
                          <a:cs typeface="+mn-cs"/>
                        </a:rPr>
                        <a:t>SIL 2)</a:t>
                      </a:r>
                      <a:endParaRPr lang="ko-KR" altLang="en-US" sz="16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ko-KR" altLang="en-US" sz="1600" b="1" kern="1200" dirty="0">
                          <a:solidFill>
                            <a:srgbClr val="FF0000"/>
                          </a:solidFill>
                          <a:effectLst/>
                          <a:latin typeface="+mn-ea"/>
                          <a:ea typeface="+mn-ea"/>
                          <a:cs typeface="+mn-cs"/>
                        </a:rPr>
                        <a:t>자체 테스트와 </a:t>
                      </a:r>
                      <a:r>
                        <a:rPr lang="ko-KR" altLang="en-US" sz="1600" b="1" u="sng" kern="1200" dirty="0">
                          <a:solidFill>
                            <a:srgbClr val="FF0000"/>
                          </a:solidFill>
                          <a:effectLst/>
                          <a:latin typeface="+mn-ea"/>
                          <a:ea typeface="+mn-ea"/>
                          <a:cs typeface="+mn-cs"/>
                        </a:rPr>
                        <a:t>모니터링</a:t>
                      </a:r>
                      <a:r>
                        <a:rPr lang="ko-KR" altLang="en-US" sz="1600" b="1" kern="1200" dirty="0">
                          <a:solidFill>
                            <a:schemeClr val="tx1"/>
                          </a:solidFill>
                          <a:effectLst/>
                          <a:latin typeface="+mn-ea"/>
                          <a:ea typeface="+mn-ea"/>
                          <a:cs typeface="+mn-cs"/>
                        </a:rPr>
                        <a:t>이 있는 </a:t>
                      </a:r>
                      <a:r>
                        <a:rPr lang="en-US" altLang="ko-KR" sz="1600" b="1" kern="1200" dirty="0">
                          <a:solidFill>
                            <a:schemeClr val="tx1"/>
                          </a:solidFill>
                          <a:effectLst/>
                          <a:latin typeface="+mn-ea"/>
                          <a:ea typeface="+mn-ea"/>
                          <a:cs typeface="+mn-cs"/>
                        </a:rPr>
                        <a:t>1</a:t>
                      </a:r>
                      <a:r>
                        <a:rPr lang="ko-KR" altLang="en-US" sz="1600" b="1" kern="1200" dirty="0">
                          <a:solidFill>
                            <a:schemeClr val="tx1"/>
                          </a:solidFill>
                          <a:effectLst/>
                          <a:latin typeface="+mn-ea"/>
                          <a:ea typeface="+mn-ea"/>
                          <a:cs typeface="+mn-cs"/>
                        </a:rPr>
                        <a:t>채널 구조</a:t>
                      </a:r>
                      <a:endParaRPr lang="en-US" altLang="ko-KR" sz="1600" b="1" kern="1200" dirty="0">
                        <a:solidFill>
                          <a:schemeClr val="tx1"/>
                        </a:solidFill>
                        <a:effectLst/>
                        <a:latin typeface="+mn-ea"/>
                        <a:ea typeface="+mn-ea"/>
                        <a:cs typeface="+mn-cs"/>
                      </a:endParaRPr>
                    </a:p>
                    <a:p>
                      <a:r>
                        <a:rPr lang="ko-KR" altLang="en-US" sz="1600" kern="1200" dirty="0">
                          <a:solidFill>
                            <a:schemeClr val="tx1"/>
                          </a:solidFill>
                          <a:effectLst/>
                          <a:latin typeface="+mn-ea"/>
                          <a:ea typeface="+mn-ea"/>
                          <a:cs typeface="+mn-cs"/>
                        </a:rPr>
                        <a:t>자체 테스트와 모니터링이 포함된 단일 채널 구조는 자체 테스트 절차에서 발생하는 시스템으로부터 정기적으로 시험데이터를 받는 응용프로그램의 독립된 </a:t>
                      </a:r>
                      <a:r>
                        <a:rPr lang="ko-KR" altLang="en-US" sz="1600" b="1" kern="1200" dirty="0">
                          <a:solidFill>
                            <a:srgbClr val="FF0000"/>
                          </a:solidFill>
                          <a:effectLst/>
                          <a:latin typeface="+mn-ea"/>
                          <a:ea typeface="+mn-ea"/>
                          <a:cs typeface="+mn-cs"/>
                        </a:rPr>
                        <a:t>별개의 하드웨어 감시 장치</a:t>
                      </a:r>
                      <a:r>
                        <a:rPr lang="ko-KR" altLang="en-US" sz="1600" kern="1200" dirty="0">
                          <a:solidFill>
                            <a:schemeClr val="tx1"/>
                          </a:solidFill>
                          <a:effectLst/>
                          <a:latin typeface="+mn-ea"/>
                          <a:ea typeface="+mn-ea"/>
                          <a:cs typeface="+mn-cs"/>
                        </a:rPr>
                        <a:t>로 구성된다</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부정확한 데이터의 경우</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시스템이 안전한 상태로 들어가야 한다</a:t>
                      </a:r>
                      <a:r>
                        <a:rPr lang="en-US" altLang="ko-KR" sz="1600" kern="1200" dirty="0">
                          <a:solidFill>
                            <a:schemeClr val="tx1"/>
                          </a:solidFill>
                          <a:effectLst/>
                          <a:latin typeface="+mn-ea"/>
                          <a:ea typeface="+mn-ea"/>
                          <a:cs typeface="+mn-cs"/>
                        </a:rPr>
                        <a:t>.</a:t>
                      </a:r>
                      <a:endParaRPr lang="ko-KR" altLang="en-US" sz="1600" kern="1200" dirty="0">
                        <a:solidFill>
                          <a:schemeClr val="tx1"/>
                        </a:solidFill>
                        <a:effectLst/>
                        <a:latin typeface="+mn-ea"/>
                        <a:ea typeface="+mn-ea"/>
                        <a:cs typeface="+mn-cs"/>
                      </a:endParaRPr>
                    </a:p>
                    <a:p>
                      <a:pPr fontAlgn="base" latinLnBrk="0"/>
                      <a:r>
                        <a:rPr lang="ko-KR" altLang="en-US" sz="1600" kern="1200" dirty="0">
                          <a:solidFill>
                            <a:schemeClr val="tx1"/>
                          </a:solidFill>
                          <a:effectLst/>
                          <a:latin typeface="+mn-ea"/>
                          <a:ea typeface="+mn-ea"/>
                          <a:cs typeface="+mn-cs"/>
                        </a:rPr>
                        <a:t>처리 장치 자체나 모니터링 장치에 의해 차단이 발생되려면 </a:t>
                      </a:r>
                      <a:r>
                        <a:rPr lang="ko-KR" altLang="en-US" sz="1600" b="1" kern="1200" dirty="0">
                          <a:solidFill>
                            <a:srgbClr val="FF0000"/>
                          </a:solidFill>
                          <a:effectLst/>
                          <a:latin typeface="+mn-ea"/>
                          <a:ea typeface="+mn-ea"/>
                          <a:cs typeface="+mn-cs"/>
                        </a:rPr>
                        <a:t>적어도 두 개의 독립적인 차단 경로가 필요</a:t>
                      </a:r>
                      <a:r>
                        <a:rPr lang="ko-KR" altLang="en-US" sz="1600" b="0" kern="1200" dirty="0">
                          <a:solidFill>
                            <a:schemeClr val="tx1"/>
                          </a:solidFill>
                          <a:effectLst/>
                          <a:latin typeface="+mn-ea"/>
                          <a:ea typeface="+mn-ea"/>
                          <a:cs typeface="+mn-cs"/>
                        </a:rPr>
                        <a:t>하다</a:t>
                      </a:r>
                      <a:r>
                        <a:rPr lang="en-US" altLang="ko-KR" sz="1600" kern="1200" dirty="0">
                          <a:solidFill>
                            <a:schemeClr val="tx1"/>
                          </a:solidFill>
                          <a:effectLst/>
                          <a:latin typeface="+mn-ea"/>
                          <a:ea typeface="+mn-ea"/>
                          <a:cs typeface="+mn-cs"/>
                        </a:rPr>
                        <a:t>.</a:t>
                      </a:r>
                      <a:endParaRPr lang="en-US" sz="1600" b="0" i="0" u="none" strike="noStrike" kern="1200" baseline="0" dirty="0">
                        <a:solidFill>
                          <a:schemeClr val="tx1"/>
                        </a:solidFill>
                        <a:latin typeface="+mn-ea"/>
                        <a:ea typeface="+mn-ea"/>
                        <a:cs typeface="+mn-cs"/>
                      </a:endParaRPr>
                    </a:p>
                    <a:p>
                      <a:endParaRPr lang="en-US" sz="1600" b="0" i="0" u="none" strike="noStrike" kern="1200" baseline="0" dirty="0">
                        <a:solidFill>
                          <a:schemeClr val="tx1"/>
                        </a:solidFill>
                        <a:latin typeface="+mn-ea"/>
                        <a:ea typeface="+mn-ea"/>
                        <a:cs typeface="+mn-cs"/>
                      </a:endParaRPr>
                    </a:p>
                    <a:p>
                      <a:pPr fontAlgn="base" latinLnBrk="0"/>
                      <a:r>
                        <a:rPr lang="en-US" sz="1600" b="0" i="0" u="none" strike="noStrike" kern="1200" baseline="0" dirty="0">
                          <a:solidFill>
                            <a:schemeClr val="tx1"/>
                          </a:solidFill>
                          <a:latin typeface="+mn-ea"/>
                          <a:ea typeface="+mn-ea"/>
                          <a:cs typeface="+mn-cs"/>
                        </a:rPr>
                        <a:t>(</a:t>
                      </a:r>
                      <a:r>
                        <a:rPr lang="en-US" altLang="ko-KR" sz="1600" b="1" i="0" u="none" strike="noStrike" kern="1200" baseline="0" dirty="0">
                          <a:solidFill>
                            <a:schemeClr val="tx1"/>
                          </a:solidFill>
                          <a:latin typeface="+mn-ea"/>
                          <a:ea typeface="+mn-ea"/>
                          <a:cs typeface="+mn-cs"/>
                        </a:rPr>
                        <a:t>One channel structure </a:t>
                      </a:r>
                      <a:r>
                        <a:rPr lang="en-US" altLang="ko-KR" sz="1600" b="1" i="0" u="none" strike="noStrike" kern="1200" baseline="0" dirty="0">
                          <a:solidFill>
                            <a:srgbClr val="FF0000"/>
                          </a:solidFill>
                          <a:latin typeface="+mn-ea"/>
                          <a:ea typeface="+mn-ea"/>
                          <a:cs typeface="+mn-cs"/>
                        </a:rPr>
                        <a:t>with self-test and </a:t>
                      </a:r>
                      <a:r>
                        <a:rPr lang="en-US" altLang="ko-KR" sz="1600" b="1" i="0" u="sng" strike="noStrike" kern="1200" baseline="0" dirty="0">
                          <a:solidFill>
                            <a:srgbClr val="FF0000"/>
                          </a:solidFill>
                          <a:latin typeface="+mn-ea"/>
                          <a:ea typeface="+mn-ea"/>
                          <a:cs typeface="+mn-cs"/>
                        </a:rPr>
                        <a:t>monitoring</a:t>
                      </a:r>
                    </a:p>
                    <a:p>
                      <a:r>
                        <a:rPr lang="en-US" altLang="ko-KR" sz="1600" b="0" i="0" u="none" strike="noStrike" kern="1200" baseline="0" dirty="0">
                          <a:solidFill>
                            <a:schemeClr val="tx1"/>
                          </a:solidFill>
                          <a:latin typeface="+mn-ea"/>
                          <a:ea typeface="+mn-ea"/>
                          <a:cs typeface="+mn-cs"/>
                        </a:rPr>
                        <a:t>A one channel structure with self-test and monitoring consists of </a:t>
                      </a:r>
                      <a:r>
                        <a:rPr lang="en-US" altLang="ko-KR" sz="1600" b="1" i="0" u="none" strike="noStrike" kern="1200" baseline="0" dirty="0">
                          <a:solidFill>
                            <a:srgbClr val="FF0000"/>
                          </a:solidFill>
                          <a:latin typeface="+mn-ea"/>
                          <a:ea typeface="+mn-ea"/>
                          <a:cs typeface="+mn-cs"/>
                        </a:rPr>
                        <a:t>a separate hardware monitoring unit </a:t>
                      </a:r>
                      <a:r>
                        <a:rPr lang="en-US" altLang="ko-KR" sz="1600" b="0" i="0" u="none" strike="noStrike" kern="1200" baseline="0" dirty="0">
                          <a:solidFill>
                            <a:schemeClr val="tx1"/>
                          </a:solidFill>
                          <a:latin typeface="+mn-ea"/>
                          <a:ea typeface="+mn-ea"/>
                          <a:cs typeface="+mn-cs"/>
                        </a:rPr>
                        <a:t>which, independent of the application, periodically receives test data from the system which might result from self-test procedures. In case of incorrect data, the system shall go into a safe state. </a:t>
                      </a:r>
                      <a:r>
                        <a:rPr lang="en-US" altLang="ko-KR" sz="1600" b="1" i="0" u="none" strike="noStrike" kern="1200" baseline="0" dirty="0">
                          <a:solidFill>
                            <a:srgbClr val="FF0000"/>
                          </a:solidFill>
                          <a:latin typeface="+mn-ea"/>
                          <a:ea typeface="+mn-ea"/>
                          <a:cs typeface="+mn-cs"/>
                        </a:rPr>
                        <a:t>At least two independent shut down paths are needed</a:t>
                      </a:r>
                      <a:r>
                        <a:rPr lang="en-US" altLang="ko-KR" sz="1600" b="0" i="0" u="none" strike="noStrike" kern="1200" baseline="0" dirty="0">
                          <a:solidFill>
                            <a:schemeClr val="tx1"/>
                          </a:solidFill>
                          <a:latin typeface="+mn-ea"/>
                          <a:ea typeface="+mn-ea"/>
                          <a:cs typeface="+mn-cs"/>
                        </a:rPr>
                        <a:t> so that a shut down can be caused either by the processing unit itself or by the monitoring unit.</a:t>
                      </a:r>
                      <a:r>
                        <a:rPr lang="en-US" altLang="ko-KR" sz="1600" kern="1200" dirty="0">
                          <a:solidFill>
                            <a:schemeClr val="tx1"/>
                          </a:solidFill>
                          <a:effectLst/>
                          <a:latin typeface="+mn-ea"/>
                          <a:ea typeface="+mn-ea"/>
                          <a:cs typeface="+mn-cs"/>
                        </a:rPr>
                        <a:t>)</a:t>
                      </a:r>
                      <a:endParaRPr lang="en-US" sz="16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bl>
          </a:graphicData>
        </a:graphic>
      </p:graphicFrame>
      <p:sp>
        <p:nvSpPr>
          <p:cNvPr id="8" name="직사각형 7"/>
          <p:cNvSpPr/>
          <p:nvPr/>
        </p:nvSpPr>
        <p:spPr>
          <a:xfrm>
            <a:off x="8217836" y="2365686"/>
            <a:ext cx="3685515" cy="400006"/>
          </a:xfrm>
          <a:prstGeom prst="rect">
            <a:avLst/>
          </a:prstGeom>
        </p:spPr>
        <p:txBody>
          <a:bodyPr wrap="square">
            <a:spAutoFit/>
          </a:bodyPr>
          <a:lstStyle/>
          <a:p>
            <a:pPr algn="ctr"/>
            <a:r>
              <a:rPr lang="en-US" altLang="ko-KR" sz="1999" b="1" dirty="0">
                <a:solidFill>
                  <a:srgbClr val="FF0000"/>
                </a:solidFill>
                <a:latin typeface="Arial" panose="020B0604020202020204" pitchFamily="34" charset="0"/>
                <a:cs typeface="Arial" panose="020B0604020202020204" pitchFamily="34" charset="0"/>
              </a:rPr>
              <a:t>Medium</a:t>
            </a:r>
            <a:endParaRPr lang="en-US" sz="1999" b="1" dirty="0">
              <a:solidFill>
                <a:srgbClr val="FF0000"/>
              </a:solidFill>
            </a:endParaRPr>
          </a:p>
        </p:txBody>
      </p:sp>
      <p:sp>
        <p:nvSpPr>
          <p:cNvPr id="13" name="직사각형 12"/>
          <p:cNvSpPr/>
          <p:nvPr/>
        </p:nvSpPr>
        <p:spPr>
          <a:xfrm>
            <a:off x="5832965" y="2955737"/>
            <a:ext cx="2715417" cy="283979"/>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14" name="직사각형 13"/>
          <p:cNvSpPr/>
          <p:nvPr/>
        </p:nvSpPr>
        <p:spPr>
          <a:xfrm>
            <a:off x="7098427" y="3437276"/>
            <a:ext cx="4360934" cy="283979"/>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cxnSp>
        <p:nvCxnSpPr>
          <p:cNvPr id="15" name="직선 연결선 14"/>
          <p:cNvCxnSpPr>
            <a:cxnSpLocks/>
          </p:cNvCxnSpPr>
          <p:nvPr/>
        </p:nvCxnSpPr>
        <p:spPr>
          <a:xfrm flipH="1">
            <a:off x="1634703" y="3721255"/>
            <a:ext cx="4774486"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6" name="직선 연결선 15"/>
          <p:cNvCxnSpPr>
            <a:cxnSpLocks/>
          </p:cNvCxnSpPr>
          <p:nvPr/>
        </p:nvCxnSpPr>
        <p:spPr>
          <a:xfrm flipH="1">
            <a:off x="1634704" y="3454167"/>
            <a:ext cx="394397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8"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7" name="그림 16">
            <a:extLst>
              <a:ext uri="{FF2B5EF4-FFF2-40B4-BE49-F238E27FC236}">
                <a16:creationId xmlns:a16="http://schemas.microsoft.com/office/drawing/2014/main" id="{A71C0522-7918-437E-B9C9-38C823E8DD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9" name="Foliennummernplatzhalter 3">
            <a:extLst>
              <a:ext uri="{FF2B5EF4-FFF2-40B4-BE49-F238E27FC236}">
                <a16:creationId xmlns:a16="http://schemas.microsoft.com/office/drawing/2014/main" id="{756D9C02-B329-4F4D-BC13-B68F2AB7948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60</a:t>
            </a:fld>
            <a:endParaRPr lang="en-GB" noProof="0" dirty="0"/>
          </a:p>
        </p:txBody>
      </p:sp>
      <p:cxnSp>
        <p:nvCxnSpPr>
          <p:cNvPr id="20" name="직선 연결선 19">
            <a:extLst>
              <a:ext uri="{FF2B5EF4-FFF2-40B4-BE49-F238E27FC236}">
                <a16:creationId xmlns:a16="http://schemas.microsoft.com/office/drawing/2014/main" id="{67E73D09-8175-4AF1-BF3F-613876479AE6}"/>
              </a:ext>
            </a:extLst>
          </p:cNvPr>
          <p:cNvCxnSpPr>
            <a:cxnSpLocks/>
          </p:cNvCxnSpPr>
          <p:nvPr/>
        </p:nvCxnSpPr>
        <p:spPr>
          <a:xfrm flipH="1">
            <a:off x="9513364" y="3230395"/>
            <a:ext cx="1945997"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1678154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14" grpId="0" animBg="1"/>
      <p:bldP spid="1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p>
        </p:txBody>
      </p:sp>
      <p:sp>
        <p:nvSpPr>
          <p:cNvPr id="5" name="Inhaltsplatzhalter 4"/>
          <p:cNvSpPr>
            <a:spLocks noGrp="1"/>
          </p:cNvSpPr>
          <p:nvPr>
            <p:ph sz="quarter" idx="13"/>
          </p:nvPr>
        </p:nvSpPr>
        <p:spPr>
          <a:xfrm>
            <a:off x="444734" y="1192775"/>
            <a:ext cx="11334624" cy="674414"/>
          </a:xfrm>
        </p:spPr>
        <p:txBody>
          <a:bodyPr>
            <a:normAutofit lnSpcReduction="10000"/>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구조</a:t>
            </a:r>
            <a:r>
              <a:rPr lang="en-US" altLang="ko-KR" sz="1800" b="1" dirty="0">
                <a:solidFill>
                  <a:srgbClr val="327ED2"/>
                </a:solidFill>
                <a:latin typeface="+mn-ea"/>
              </a:rPr>
              <a:t>(</a:t>
            </a:r>
            <a:r>
              <a:rPr lang="en-US" altLang="ko-KR" sz="1800" b="1" u="sng" dirty="0">
                <a:solidFill>
                  <a:srgbClr val="327ED2"/>
                </a:solidFill>
                <a:latin typeface="+mn-ea"/>
              </a:rPr>
              <a:t>Structure)</a:t>
            </a:r>
          </a:p>
          <a:p>
            <a:pPr marL="0" indent="0">
              <a:buNone/>
            </a:pPr>
            <a:endParaRPr lang="en-US" altLang="ko-KR" sz="1800" b="1" dirty="0">
              <a:latin typeface="+mn-ea"/>
            </a:endParaRPr>
          </a:p>
        </p:txBody>
      </p:sp>
      <p:graphicFrame>
        <p:nvGraphicFramePr>
          <p:cNvPr id="12" name="표 11"/>
          <p:cNvGraphicFramePr>
            <a:graphicFrameLocks noGrp="1"/>
          </p:cNvGraphicFramePr>
          <p:nvPr>
            <p:extLst/>
          </p:nvPr>
        </p:nvGraphicFramePr>
        <p:xfrm>
          <a:off x="372964" y="1849615"/>
          <a:ext cx="11446071" cy="4023312"/>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28831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altLang="ko-KR"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68592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dirty="0">
                          <a:solidFill>
                            <a:schemeClr val="tx1"/>
                          </a:solidFill>
                          <a:latin typeface="+mn-ea"/>
                          <a:ea typeface="+mn-ea"/>
                        </a:rPr>
                        <a:t>ⅩⅢ.3.</a:t>
                      </a:r>
                      <a:r>
                        <a:rPr lang="de-DE" altLang="ko-KR" sz="1400" b="1" dirty="0">
                          <a:solidFill>
                            <a:schemeClr val="tx1"/>
                          </a:solidFill>
                          <a:latin typeface="+mn-ea"/>
                          <a:ea typeface="+mn-ea"/>
                        </a:rPr>
                        <a:t>1.3</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altLang="ko-KR" sz="1400" b="1" kern="1200" dirty="0">
                          <a:solidFill>
                            <a:schemeClr val="tx1"/>
                          </a:solidFill>
                          <a:effectLst/>
                          <a:latin typeface="+mn-ea"/>
                          <a:ea typeface="+mn-ea"/>
                          <a:cs typeface="+mn-cs"/>
                        </a:rPr>
                        <a:t>(</a:t>
                      </a:r>
                      <a:r>
                        <a:rPr lang="en-US" altLang="ko-KR" sz="1400" b="1" kern="1200" dirty="0">
                          <a:solidFill>
                            <a:schemeClr val="tx1"/>
                          </a:solidFill>
                          <a:effectLst/>
                          <a:latin typeface="+mn-ea"/>
                          <a:ea typeface="+mn-ea"/>
                          <a:cs typeface="+mn-cs"/>
                        </a:rPr>
                        <a:t>SIL 3)</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ko-KR" altLang="en-US" sz="1400" b="1" kern="1200" dirty="0">
                          <a:solidFill>
                            <a:schemeClr val="tx1"/>
                          </a:solidFill>
                          <a:effectLst/>
                          <a:latin typeface="+mn-ea"/>
                          <a:ea typeface="+mn-ea"/>
                          <a:cs typeface="+mn-cs"/>
                        </a:rPr>
                        <a:t>비교할 수 있는 </a:t>
                      </a:r>
                      <a:r>
                        <a:rPr lang="en-US" altLang="ko-KR" sz="1400" b="1" kern="1200" dirty="0">
                          <a:solidFill>
                            <a:schemeClr val="tx1"/>
                          </a:solidFill>
                          <a:effectLst/>
                          <a:latin typeface="+mn-ea"/>
                          <a:ea typeface="+mn-ea"/>
                          <a:cs typeface="+mn-cs"/>
                        </a:rPr>
                        <a:t>2</a:t>
                      </a:r>
                      <a:r>
                        <a:rPr lang="ko-KR" altLang="en-US" sz="1400" b="1" kern="1200" dirty="0">
                          <a:solidFill>
                            <a:schemeClr val="tx1"/>
                          </a:solidFill>
                          <a:effectLst/>
                          <a:latin typeface="+mn-ea"/>
                          <a:ea typeface="+mn-ea"/>
                          <a:cs typeface="+mn-cs"/>
                        </a:rPr>
                        <a:t>개 이상의 채널</a:t>
                      </a:r>
                      <a:endParaRPr lang="en-US" altLang="ko-KR" sz="1400" b="1" kern="1200" dirty="0">
                        <a:solidFill>
                          <a:schemeClr val="tx1"/>
                        </a:solidFill>
                        <a:effectLst/>
                        <a:latin typeface="+mn-ea"/>
                        <a:ea typeface="+mn-ea"/>
                        <a:cs typeface="+mn-cs"/>
                      </a:endParaRPr>
                    </a:p>
                    <a:p>
                      <a:r>
                        <a:rPr lang="en-US" altLang="ko-KR" sz="1400" kern="1200" dirty="0">
                          <a:solidFill>
                            <a:schemeClr val="tx1"/>
                          </a:solidFill>
                          <a:effectLst/>
                          <a:latin typeface="+mn-ea"/>
                          <a:ea typeface="+mn-ea"/>
                          <a:cs typeface="+mn-cs"/>
                        </a:rPr>
                        <a:t>2</a:t>
                      </a:r>
                      <a:r>
                        <a:rPr lang="ko-KR" altLang="en-US" sz="1400" kern="1200" dirty="0">
                          <a:solidFill>
                            <a:schemeClr val="tx1"/>
                          </a:solidFill>
                          <a:effectLst/>
                          <a:latin typeface="+mn-ea"/>
                          <a:ea typeface="+mn-ea"/>
                          <a:cs typeface="+mn-cs"/>
                        </a:rPr>
                        <a:t>채널 안전 관련 설계는 </a:t>
                      </a:r>
                      <a:r>
                        <a:rPr lang="en-US" altLang="ko-KR" sz="1400" b="1" kern="1200" dirty="0">
                          <a:solidFill>
                            <a:srgbClr val="FF0000"/>
                          </a:solidFill>
                          <a:effectLst/>
                          <a:latin typeface="+mn-ea"/>
                          <a:ea typeface="+mn-ea"/>
                          <a:cs typeface="+mn-cs"/>
                        </a:rPr>
                        <a:t>2</a:t>
                      </a:r>
                      <a:r>
                        <a:rPr lang="ko-KR" altLang="en-US" sz="1400" b="1" kern="1200" dirty="0">
                          <a:solidFill>
                            <a:srgbClr val="FF0000"/>
                          </a:solidFill>
                          <a:effectLst/>
                          <a:latin typeface="+mn-ea"/>
                          <a:ea typeface="+mn-ea"/>
                          <a:cs typeface="+mn-cs"/>
                        </a:rPr>
                        <a:t>개의 독립적이고 피드백 없는 기능 장치</a:t>
                      </a:r>
                      <a:r>
                        <a:rPr lang="ko-KR" altLang="en-US" sz="1400" kern="1200" dirty="0">
                          <a:solidFill>
                            <a:schemeClr val="tx1"/>
                          </a:solidFill>
                          <a:effectLst/>
                          <a:latin typeface="+mn-ea"/>
                          <a:ea typeface="+mn-ea"/>
                          <a:cs typeface="+mn-cs"/>
                        </a:rPr>
                        <a:t>로 구성된다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따라서 지정된 기능이 각 채널에서 독립적으로 처리될 수 있다</a:t>
                      </a:r>
                      <a:r>
                        <a:rPr lang="en-US" altLang="ko-KR" sz="1400" kern="1200" dirty="0">
                          <a:solidFill>
                            <a:schemeClr val="tx1"/>
                          </a:solidFill>
                          <a:effectLst/>
                          <a:latin typeface="+mn-ea"/>
                          <a:ea typeface="+mn-ea"/>
                          <a:cs typeface="+mn-cs"/>
                        </a:rPr>
                        <a:t>. 1</a:t>
                      </a:r>
                      <a:r>
                        <a:rPr lang="ko-KR" altLang="en-US" sz="1400" kern="1200" dirty="0">
                          <a:solidFill>
                            <a:schemeClr val="tx1"/>
                          </a:solidFill>
                          <a:effectLst/>
                          <a:latin typeface="+mn-ea"/>
                          <a:ea typeface="+mn-ea"/>
                          <a:cs typeface="+mn-cs"/>
                        </a:rPr>
                        <a:t>개의 안전장치의 기능을 위해 배타적으로 설계된 </a:t>
                      </a:r>
                      <a:r>
                        <a:rPr lang="en-US" altLang="ko-KR" sz="1400" kern="1200" dirty="0">
                          <a:solidFill>
                            <a:schemeClr val="tx1"/>
                          </a:solidFill>
                          <a:effectLst/>
                          <a:latin typeface="+mn-ea"/>
                          <a:ea typeface="+mn-ea"/>
                          <a:cs typeface="+mn-cs"/>
                        </a:rPr>
                        <a:t>2</a:t>
                      </a:r>
                      <a:r>
                        <a:rPr lang="ko-KR" altLang="en-US" sz="1400" kern="1200" dirty="0">
                          <a:solidFill>
                            <a:schemeClr val="tx1"/>
                          </a:solidFill>
                          <a:effectLst/>
                          <a:latin typeface="+mn-ea"/>
                          <a:ea typeface="+mn-ea"/>
                          <a:cs typeface="+mn-cs"/>
                        </a:rPr>
                        <a:t>채널 </a:t>
                      </a:r>
                      <a:r>
                        <a:rPr lang="en-US" altLang="ko-KR" sz="1400" kern="1200" dirty="0">
                          <a:solidFill>
                            <a:schemeClr val="tx1"/>
                          </a:solidFill>
                          <a:effectLst/>
                          <a:latin typeface="+mn-ea"/>
                          <a:ea typeface="+mn-ea"/>
                          <a:cs typeface="+mn-cs"/>
                        </a:rPr>
                        <a:t>PESSRAL</a:t>
                      </a:r>
                      <a:r>
                        <a:rPr lang="ko-KR" altLang="en-US" sz="1400" kern="1200" dirty="0">
                          <a:solidFill>
                            <a:schemeClr val="tx1"/>
                          </a:solidFill>
                          <a:effectLst/>
                          <a:latin typeface="+mn-ea"/>
                          <a:ea typeface="+mn-ea"/>
                          <a:cs typeface="+mn-cs"/>
                        </a:rPr>
                        <a:t>의 경우</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채널의 설계가 하드웨어와 소프트웨어의 측면에서 동일할 수 있다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복잡한 솔루션</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예</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몇몇 안전 기능의 조합</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에 사용되고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프로세스 또는 조건이 확실히 검증 가능하지 않은 </a:t>
                      </a:r>
                      <a:r>
                        <a:rPr lang="en-US" altLang="ko-KR" sz="1400" kern="1200" dirty="0">
                          <a:solidFill>
                            <a:schemeClr val="tx1"/>
                          </a:solidFill>
                          <a:effectLst/>
                          <a:latin typeface="+mn-ea"/>
                          <a:ea typeface="+mn-ea"/>
                          <a:cs typeface="+mn-cs"/>
                        </a:rPr>
                        <a:t>2</a:t>
                      </a:r>
                      <a:r>
                        <a:rPr lang="ko-KR" altLang="en-US" sz="1400" kern="1200" dirty="0">
                          <a:solidFill>
                            <a:schemeClr val="tx1"/>
                          </a:solidFill>
                          <a:effectLst/>
                          <a:latin typeface="+mn-ea"/>
                          <a:ea typeface="+mn-ea"/>
                          <a:cs typeface="+mn-cs"/>
                        </a:rPr>
                        <a:t>채널 </a:t>
                      </a:r>
                      <a:r>
                        <a:rPr lang="en-US" altLang="ko-KR" sz="1400" kern="1200" dirty="0">
                          <a:solidFill>
                            <a:schemeClr val="tx1"/>
                          </a:solidFill>
                          <a:effectLst/>
                          <a:latin typeface="+mn-ea"/>
                          <a:ea typeface="+mn-ea"/>
                          <a:cs typeface="+mn-cs"/>
                        </a:rPr>
                        <a:t>PESSRAL</a:t>
                      </a:r>
                      <a:r>
                        <a:rPr lang="ko-KR" altLang="en-US" sz="1400" kern="1200" dirty="0">
                          <a:solidFill>
                            <a:schemeClr val="tx1"/>
                          </a:solidFill>
                          <a:effectLst/>
                          <a:latin typeface="+mn-ea"/>
                          <a:ea typeface="+mn-ea"/>
                          <a:cs typeface="+mn-cs"/>
                        </a:rPr>
                        <a:t>의 경우</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하드웨어와 소프트웨어의 다양성을 고려해야 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구조는 내부 신호</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예</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버스 비교</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와 출력 신호를 비교하는 기능을 포함한다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이는 고장 감지를 돕기 위한 안전 기능과 관련된다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채널 자체나 비교기에 의해 차단이 발생되려면 적어도 두 개의 독립적인 차단 경로가 필요하다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비교 자체가 또한 고장 인식의 대상이어야 한다</a:t>
                      </a:r>
                      <a:r>
                        <a:rPr lang="en-US" altLang="ko-KR" sz="1400" kern="1200" dirty="0">
                          <a:solidFill>
                            <a:schemeClr val="tx1"/>
                          </a:solidFill>
                          <a:effectLst/>
                          <a:latin typeface="+mn-ea"/>
                          <a:ea typeface="+mn-ea"/>
                          <a:cs typeface="+mn-cs"/>
                        </a:rPr>
                        <a:t>.</a:t>
                      </a:r>
                      <a:endParaRPr lang="en-US" sz="1400" b="0" dirty="0">
                        <a:solidFill>
                          <a:schemeClr val="tx1"/>
                        </a:solidFill>
                        <a:latin typeface="+mn-ea"/>
                        <a:ea typeface="+mn-ea"/>
                        <a:cs typeface="Arial" panose="020B0604020202020204" pitchFamily="34" charset="0"/>
                      </a:endParaRPr>
                    </a:p>
                    <a:p>
                      <a:r>
                        <a:rPr lang="en-US" sz="1400" b="0" dirty="0">
                          <a:solidFill>
                            <a:schemeClr val="tx1"/>
                          </a:solidFill>
                          <a:latin typeface="+mn-ea"/>
                          <a:ea typeface="+mn-ea"/>
                        </a:rPr>
                        <a:t>(</a:t>
                      </a:r>
                      <a:r>
                        <a:rPr lang="en-US" altLang="ko-KR" sz="1400" b="1" dirty="0">
                          <a:solidFill>
                            <a:schemeClr val="tx1"/>
                          </a:solidFill>
                          <a:latin typeface="+mn-ea"/>
                          <a:ea typeface="+mn-ea"/>
                          <a:cs typeface="Arial" panose="020B0604020202020204" pitchFamily="34" charset="0"/>
                        </a:rPr>
                        <a:t>Two channels or more with comparison</a:t>
                      </a:r>
                    </a:p>
                    <a:p>
                      <a:r>
                        <a:rPr lang="en-US" altLang="ko-KR" sz="1400" b="0" dirty="0">
                          <a:solidFill>
                            <a:schemeClr val="tx1"/>
                          </a:solidFill>
                          <a:latin typeface="+mn-ea"/>
                          <a:ea typeface="+mn-ea"/>
                          <a:cs typeface="Arial" panose="020B0604020202020204" pitchFamily="34" charset="0"/>
                        </a:rPr>
                        <a:t>Two-channel safety-related design consists of </a:t>
                      </a:r>
                      <a:r>
                        <a:rPr lang="en-US" altLang="ko-KR" sz="1400" b="1" dirty="0">
                          <a:solidFill>
                            <a:srgbClr val="FF0000"/>
                          </a:solidFill>
                          <a:latin typeface="+mn-ea"/>
                          <a:ea typeface="+mn-ea"/>
                          <a:cs typeface="Arial" panose="020B0604020202020204" pitchFamily="34" charset="0"/>
                        </a:rPr>
                        <a:t>two independent and feedback-free functional units</a:t>
                      </a:r>
                      <a:r>
                        <a:rPr lang="en-US" altLang="ko-KR" sz="1400" b="0" dirty="0">
                          <a:solidFill>
                            <a:schemeClr val="tx1"/>
                          </a:solidFill>
                          <a:latin typeface="+mn-ea"/>
                          <a:ea typeface="+mn-ea"/>
                          <a:cs typeface="Arial" panose="020B0604020202020204" pitchFamily="34" charset="0"/>
                        </a:rPr>
                        <a:t>. This allows the specified functions to be processed independently in each channel. For a two-channel PESSRAL</a:t>
                      </a:r>
                      <a:r>
                        <a:rPr lang="en-US" altLang="ko-KR" sz="1400" b="0" baseline="0" dirty="0">
                          <a:solidFill>
                            <a:schemeClr val="tx1"/>
                          </a:solidFill>
                          <a:latin typeface="+mn-ea"/>
                          <a:ea typeface="+mn-ea"/>
                          <a:cs typeface="Arial" panose="020B0604020202020204" pitchFamily="34" charset="0"/>
                        </a:rPr>
                        <a:t> </a:t>
                      </a:r>
                      <a:r>
                        <a:rPr lang="en-US" altLang="ko-KR" sz="1400" b="0" dirty="0">
                          <a:solidFill>
                            <a:schemeClr val="tx1"/>
                          </a:solidFill>
                          <a:latin typeface="+mn-ea"/>
                          <a:ea typeface="+mn-ea"/>
                          <a:cs typeface="Arial" panose="020B0604020202020204" pitchFamily="34" charset="0"/>
                        </a:rPr>
                        <a:t>exclusively designed for the function of one safety device the design of the channels may be identical in terms of hardware and software. In the case of a two-channel PESSRAL used for complex solutions (e.g. combinations of several safety functions) and where the processes or conditions are not definitely verifiable, diversity for hardware and software should be considered. The structure includes a function which compares internal signals (e.g. bus comparison) and/or output signals which are relevant to safety functions in order to aid failure detection. At least two independent shut down paths are needed so that a shut down can be caused either by the channels themselves or by the comparator. The comparison itself also shall be subject to the failure recognition.</a:t>
                      </a:r>
                      <a:r>
                        <a:rPr lang="en-US" altLang="ko-KR" sz="1400" b="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bl>
          </a:graphicData>
        </a:graphic>
      </p:graphicFrame>
      <p:sp>
        <p:nvSpPr>
          <p:cNvPr id="8" name="직사각형 7"/>
          <p:cNvSpPr/>
          <p:nvPr/>
        </p:nvSpPr>
        <p:spPr>
          <a:xfrm>
            <a:off x="8232768" y="1928797"/>
            <a:ext cx="3685515" cy="400006"/>
          </a:xfrm>
          <a:prstGeom prst="rect">
            <a:avLst/>
          </a:prstGeom>
        </p:spPr>
        <p:txBody>
          <a:bodyPr wrap="square">
            <a:spAutoFit/>
          </a:bodyPr>
          <a:lstStyle/>
          <a:p>
            <a:pPr algn="ctr"/>
            <a:r>
              <a:rPr lang="en-US" altLang="ko-KR" sz="1999" b="1" dirty="0">
                <a:solidFill>
                  <a:srgbClr val="FF0000"/>
                </a:solidFill>
                <a:latin typeface="Arial" panose="020B0604020202020204" pitchFamily="34" charset="0"/>
                <a:cs typeface="Arial" panose="020B0604020202020204" pitchFamily="34" charset="0"/>
              </a:rPr>
              <a:t>High</a:t>
            </a:r>
            <a:endParaRPr lang="en-US" sz="1999" b="1" dirty="0">
              <a:solidFill>
                <a:srgbClr val="FF0000"/>
              </a:solidFill>
            </a:endParaRPr>
          </a:p>
        </p:txBody>
      </p:sp>
      <p:sp>
        <p:nvSpPr>
          <p:cNvPr id="9" name="직사각형 8"/>
          <p:cNvSpPr/>
          <p:nvPr/>
        </p:nvSpPr>
        <p:spPr>
          <a:xfrm>
            <a:off x="3604755" y="2399998"/>
            <a:ext cx="3492332" cy="242713"/>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cxnSp>
        <p:nvCxnSpPr>
          <p:cNvPr id="10" name="직선 연결선 9"/>
          <p:cNvCxnSpPr>
            <a:cxnSpLocks/>
          </p:cNvCxnSpPr>
          <p:nvPr/>
        </p:nvCxnSpPr>
        <p:spPr>
          <a:xfrm flipH="1">
            <a:off x="4603415" y="3260622"/>
            <a:ext cx="281245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3" name="직선 연결선 12"/>
          <p:cNvCxnSpPr>
            <a:cxnSpLocks/>
          </p:cNvCxnSpPr>
          <p:nvPr/>
        </p:nvCxnSpPr>
        <p:spPr>
          <a:xfrm flipH="1">
            <a:off x="8934275" y="2848199"/>
            <a:ext cx="2752576"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6" name="직선 연결선 15"/>
          <p:cNvCxnSpPr>
            <a:cxnSpLocks/>
          </p:cNvCxnSpPr>
          <p:nvPr/>
        </p:nvCxnSpPr>
        <p:spPr>
          <a:xfrm flipH="1">
            <a:off x="9300561" y="3260622"/>
            <a:ext cx="2386290"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8" name="직선 연결선 17"/>
          <p:cNvCxnSpPr/>
          <p:nvPr/>
        </p:nvCxnSpPr>
        <p:spPr>
          <a:xfrm flipH="1">
            <a:off x="8813952" y="3481784"/>
            <a:ext cx="2805884"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20" name="직선 연결선 19"/>
          <p:cNvCxnSpPr>
            <a:cxnSpLocks/>
          </p:cNvCxnSpPr>
          <p:nvPr/>
        </p:nvCxnSpPr>
        <p:spPr>
          <a:xfrm flipH="1">
            <a:off x="1702490" y="3718148"/>
            <a:ext cx="4723477"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25" name="Inhaltsplatzhalter 4"/>
          <p:cNvSpPr txBox="1">
            <a:spLocks/>
          </p:cNvSpPr>
          <p:nvPr/>
        </p:nvSpPr>
        <p:spPr>
          <a:xfrm>
            <a:off x="7906567" y="1109537"/>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7" name="그림 16">
            <a:extLst>
              <a:ext uri="{FF2B5EF4-FFF2-40B4-BE49-F238E27FC236}">
                <a16:creationId xmlns:a16="http://schemas.microsoft.com/office/drawing/2014/main" id="{A3142FAC-2A8F-445F-B8C2-AD563E67FF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9" name="Foliennummernplatzhalter 3">
            <a:extLst>
              <a:ext uri="{FF2B5EF4-FFF2-40B4-BE49-F238E27FC236}">
                <a16:creationId xmlns:a16="http://schemas.microsoft.com/office/drawing/2014/main" id="{2D42F0BF-EFF4-4856-8519-222F9AA0BE96}"/>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61</a:t>
            </a:fld>
            <a:endParaRPr lang="en-GB" noProof="0" dirty="0"/>
          </a:p>
        </p:txBody>
      </p:sp>
      <p:cxnSp>
        <p:nvCxnSpPr>
          <p:cNvPr id="24" name="직선 연결선 23">
            <a:extLst>
              <a:ext uri="{FF2B5EF4-FFF2-40B4-BE49-F238E27FC236}">
                <a16:creationId xmlns:a16="http://schemas.microsoft.com/office/drawing/2014/main" id="{85327FAC-77D4-4186-83A2-214CE1D2B05C}"/>
              </a:ext>
            </a:extLst>
          </p:cNvPr>
          <p:cNvCxnSpPr>
            <a:cxnSpLocks/>
          </p:cNvCxnSpPr>
          <p:nvPr/>
        </p:nvCxnSpPr>
        <p:spPr>
          <a:xfrm flipH="1">
            <a:off x="1702489" y="3050933"/>
            <a:ext cx="1703441"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30" name="직선 연결선 29">
            <a:extLst>
              <a:ext uri="{FF2B5EF4-FFF2-40B4-BE49-F238E27FC236}">
                <a16:creationId xmlns:a16="http://schemas.microsoft.com/office/drawing/2014/main" id="{36F3B9D1-3BCA-4207-9BF3-F157F278BD55}"/>
              </a:ext>
            </a:extLst>
          </p:cNvPr>
          <p:cNvCxnSpPr>
            <a:cxnSpLocks/>
          </p:cNvCxnSpPr>
          <p:nvPr/>
        </p:nvCxnSpPr>
        <p:spPr>
          <a:xfrm flipH="1">
            <a:off x="1702489" y="3480134"/>
            <a:ext cx="2575896"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8646922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2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4"/>
            <a:ext cx="11334624" cy="680753"/>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sz="1800" b="1" dirty="0">
                <a:solidFill>
                  <a:srgbClr val="327ED2"/>
                </a:solidFill>
                <a:latin typeface="+mn-ea"/>
              </a:rPr>
              <a:t>: </a:t>
            </a:r>
            <a:r>
              <a:rPr lang="ko-KR" altLang="en-US" sz="1800" b="1" u="sng" dirty="0">
                <a:solidFill>
                  <a:srgbClr val="327ED2"/>
                </a:solidFill>
                <a:latin typeface="+mn-ea"/>
              </a:rPr>
              <a:t>처리장치</a:t>
            </a:r>
            <a:r>
              <a:rPr lang="en-US" altLang="ko-KR" sz="1800" b="1" u="sng" dirty="0">
                <a:solidFill>
                  <a:srgbClr val="327ED2"/>
                </a:solidFill>
                <a:latin typeface="+mn-ea"/>
              </a:rPr>
              <a:t>(Processing units)</a:t>
            </a:r>
            <a:endParaRPr lang="en-US" sz="1800" b="1" u="sng" dirty="0">
              <a:solidFill>
                <a:srgbClr val="327ED2"/>
              </a:solidFill>
              <a:latin typeface="+mn-ea"/>
            </a:endParaRPr>
          </a:p>
        </p:txBody>
      </p:sp>
      <p:graphicFrame>
        <p:nvGraphicFramePr>
          <p:cNvPr id="12" name="표 11"/>
          <p:cNvGraphicFramePr>
            <a:graphicFrameLocks noGrp="1"/>
          </p:cNvGraphicFramePr>
          <p:nvPr>
            <p:extLst/>
          </p:nvPr>
        </p:nvGraphicFramePr>
        <p:xfrm>
          <a:off x="333289" y="1873528"/>
          <a:ext cx="11531774" cy="4754784"/>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4280373">
                  <a:extLst>
                    <a:ext uri="{9D8B030D-6E8A-4147-A177-3AD203B41FA5}">
                      <a16:colId xmlns:a16="http://schemas.microsoft.com/office/drawing/2014/main" val="3416290245"/>
                    </a:ext>
                  </a:extLst>
                </a:gridCol>
                <a:gridCol w="885594">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403843">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altLang="ko-KR"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050025">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200" b="1" kern="1200" dirty="0">
                          <a:solidFill>
                            <a:srgbClr val="0000CC"/>
                          </a:solidFill>
                          <a:effectLst/>
                          <a:latin typeface="+mn-ea"/>
                          <a:ea typeface="+mn-ea"/>
                          <a:cs typeface="+mn-cs"/>
                        </a:rPr>
                        <a:t>부정확한 결과를 가져올 수 있는 처리 장치의 고장이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이러한 고장이 위험한 상황으로 이어질 수 있으면</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시스템이 안전한 상태로 들어가야 한다</a:t>
                      </a:r>
                      <a:r>
                        <a:rPr lang="en-US" altLang="ko-KR" sz="1200" kern="1200" dirty="0">
                          <a:solidFill>
                            <a:schemeClr val="tx1"/>
                          </a:solidFill>
                          <a:effectLst/>
                          <a:latin typeface="+mn-ea"/>
                          <a:ea typeface="+mn-ea"/>
                          <a:cs typeface="+mn-cs"/>
                        </a:rPr>
                        <a:t>. (Failures in processing units, which can lead to </a:t>
                      </a:r>
                      <a:r>
                        <a:rPr lang="en-US" altLang="ko-KR" sz="1200" b="1" kern="1200" dirty="0">
                          <a:solidFill>
                            <a:srgbClr val="0033CC"/>
                          </a:solidFill>
                          <a:effectLst/>
                          <a:latin typeface="+mn-ea"/>
                          <a:ea typeface="+mn-ea"/>
                          <a:cs typeface="+mn-cs"/>
                        </a:rPr>
                        <a:t>incorrect results, shall be detected.</a:t>
                      </a:r>
                      <a:r>
                        <a:rPr lang="en-US" altLang="ko-KR" sz="1200" kern="1200" dirty="0">
                          <a:solidFill>
                            <a:schemeClr val="tx1"/>
                          </a:solidFill>
                          <a:effectLst/>
                          <a:latin typeface="+mn-ea"/>
                          <a:ea typeface="+mn-ea"/>
                          <a:cs typeface="+mn-cs"/>
                        </a:rPr>
                        <a:t> If such a failure can lead to a dangerous situation the system shall go into a safe state.)</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4572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ko-KR" altLang="en-US" sz="1200" b="1" kern="1200" dirty="0">
                          <a:solidFill>
                            <a:srgbClr val="0033CC"/>
                          </a:solidFill>
                          <a:effectLst/>
                          <a:latin typeface="+mn-ea"/>
                          <a:ea typeface="+mn-ea"/>
                          <a:cs typeface="+mn-cs"/>
                        </a:rPr>
                        <a:t>고장 시정 하드웨어</a:t>
                      </a:r>
                      <a:r>
                        <a:rPr lang="en-US" altLang="ko-KR" sz="1200" b="1" kern="1200" dirty="0">
                          <a:solidFill>
                            <a:srgbClr val="0033CC"/>
                          </a:solidFill>
                          <a:effectLst/>
                          <a:latin typeface="+mn-ea"/>
                          <a:ea typeface="+mn-ea"/>
                          <a:cs typeface="+mn-cs"/>
                        </a:rPr>
                        <a:t>(Failure</a:t>
                      </a:r>
                      <a:r>
                        <a:rPr lang="ko-KR" altLang="en-US" sz="1200" b="1" kern="1200" dirty="0">
                          <a:solidFill>
                            <a:srgbClr val="0033CC"/>
                          </a:solidFill>
                          <a:effectLst/>
                          <a:latin typeface="+mn-ea"/>
                          <a:ea typeface="+mn-ea"/>
                          <a:cs typeface="+mn-cs"/>
                        </a:rPr>
                        <a:t> </a:t>
                      </a:r>
                      <a:r>
                        <a:rPr lang="en-US" altLang="ko-KR" sz="1200" b="1" kern="1200" dirty="0">
                          <a:solidFill>
                            <a:srgbClr val="0033CC"/>
                          </a:solidFill>
                          <a:effectLst/>
                          <a:latin typeface="+mn-ea"/>
                          <a:ea typeface="+mn-ea"/>
                          <a:cs typeface="+mn-cs"/>
                        </a:rPr>
                        <a:t>correcting</a:t>
                      </a:r>
                      <a:r>
                        <a:rPr lang="ko-KR" altLang="en-US" sz="1200" b="1" kern="1200" dirty="0">
                          <a:solidFill>
                            <a:srgbClr val="0033CC"/>
                          </a:solidFill>
                          <a:effectLst/>
                          <a:latin typeface="+mn-ea"/>
                          <a:ea typeface="+mn-ea"/>
                          <a:cs typeface="+mn-cs"/>
                        </a:rPr>
                        <a:t> </a:t>
                      </a:r>
                      <a:r>
                        <a:rPr lang="en-US" altLang="ko-KR" sz="1200" b="1" kern="1200" dirty="0">
                          <a:solidFill>
                            <a:srgbClr val="0033CC"/>
                          </a:solidFill>
                          <a:effectLst/>
                          <a:latin typeface="+mn-ea"/>
                          <a:ea typeface="+mn-ea"/>
                          <a:cs typeface="+mn-cs"/>
                        </a:rPr>
                        <a:t>H/W),</a:t>
                      </a:r>
                      <a:r>
                        <a:rPr lang="ko-KR" altLang="en-US" sz="1200" b="1" kern="1200" dirty="0">
                          <a:solidFill>
                            <a:srgbClr val="0033CC"/>
                          </a:solidFill>
                          <a:effectLst/>
                          <a:latin typeface="+mn-ea"/>
                          <a:ea typeface="+mn-ea"/>
                          <a:cs typeface="+mn-cs"/>
                        </a:rPr>
                        <a:t>  또는</a:t>
                      </a:r>
                      <a:endParaRPr lang="en-US" altLang="ko-KR" sz="1200" kern="1200" dirty="0">
                        <a:solidFill>
                          <a:schemeClr val="tx1"/>
                        </a:solidFill>
                        <a:effectLst/>
                        <a:latin typeface="+mn-ea"/>
                        <a:ea typeface="+mn-ea"/>
                        <a:cs typeface="+mn-cs"/>
                      </a:endParaRPr>
                    </a:p>
                    <a:p>
                      <a:pPr marL="171450" marR="0" lvl="0" indent="-171450" algn="l" defTabSz="4572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ko-KR" altLang="en-US" sz="1200" b="1" kern="1200" dirty="0">
                          <a:solidFill>
                            <a:srgbClr val="0033CC"/>
                          </a:solidFill>
                          <a:effectLst/>
                          <a:latin typeface="+mn-ea"/>
                          <a:ea typeface="+mn-ea"/>
                          <a:cs typeface="+mn-cs"/>
                        </a:rPr>
                        <a:t>소프트웨어에 의한 자체 테스트</a:t>
                      </a:r>
                      <a:r>
                        <a:rPr lang="en-US" altLang="ko-KR" sz="1200" b="1" kern="1200" dirty="0">
                          <a:solidFill>
                            <a:srgbClr val="0033CC"/>
                          </a:solidFill>
                          <a:effectLst/>
                          <a:latin typeface="+mn-ea"/>
                          <a:ea typeface="+mn-ea"/>
                          <a:cs typeface="+mn-cs"/>
                        </a:rPr>
                        <a:t>,</a:t>
                      </a:r>
                      <a:r>
                        <a:rPr lang="ko-KR" altLang="en-US" sz="1200" b="1" kern="1200" dirty="0">
                          <a:solidFill>
                            <a:srgbClr val="0033CC"/>
                          </a:solidFill>
                          <a:effectLst/>
                          <a:latin typeface="+mn-ea"/>
                          <a:ea typeface="+mn-ea"/>
                          <a:cs typeface="+mn-cs"/>
                        </a:rPr>
                        <a:t> 또는</a:t>
                      </a:r>
                      <a:endParaRPr lang="en-US" altLang="ko-KR" sz="1200" kern="1200" dirty="0">
                        <a:solidFill>
                          <a:schemeClr val="tx1"/>
                        </a:solidFill>
                        <a:effectLst/>
                        <a:latin typeface="+mn-ea"/>
                        <a:ea typeface="+mn-ea"/>
                        <a:cs typeface="+mn-cs"/>
                      </a:endParaRPr>
                    </a:p>
                    <a:p>
                      <a:pPr marL="171450" marR="0" lvl="0" indent="-171450" algn="l" defTabSz="4572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altLang="ko-KR" sz="1200" b="0" kern="1200" dirty="0">
                          <a:solidFill>
                            <a:schemeClr val="tx1"/>
                          </a:solidFill>
                          <a:effectLst/>
                          <a:latin typeface="+mn-ea"/>
                          <a:ea typeface="+mn-ea"/>
                          <a:cs typeface="+mn-cs"/>
                        </a:rPr>
                        <a:t>2</a:t>
                      </a:r>
                      <a:r>
                        <a:rPr lang="ko-KR" altLang="en-US" sz="1200" b="0" kern="1200" dirty="0">
                          <a:solidFill>
                            <a:schemeClr val="tx1"/>
                          </a:solidFill>
                          <a:effectLst/>
                          <a:latin typeface="+mn-ea"/>
                          <a:ea typeface="+mn-ea"/>
                          <a:cs typeface="+mn-cs"/>
                        </a:rPr>
                        <a:t>채널 구조에 대한 비교기</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또는</a:t>
                      </a:r>
                      <a:endParaRPr lang="en-US" altLang="ko-KR" sz="1200" b="0" kern="1200" dirty="0">
                        <a:solidFill>
                          <a:schemeClr val="tx1"/>
                        </a:solidFill>
                        <a:effectLst/>
                        <a:latin typeface="+mn-ea"/>
                        <a:ea typeface="+mn-ea"/>
                        <a:cs typeface="+mn-cs"/>
                      </a:endParaRPr>
                    </a:p>
                    <a:p>
                      <a:pPr marL="171450" marR="0" lvl="0" indent="-171450" algn="l" defTabSz="4572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altLang="ko-KR" sz="1200" b="0" kern="1200" dirty="0">
                          <a:solidFill>
                            <a:schemeClr val="tx1"/>
                          </a:solidFill>
                          <a:effectLst/>
                          <a:latin typeface="+mn-ea"/>
                          <a:ea typeface="+mn-ea"/>
                          <a:cs typeface="+mn-cs"/>
                        </a:rPr>
                        <a:t>2</a:t>
                      </a:r>
                      <a:r>
                        <a:rPr lang="ko-KR" altLang="en-US" sz="1200" b="0" kern="1200" dirty="0">
                          <a:solidFill>
                            <a:schemeClr val="tx1"/>
                          </a:solidFill>
                          <a:effectLst/>
                          <a:latin typeface="+mn-ea"/>
                          <a:ea typeface="+mn-ea"/>
                          <a:cs typeface="+mn-cs"/>
                        </a:rPr>
                        <a:t>채널 구조에 대한 소프트웨어에 의한 상호 비교</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0000CC"/>
                          </a:solidFill>
                          <a:latin typeface="+mn-ea"/>
                          <a:ea typeface="+mn-ea"/>
                          <a:cs typeface="+mn-cs"/>
                        </a:rPr>
                        <a:t>ⅩⅢ.3.</a:t>
                      </a:r>
                      <a:r>
                        <a:rPr lang="en-US" altLang="ko-KR" sz="1200" b="1" kern="1200" dirty="0">
                          <a:solidFill>
                            <a:srgbClr val="0000CC"/>
                          </a:solidFill>
                          <a:effectLst/>
                          <a:latin typeface="+mn-ea"/>
                          <a:ea typeface="+mn-ea"/>
                          <a:cs typeface="+mn-cs"/>
                        </a:rPr>
                        <a:t>2.1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0000CC"/>
                          </a:solidFill>
                          <a:latin typeface="+mn-ea"/>
                          <a:ea typeface="+mn-ea"/>
                          <a:cs typeface="+mn-cs"/>
                        </a:rPr>
                        <a:t>ⅩⅢ.3.</a:t>
                      </a:r>
                      <a:r>
                        <a:rPr lang="en-US" altLang="ko-KR" sz="1200" b="1" kern="1200" dirty="0">
                          <a:solidFill>
                            <a:srgbClr val="0000CC"/>
                          </a:solidFill>
                          <a:effectLst/>
                          <a:latin typeface="+mn-ea"/>
                          <a:ea typeface="+mn-ea"/>
                          <a:cs typeface="+mn-cs"/>
                        </a:rPr>
                        <a:t>2.2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2.4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2.5</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latin typeface="+mn-ea"/>
                          <a:ea typeface="+mn-ea"/>
                        </a:rPr>
                        <a:t>A.3.4</a:t>
                      </a:r>
                    </a:p>
                    <a:p>
                      <a:pPr algn="ctr"/>
                      <a:r>
                        <a:rPr lang="en-US" sz="1200" b="0" dirty="0">
                          <a:latin typeface="+mn-ea"/>
                          <a:ea typeface="+mn-ea"/>
                        </a:rPr>
                        <a:t>A.3.1</a:t>
                      </a:r>
                    </a:p>
                    <a:p>
                      <a:pPr algn="ctr"/>
                      <a:r>
                        <a:rPr lang="en-US" sz="1200" b="0" dirty="0">
                          <a:latin typeface="+mn-ea"/>
                          <a:ea typeface="+mn-ea"/>
                        </a:rPr>
                        <a:t>A.1.3</a:t>
                      </a:r>
                    </a:p>
                    <a:p>
                      <a:pPr algn="ctr"/>
                      <a:r>
                        <a:rPr lang="en-US" sz="1200" b="0" dirty="0">
                          <a:latin typeface="+mn-ea"/>
                          <a:ea typeface="+mn-ea"/>
                        </a:rPr>
                        <a:t>A.3.5</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1373116">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ko-KR" altLang="en-US" sz="1200" b="1" kern="1200" dirty="0">
                          <a:solidFill>
                            <a:srgbClr val="0000CC"/>
                          </a:solidFill>
                          <a:effectLst/>
                          <a:latin typeface="+mn-ea"/>
                          <a:ea typeface="+mn-ea"/>
                          <a:cs typeface="+mn-cs"/>
                        </a:rPr>
                        <a:t>부정확한 결과를 가져올 수 있는 처리 장치의 고장이 </a:t>
                      </a:r>
                      <a:r>
                        <a:rPr lang="ko-KR" altLang="en-US" sz="1200" b="1" u="sng" kern="1200" dirty="0">
                          <a:solidFill>
                            <a:srgbClr val="0000CC"/>
                          </a:solidFill>
                          <a:effectLst/>
                          <a:latin typeface="+mn-ea"/>
                          <a:ea typeface="+mn-ea"/>
                          <a:cs typeface="+mn-cs"/>
                        </a:rPr>
                        <a:t>시스템 반응 시간을 고려하여</a:t>
                      </a:r>
                      <a:r>
                        <a:rPr lang="ko-KR" altLang="en-US" sz="1200" b="1" kern="1200" dirty="0">
                          <a:solidFill>
                            <a:srgbClr val="0000CC"/>
                          </a:solidFill>
                          <a:effectLst/>
                          <a:latin typeface="+mn-ea"/>
                          <a:ea typeface="+mn-ea"/>
                          <a:cs typeface="+mn-cs"/>
                        </a:rPr>
                        <a:t>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이러한 고장이 위험한 상황으로 이어질 수 있으면</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시스템이 안전한 상태로 들어가야 한다</a:t>
                      </a:r>
                      <a:r>
                        <a:rPr lang="en-US" altLang="ko-KR" sz="1200" kern="1200" dirty="0">
                          <a:solidFill>
                            <a:schemeClr val="tx1"/>
                          </a:solidFill>
                          <a:effectLst/>
                          <a:latin typeface="+mn-ea"/>
                          <a:ea typeface="+mn-ea"/>
                          <a:cs typeface="+mn-cs"/>
                        </a:rPr>
                        <a:t>. (Failures in processing units, which can lead to </a:t>
                      </a:r>
                      <a:r>
                        <a:rPr lang="en-US" altLang="ko-KR" sz="1200" b="1" kern="1200" dirty="0">
                          <a:solidFill>
                            <a:srgbClr val="0033CC"/>
                          </a:solidFill>
                          <a:effectLst/>
                          <a:latin typeface="+mn-ea"/>
                          <a:ea typeface="+mn-ea"/>
                          <a:cs typeface="+mn-cs"/>
                        </a:rPr>
                        <a:t>incorrect results, shall be detected </a:t>
                      </a:r>
                      <a:r>
                        <a:rPr lang="en-US" altLang="ko-KR" sz="1200" b="1" u="sng" kern="1200" dirty="0">
                          <a:solidFill>
                            <a:srgbClr val="0033CC"/>
                          </a:solidFill>
                          <a:effectLst/>
                          <a:latin typeface="+mn-ea"/>
                          <a:ea typeface="+mn-ea"/>
                          <a:cs typeface="+mn-cs"/>
                        </a:rPr>
                        <a:t>with due consideration to the system reaction time</a:t>
                      </a:r>
                      <a:r>
                        <a:rPr lang="en-US" altLang="ko-KR" sz="1200" b="1" kern="1200" dirty="0">
                          <a:solidFill>
                            <a:srgbClr val="0033CC"/>
                          </a:solidFill>
                          <a:effectLst/>
                          <a:latin typeface="+mn-ea"/>
                          <a:ea typeface="+mn-ea"/>
                          <a:cs typeface="+mn-cs"/>
                        </a:rPr>
                        <a:t>.</a:t>
                      </a:r>
                    </a:p>
                    <a:p>
                      <a:r>
                        <a:rPr lang="en-US" altLang="ko-KR" sz="1200" kern="1200" dirty="0">
                          <a:solidFill>
                            <a:schemeClr val="tx1"/>
                          </a:solidFill>
                          <a:effectLst/>
                          <a:latin typeface="+mn-ea"/>
                          <a:ea typeface="+mn-ea"/>
                          <a:cs typeface="+mn-cs"/>
                        </a:rPr>
                        <a:t>If such a failure can lead to a dangerous situation the system shall go into a safe state.)</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buClr>
                          <a:schemeClr val="tx1"/>
                        </a:buClr>
                        <a:buFont typeface="Arial" panose="020B0604020202020204" pitchFamily="34" charset="0"/>
                        <a:buChar char="•"/>
                      </a:pPr>
                      <a:r>
                        <a:rPr lang="ko-KR" altLang="en-US" sz="1200" kern="1200" dirty="0">
                          <a:solidFill>
                            <a:schemeClr val="tx1"/>
                          </a:solidFill>
                          <a:effectLst/>
                          <a:latin typeface="+mn-ea"/>
                          <a:ea typeface="+mn-ea"/>
                          <a:cs typeface="+mn-cs"/>
                        </a:rPr>
                        <a:t>고장 시정 하드웨어</a:t>
                      </a:r>
                      <a:r>
                        <a:rPr lang="en-US" altLang="ko-KR" sz="1200" kern="1200" dirty="0">
                          <a:solidFill>
                            <a:schemeClr val="tx1"/>
                          </a:solidFill>
                          <a:effectLst/>
                          <a:latin typeface="+mn-ea"/>
                          <a:ea typeface="+mn-ea"/>
                          <a:cs typeface="+mn-cs"/>
                        </a:rPr>
                        <a:t>, </a:t>
                      </a:r>
                      <a:r>
                        <a:rPr lang="ko-KR" altLang="en-US" sz="1200" b="1" kern="1200" dirty="0">
                          <a:solidFill>
                            <a:srgbClr val="FF0000"/>
                          </a:solidFill>
                          <a:effectLst/>
                          <a:latin typeface="+mn-ea"/>
                          <a:ea typeface="+mn-ea"/>
                          <a:cs typeface="+mn-cs"/>
                        </a:rPr>
                        <a:t>그리고</a:t>
                      </a:r>
                      <a:endParaRPr lang="en-US" altLang="ko-KR" sz="1200" b="1" kern="1200" dirty="0">
                        <a:solidFill>
                          <a:srgbClr val="FF0000"/>
                        </a:solidFill>
                        <a:effectLst/>
                        <a:latin typeface="+mn-ea"/>
                        <a:ea typeface="+mn-ea"/>
                        <a:cs typeface="+mn-cs"/>
                      </a:endParaRPr>
                    </a:p>
                    <a:p>
                      <a:pPr marL="171450" indent="-171450">
                        <a:buClr>
                          <a:schemeClr val="tx1"/>
                        </a:buClr>
                        <a:buFont typeface="Arial" panose="020B0604020202020204" pitchFamily="34" charset="0"/>
                        <a:buChar char="•"/>
                      </a:pPr>
                      <a:r>
                        <a:rPr lang="en-US" altLang="ko-KR" sz="1200" b="1" kern="1200" dirty="0">
                          <a:solidFill>
                            <a:srgbClr val="0033CC"/>
                          </a:solidFill>
                          <a:effectLst/>
                          <a:latin typeface="+mn-ea"/>
                          <a:ea typeface="+mn-ea"/>
                          <a:cs typeface="+mn-cs"/>
                        </a:rPr>
                        <a:t>1</a:t>
                      </a:r>
                      <a:r>
                        <a:rPr lang="ko-KR" altLang="en-US" sz="1200" b="1" kern="1200" dirty="0">
                          <a:solidFill>
                            <a:srgbClr val="0033CC"/>
                          </a:solidFill>
                          <a:effectLst/>
                          <a:latin typeface="+mn-ea"/>
                          <a:ea typeface="+mn-ea"/>
                          <a:cs typeface="+mn-cs"/>
                        </a:rPr>
                        <a:t>채널 구조에 대한 하드웨어에 의해 지원되는 소프트웨어 자체 테스트</a:t>
                      </a:r>
                      <a:r>
                        <a:rPr lang="en-US" altLang="ko-KR" sz="1200" b="1" kern="1200" dirty="0">
                          <a:solidFill>
                            <a:srgbClr val="0033CC"/>
                          </a:solidFill>
                          <a:effectLst/>
                          <a:latin typeface="+mn-ea"/>
                          <a:ea typeface="+mn-ea"/>
                          <a:cs typeface="+mn-cs"/>
                        </a:rPr>
                        <a:t>,</a:t>
                      </a:r>
                      <a:r>
                        <a:rPr lang="ko-KR" altLang="en-US" sz="1200" b="1" kern="1200" dirty="0">
                          <a:solidFill>
                            <a:srgbClr val="0033CC"/>
                          </a:solidFill>
                          <a:effectLst/>
                          <a:latin typeface="+mn-ea"/>
                          <a:ea typeface="+mn-ea"/>
                          <a:cs typeface="+mn-cs"/>
                        </a:rPr>
                        <a:t> 또는</a:t>
                      </a:r>
                      <a:endParaRPr lang="en-US" altLang="ko-KR" sz="1200" b="1" kern="1200" dirty="0">
                        <a:solidFill>
                          <a:srgbClr val="0033CC"/>
                        </a:solidFill>
                        <a:effectLst/>
                        <a:latin typeface="+mn-ea"/>
                        <a:ea typeface="+mn-ea"/>
                        <a:cs typeface="+mn-cs"/>
                      </a:endParaRPr>
                    </a:p>
                    <a:p>
                      <a:pPr marL="171450" indent="-171450">
                        <a:buClr>
                          <a:schemeClr val="tx1"/>
                        </a:buClr>
                        <a:buFont typeface="Arial" panose="020B0604020202020204" pitchFamily="34" charset="0"/>
                        <a:buChar char="•"/>
                      </a:pPr>
                      <a:r>
                        <a:rPr lang="en-US" altLang="ko-KR" sz="1200" b="0" kern="1200" dirty="0">
                          <a:solidFill>
                            <a:schemeClr val="tx1"/>
                          </a:solidFill>
                          <a:effectLst/>
                          <a:latin typeface="+mn-ea"/>
                          <a:ea typeface="+mn-ea"/>
                          <a:cs typeface="+mn-cs"/>
                        </a:rPr>
                        <a:t>2</a:t>
                      </a:r>
                      <a:r>
                        <a:rPr lang="ko-KR" altLang="en-US" sz="1200" b="0" kern="1200" dirty="0">
                          <a:solidFill>
                            <a:schemeClr val="tx1"/>
                          </a:solidFill>
                          <a:effectLst/>
                          <a:latin typeface="+mn-ea"/>
                          <a:ea typeface="+mn-ea"/>
                          <a:cs typeface="+mn-cs"/>
                        </a:rPr>
                        <a:t>채널 구조에 대한 비교기</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또는</a:t>
                      </a:r>
                      <a:endParaRPr lang="en-US" altLang="ko-KR" sz="1200" b="0" kern="1200" dirty="0">
                        <a:solidFill>
                          <a:schemeClr val="tx1"/>
                        </a:solidFill>
                        <a:effectLst/>
                        <a:latin typeface="+mn-ea"/>
                        <a:ea typeface="+mn-ea"/>
                        <a:cs typeface="+mn-cs"/>
                      </a:endParaRPr>
                    </a:p>
                    <a:p>
                      <a:pPr marL="171450" indent="-171450">
                        <a:buClr>
                          <a:schemeClr val="tx1"/>
                        </a:buClr>
                        <a:buFont typeface="Arial" panose="020B0604020202020204" pitchFamily="34" charset="0"/>
                        <a:buChar char="•"/>
                      </a:pPr>
                      <a:r>
                        <a:rPr lang="en-US" altLang="ko-KR" sz="1200" b="0" kern="1200" dirty="0">
                          <a:solidFill>
                            <a:schemeClr val="tx1"/>
                          </a:solidFill>
                          <a:effectLst/>
                          <a:latin typeface="+mn-ea"/>
                          <a:ea typeface="+mn-ea"/>
                          <a:cs typeface="+mn-cs"/>
                        </a:rPr>
                        <a:t>2</a:t>
                      </a:r>
                      <a:r>
                        <a:rPr lang="ko-KR" altLang="en-US" sz="1200" b="0" kern="1200" dirty="0">
                          <a:solidFill>
                            <a:schemeClr val="tx1"/>
                          </a:solidFill>
                          <a:effectLst/>
                          <a:latin typeface="+mn-ea"/>
                          <a:ea typeface="+mn-ea"/>
                          <a:cs typeface="+mn-cs"/>
                        </a:rPr>
                        <a:t>채널 구조에 대한 소프트웨어에 의한 상호 비교</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2.1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0000CC"/>
                          </a:solidFill>
                          <a:latin typeface="+mn-ea"/>
                          <a:ea typeface="+mn-ea"/>
                          <a:cs typeface="+mn-cs"/>
                        </a:rPr>
                        <a:t>ⅩⅢ.3.</a:t>
                      </a:r>
                      <a:r>
                        <a:rPr lang="en-US" altLang="ko-KR" sz="1200" b="1" kern="1200" dirty="0">
                          <a:solidFill>
                            <a:srgbClr val="0000CC"/>
                          </a:solidFill>
                          <a:effectLst/>
                          <a:latin typeface="+mn-ea"/>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i="0" u="none" strike="noStrike" kern="1200" baseline="0" dirty="0">
                        <a:solidFill>
                          <a:schemeClr val="tx1"/>
                        </a:solidFill>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2.4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2.5</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latin typeface="+mn-ea"/>
                          <a:ea typeface="+mn-ea"/>
                        </a:rPr>
                        <a:t>A.3.4</a:t>
                      </a:r>
                    </a:p>
                    <a:p>
                      <a:pPr algn="ctr"/>
                      <a:r>
                        <a:rPr lang="en-US" sz="1200" b="0" dirty="0">
                          <a:latin typeface="+mn-ea"/>
                          <a:ea typeface="+mn-ea"/>
                        </a:rPr>
                        <a:t>A.3.3</a:t>
                      </a:r>
                    </a:p>
                    <a:p>
                      <a:pPr algn="ctr"/>
                      <a:endParaRPr lang="en-US" sz="1200" b="0" dirty="0">
                        <a:latin typeface="+mn-ea"/>
                        <a:ea typeface="+mn-ea"/>
                      </a:endParaRPr>
                    </a:p>
                    <a:p>
                      <a:pPr algn="ctr"/>
                      <a:r>
                        <a:rPr lang="en-US" sz="1200" b="0" dirty="0">
                          <a:latin typeface="+mn-ea"/>
                          <a:ea typeface="+mn-ea"/>
                        </a:rPr>
                        <a:t>A.1.3</a:t>
                      </a:r>
                    </a:p>
                    <a:p>
                      <a:pPr algn="ctr"/>
                      <a:r>
                        <a:rPr lang="en-US" sz="1200" b="0" dirty="0">
                          <a:latin typeface="+mn-ea"/>
                          <a:ea typeface="+mn-ea"/>
                        </a:rPr>
                        <a:t>A.3.5</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373116">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ko-KR" altLang="en-US" sz="1200" b="1" kern="1200" dirty="0">
                          <a:solidFill>
                            <a:srgbClr val="0000CC"/>
                          </a:solidFill>
                          <a:effectLst/>
                          <a:latin typeface="+mn-ea"/>
                          <a:ea typeface="+mn-ea"/>
                          <a:cs typeface="+mn-cs"/>
                        </a:rPr>
                        <a:t>부정확한 결과를 가져올 수 있는 처리 장치의 고장이 </a:t>
                      </a:r>
                      <a:r>
                        <a:rPr lang="ko-KR" altLang="en-US" sz="1200" b="1" u="sng" kern="1200" dirty="0">
                          <a:solidFill>
                            <a:srgbClr val="0000CC"/>
                          </a:solidFill>
                          <a:effectLst/>
                          <a:latin typeface="+mn-ea"/>
                          <a:ea typeface="+mn-ea"/>
                          <a:cs typeface="+mn-cs"/>
                        </a:rPr>
                        <a:t>시스템 반응 시간을 고려하여</a:t>
                      </a:r>
                      <a:r>
                        <a:rPr lang="ko-KR" altLang="en-US" sz="1200" b="1" kern="1200" dirty="0">
                          <a:solidFill>
                            <a:srgbClr val="0000CC"/>
                          </a:solidFill>
                          <a:effectLst/>
                          <a:latin typeface="+mn-ea"/>
                          <a:ea typeface="+mn-ea"/>
                          <a:cs typeface="+mn-cs"/>
                        </a:rPr>
                        <a:t>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이러한 고장이 위험한 상황으로 이어질 수 있으면</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시스템이 안전한 상태로 들어가야 한다</a:t>
                      </a:r>
                      <a:r>
                        <a:rPr lang="en-US" altLang="ko-KR" sz="1200" kern="1200" dirty="0">
                          <a:solidFill>
                            <a:schemeClr val="tx1"/>
                          </a:solidFill>
                          <a:effectLst/>
                          <a:latin typeface="+mn-ea"/>
                          <a:ea typeface="+mn-ea"/>
                          <a:cs typeface="+mn-cs"/>
                        </a:rPr>
                        <a:t>. (Failures in processing units, which can lead to </a:t>
                      </a:r>
                      <a:r>
                        <a:rPr lang="en-US" altLang="ko-KR" sz="1200" b="1" kern="1200" dirty="0">
                          <a:solidFill>
                            <a:srgbClr val="0033CC"/>
                          </a:solidFill>
                          <a:effectLst/>
                          <a:latin typeface="+mn-ea"/>
                          <a:ea typeface="+mn-ea"/>
                          <a:cs typeface="+mn-cs"/>
                        </a:rPr>
                        <a:t>incorrect results, shall be detected with due </a:t>
                      </a:r>
                      <a:r>
                        <a:rPr lang="en-US" altLang="ko-KR" sz="1200" b="1" u="sng" kern="1200" dirty="0">
                          <a:solidFill>
                            <a:srgbClr val="0033CC"/>
                          </a:solidFill>
                          <a:effectLst/>
                          <a:latin typeface="+mn-ea"/>
                          <a:ea typeface="+mn-ea"/>
                          <a:cs typeface="+mn-cs"/>
                        </a:rPr>
                        <a:t>consideration to the system reaction time.</a:t>
                      </a:r>
                    </a:p>
                    <a:p>
                      <a:r>
                        <a:rPr lang="en-US" altLang="ko-KR" sz="1200" kern="1200" dirty="0">
                          <a:solidFill>
                            <a:schemeClr val="tx1"/>
                          </a:solidFill>
                          <a:effectLst/>
                          <a:latin typeface="+mn-ea"/>
                          <a:ea typeface="+mn-ea"/>
                          <a:cs typeface="+mn-cs"/>
                        </a:rPr>
                        <a:t>If such a failure can lead to a dangerous situation the system shall go into a safe state.)</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defTabSz="457200" rtl="0" eaLnBrk="1" latinLnBrk="0" hangingPunct="1">
                        <a:buClr>
                          <a:schemeClr val="tx1"/>
                        </a:buClr>
                        <a:buFont typeface="Arial" panose="020B0604020202020204" pitchFamily="34" charset="0"/>
                        <a:buChar char="•"/>
                      </a:pPr>
                      <a:r>
                        <a:rPr lang="en-US" altLang="ko-KR" sz="1200" b="1" kern="1200" dirty="0">
                          <a:solidFill>
                            <a:srgbClr val="FF0000"/>
                          </a:solidFill>
                          <a:effectLst/>
                          <a:latin typeface="+mn-ea"/>
                          <a:ea typeface="+mn-ea"/>
                          <a:cs typeface="+mn-cs"/>
                        </a:rPr>
                        <a:t>2</a:t>
                      </a:r>
                      <a:r>
                        <a:rPr lang="ko-KR" altLang="en-US" sz="1200" b="1" kern="1200" dirty="0">
                          <a:solidFill>
                            <a:srgbClr val="FF0000"/>
                          </a:solidFill>
                          <a:effectLst/>
                          <a:latin typeface="+mn-ea"/>
                          <a:ea typeface="+mn-ea"/>
                          <a:cs typeface="+mn-cs"/>
                        </a:rPr>
                        <a:t>채널에 대한 비교기</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또는</a:t>
                      </a:r>
                      <a:endParaRPr lang="en-US" altLang="ko-KR" sz="1200" kern="1200" dirty="0">
                        <a:solidFill>
                          <a:schemeClr val="tx1"/>
                        </a:solidFill>
                        <a:effectLst/>
                        <a:latin typeface="+mn-ea"/>
                        <a:ea typeface="+mn-ea"/>
                        <a:cs typeface="+mn-cs"/>
                      </a:endParaRPr>
                    </a:p>
                    <a:p>
                      <a:pPr marL="171450" indent="-171450" algn="l" defTabSz="457200" rtl="0" eaLnBrk="1" latinLnBrk="0" hangingPunct="1">
                        <a:buClr>
                          <a:schemeClr val="tx1"/>
                        </a:buClr>
                        <a:buFont typeface="Arial" panose="020B0604020202020204" pitchFamily="34" charset="0"/>
                        <a:buChar char="•"/>
                      </a:pPr>
                      <a:r>
                        <a:rPr lang="en-US" altLang="ko-KR" sz="1200" b="0" kern="1200" dirty="0">
                          <a:solidFill>
                            <a:schemeClr val="tx1"/>
                          </a:solidFill>
                          <a:effectLst/>
                          <a:latin typeface="+mn-ea"/>
                          <a:ea typeface="+mn-ea"/>
                          <a:cs typeface="+mn-cs"/>
                        </a:rPr>
                        <a:t>2</a:t>
                      </a:r>
                      <a:r>
                        <a:rPr lang="ko-KR" altLang="en-US" sz="1200" b="0" kern="1200" dirty="0">
                          <a:solidFill>
                            <a:schemeClr val="tx1"/>
                          </a:solidFill>
                          <a:effectLst/>
                          <a:latin typeface="+mn-ea"/>
                          <a:ea typeface="+mn-ea"/>
                          <a:cs typeface="+mn-cs"/>
                        </a:rPr>
                        <a:t>채널 구조에 대한 소프트웨어에 의한 </a:t>
                      </a:r>
                      <a:r>
                        <a:rPr lang="ko-KR" altLang="en-US" sz="1200" b="1" kern="1200" dirty="0">
                          <a:solidFill>
                            <a:srgbClr val="FF0000"/>
                          </a:solidFill>
                          <a:effectLst/>
                          <a:latin typeface="+mn-ea"/>
                          <a:ea typeface="+mn-ea"/>
                          <a:cs typeface="+mn-cs"/>
                        </a:rPr>
                        <a:t>상호 비교</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FF0000"/>
                          </a:solidFill>
                          <a:latin typeface="+mn-ea"/>
                          <a:ea typeface="+mn-ea"/>
                          <a:cs typeface="+mn-cs"/>
                        </a:rPr>
                        <a:t>ⅩⅢ.3.</a:t>
                      </a:r>
                      <a:r>
                        <a:rPr lang="en-US" altLang="ko-KR" sz="1200" b="1" kern="1200" dirty="0">
                          <a:solidFill>
                            <a:srgbClr val="FF0000"/>
                          </a:solidFill>
                          <a:effectLst/>
                          <a:latin typeface="+mn-ea"/>
                          <a:ea typeface="+mn-ea"/>
                          <a:cs typeface="+mn-cs"/>
                        </a:rPr>
                        <a:t>2.4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rgbClr val="FF0000"/>
                          </a:solidFill>
                          <a:latin typeface="+mn-ea"/>
                          <a:ea typeface="+mn-ea"/>
                          <a:cs typeface="+mn-cs"/>
                        </a:rPr>
                        <a:t>ⅩⅢ.3.</a:t>
                      </a:r>
                      <a:r>
                        <a:rPr lang="en-US" altLang="ko-KR" sz="1200" b="1" kern="1200" dirty="0">
                          <a:solidFill>
                            <a:srgbClr val="FF0000"/>
                          </a:solidFill>
                          <a:effectLst/>
                          <a:latin typeface="+mn-ea"/>
                          <a:ea typeface="+mn-ea"/>
                          <a:cs typeface="+mn-cs"/>
                        </a:rPr>
                        <a:t>2.5</a:t>
                      </a:r>
                      <a:endParaRPr lang="ko-KR" altLang="en-US" sz="1200" b="1" kern="1200" dirty="0">
                        <a:solidFill>
                          <a:srgbClr val="FF0000"/>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ea"/>
                          <a:ea typeface="+mn-ea"/>
                          <a:cs typeface="+mn-cs"/>
                        </a:rPr>
                        <a:t>A.1.3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ea"/>
                          <a:ea typeface="+mn-ea"/>
                          <a:cs typeface="+mn-cs"/>
                        </a:rPr>
                        <a:t>A.3.5</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7" name="직사각형 6"/>
          <p:cNvSpPr/>
          <p:nvPr/>
        </p:nvSpPr>
        <p:spPr>
          <a:xfrm>
            <a:off x="11249807" y="2297399"/>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8" name="직사각형 7"/>
          <p:cNvSpPr/>
          <p:nvPr/>
        </p:nvSpPr>
        <p:spPr>
          <a:xfrm>
            <a:off x="11269840" y="2484074"/>
            <a:ext cx="591675"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Low</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직사각형 8"/>
          <p:cNvSpPr/>
          <p:nvPr/>
        </p:nvSpPr>
        <p:spPr>
          <a:xfrm>
            <a:off x="11279444" y="2664512"/>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직사각형 9"/>
          <p:cNvSpPr/>
          <p:nvPr/>
        </p:nvSpPr>
        <p:spPr>
          <a:xfrm>
            <a:off x="11289048" y="2881682"/>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1" name="직사각형 10"/>
          <p:cNvSpPr/>
          <p:nvPr/>
        </p:nvSpPr>
        <p:spPr>
          <a:xfrm>
            <a:off x="11290263" y="3487916"/>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3" name="직사각형 12"/>
          <p:cNvSpPr/>
          <p:nvPr/>
        </p:nvSpPr>
        <p:spPr>
          <a:xfrm>
            <a:off x="11241449" y="3668622"/>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20" name="직사각형 19"/>
          <p:cNvSpPr/>
          <p:nvPr/>
        </p:nvSpPr>
        <p:spPr>
          <a:xfrm>
            <a:off x="11309103" y="4025779"/>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21" name="직사각형 20"/>
          <p:cNvSpPr/>
          <p:nvPr/>
        </p:nvSpPr>
        <p:spPr>
          <a:xfrm>
            <a:off x="11310318" y="4222604"/>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22" name="직사각형 21"/>
          <p:cNvSpPr/>
          <p:nvPr/>
        </p:nvSpPr>
        <p:spPr>
          <a:xfrm>
            <a:off x="11302938" y="5033690"/>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23" name="직사각형 22"/>
          <p:cNvSpPr/>
          <p:nvPr/>
        </p:nvSpPr>
        <p:spPr>
          <a:xfrm>
            <a:off x="11302938" y="5236999"/>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24"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8" name="직사각형 17"/>
          <p:cNvSpPr/>
          <p:nvPr/>
        </p:nvSpPr>
        <p:spPr>
          <a:xfrm>
            <a:off x="5098992" y="2340529"/>
            <a:ext cx="3910783" cy="393516"/>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19" name="직사각형 18"/>
          <p:cNvSpPr/>
          <p:nvPr/>
        </p:nvSpPr>
        <p:spPr>
          <a:xfrm>
            <a:off x="5098993" y="3494004"/>
            <a:ext cx="4221176" cy="604785"/>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5" name="직사각형 24"/>
          <p:cNvSpPr/>
          <p:nvPr/>
        </p:nvSpPr>
        <p:spPr>
          <a:xfrm>
            <a:off x="5098993" y="5054272"/>
            <a:ext cx="4221176" cy="465642"/>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pic>
        <p:nvPicPr>
          <p:cNvPr id="26" name="그림 25">
            <a:extLst>
              <a:ext uri="{FF2B5EF4-FFF2-40B4-BE49-F238E27FC236}">
                <a16:creationId xmlns:a16="http://schemas.microsoft.com/office/drawing/2014/main" id="{3065AB0D-2E41-473C-BF8E-1EA9C9C923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27" name="Foliennummernplatzhalter 3">
            <a:extLst>
              <a:ext uri="{FF2B5EF4-FFF2-40B4-BE49-F238E27FC236}">
                <a16:creationId xmlns:a16="http://schemas.microsoft.com/office/drawing/2014/main" id="{2E6BA960-79F1-4FD9-8AB6-4C3031A57663}"/>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62</a:t>
            </a:fld>
            <a:endParaRPr lang="en-GB" noProof="0" dirty="0"/>
          </a:p>
        </p:txBody>
      </p:sp>
    </p:spTree>
    <p:extLst>
      <p:ext uri="{BB962C8B-B14F-4D97-AF65-F5344CB8AC3E}">
        <p14:creationId xmlns:p14="http://schemas.microsoft.com/office/powerpoint/2010/main" val="20895368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3" grpId="0"/>
      <p:bldP spid="20" grpId="0"/>
      <p:bldP spid="21" grpId="0"/>
      <p:bldP spid="22" grpId="0"/>
      <p:bldP spid="23" grpId="0"/>
      <p:bldP spid="24" grpId="0"/>
      <p:bldP spid="18" grpId="0" animBg="1"/>
      <p:bldP spid="19" grpId="0" animBg="1"/>
      <p:bldP spid="2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n-ea"/>
              <a:ea typeface="+mn-ea"/>
            </a:endParaRPr>
          </a:p>
        </p:txBody>
      </p:sp>
      <p:graphicFrame>
        <p:nvGraphicFramePr>
          <p:cNvPr id="7" name="표 6"/>
          <p:cNvGraphicFramePr>
            <a:graphicFrameLocks noGrp="1"/>
          </p:cNvGraphicFramePr>
          <p:nvPr>
            <p:extLst/>
          </p:nvPr>
        </p:nvGraphicFramePr>
        <p:xfrm>
          <a:off x="333288" y="1921141"/>
          <a:ext cx="11446071" cy="4084113"/>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altLang="ko-KR"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036050">
                <a:tc>
                  <a:txBody>
                    <a:bodyPr/>
                    <a:lstStyle/>
                    <a:p>
                      <a:pPr algn="ctr"/>
                      <a:r>
                        <a:rPr lang="en-US" altLang="ko-KR" sz="1600" b="1" i="0" u="none" strike="noStrike" kern="1200" baseline="0" dirty="0">
                          <a:solidFill>
                            <a:schemeClr val="tx1"/>
                          </a:solidFill>
                          <a:latin typeface="+mn-ea"/>
                          <a:ea typeface="+mn-ea"/>
                          <a:cs typeface="+mn-cs"/>
                        </a:rPr>
                        <a:t>ⅩⅢ.3.</a:t>
                      </a:r>
                      <a:r>
                        <a:rPr lang="en-US" sz="1600" b="1" i="0" u="none" strike="noStrike" kern="1200" baseline="0" dirty="0">
                          <a:solidFill>
                            <a:schemeClr val="tx1"/>
                          </a:solidFill>
                          <a:latin typeface="+mn-ea"/>
                          <a:ea typeface="+mn-ea"/>
                          <a:cs typeface="+mn-cs"/>
                        </a:rPr>
                        <a:t>2.1</a:t>
                      </a:r>
                    </a:p>
                    <a:p>
                      <a:pPr algn="ctr"/>
                      <a:r>
                        <a:rPr lang="en-US" altLang="ko-KR" sz="1600" b="1" i="0" u="none" strike="noStrike" kern="1200" baseline="0" dirty="0">
                          <a:solidFill>
                            <a:schemeClr val="tx1"/>
                          </a:solidFill>
                          <a:effectLst/>
                          <a:latin typeface="+mn-ea"/>
                          <a:ea typeface="+mn-ea"/>
                          <a:cs typeface="+mn-cs"/>
                        </a:rPr>
                        <a:t>(SIL 1)</a:t>
                      </a:r>
                      <a:endParaRPr lang="ko-KR" altLang="en-US" sz="16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600" b="1" i="0" u="none" strike="noStrike" kern="1200" baseline="0" dirty="0">
                          <a:solidFill>
                            <a:schemeClr val="tx1"/>
                          </a:solidFill>
                          <a:latin typeface="+mn-ea"/>
                          <a:ea typeface="+mn-ea"/>
                          <a:cs typeface="+mn-cs"/>
                        </a:rPr>
                        <a:t>고장</a:t>
                      </a:r>
                      <a:r>
                        <a:rPr lang="en-US" sz="1600" b="1" i="0" u="none" strike="noStrike" kern="1200" baseline="0" dirty="0">
                          <a:solidFill>
                            <a:schemeClr val="tx1"/>
                          </a:solidFill>
                          <a:latin typeface="+mn-ea"/>
                          <a:ea typeface="+mn-ea"/>
                          <a:cs typeface="+mn-cs"/>
                        </a:rPr>
                        <a:t> </a:t>
                      </a:r>
                      <a:r>
                        <a:rPr lang="ko-KR" altLang="en-US" sz="1600" b="1" i="0" u="none" strike="noStrike" kern="1200" baseline="0" dirty="0">
                          <a:solidFill>
                            <a:schemeClr val="tx1"/>
                          </a:solidFill>
                          <a:latin typeface="+mn-ea"/>
                          <a:ea typeface="+mn-ea"/>
                          <a:cs typeface="+mn-cs"/>
                        </a:rPr>
                        <a:t>시정 하드웨어</a:t>
                      </a:r>
                      <a:r>
                        <a:rPr lang="en-US" altLang="ko-KR" sz="1600" b="1" i="0" u="none" strike="noStrike" kern="1200" baseline="0" dirty="0">
                          <a:solidFill>
                            <a:schemeClr val="tx1"/>
                          </a:solidFill>
                          <a:latin typeface="+mn-ea"/>
                          <a:ea typeface="+mn-ea"/>
                          <a:cs typeface="+mn-cs"/>
                        </a:rPr>
                        <a:t>(</a:t>
                      </a:r>
                      <a:r>
                        <a:rPr lang="en-US" sz="1600" b="1" i="0" u="none" strike="noStrike" kern="1200" baseline="0" dirty="0">
                          <a:solidFill>
                            <a:schemeClr val="tx1"/>
                          </a:solidFill>
                          <a:latin typeface="+mn-ea"/>
                          <a:ea typeface="+mn-ea"/>
                          <a:cs typeface="+mn-cs"/>
                        </a:rPr>
                        <a:t>Failure correcting hardware)</a:t>
                      </a:r>
                    </a:p>
                    <a:p>
                      <a:r>
                        <a:rPr lang="ko-KR" altLang="en-US" sz="1600" b="0" i="0" u="none" strike="noStrike" kern="1200" baseline="0" dirty="0">
                          <a:solidFill>
                            <a:schemeClr val="tx1"/>
                          </a:solidFill>
                          <a:latin typeface="+mn-ea"/>
                          <a:ea typeface="+mn-ea"/>
                          <a:cs typeface="+mn-cs"/>
                        </a:rPr>
                        <a:t>처리 장치는 특별한 고장 인식이나 고장 시정 회로 기술을 사용하여 구현될 수 있다</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이러한 기술이 </a:t>
                      </a:r>
                      <a:r>
                        <a:rPr lang="ko-KR" altLang="en-US" sz="1600" b="1" i="0" u="none" strike="noStrike" kern="1200" baseline="0" dirty="0">
                          <a:solidFill>
                            <a:srgbClr val="0000CC"/>
                          </a:solidFill>
                          <a:latin typeface="+mn-ea"/>
                          <a:ea typeface="+mn-ea"/>
                          <a:cs typeface="+mn-cs"/>
                        </a:rPr>
                        <a:t>단순한 구조</a:t>
                      </a:r>
                      <a:r>
                        <a:rPr lang="ko-KR" altLang="en-US" sz="1600" b="0" i="0" u="none" strike="noStrike" kern="1200" baseline="0" dirty="0">
                          <a:solidFill>
                            <a:schemeClr val="tx1"/>
                          </a:solidFill>
                          <a:latin typeface="+mn-ea"/>
                          <a:ea typeface="+mn-ea"/>
                          <a:cs typeface="+mn-cs"/>
                        </a:rPr>
                        <a:t>에 대해 알려져 있다</a:t>
                      </a:r>
                      <a:r>
                        <a:rPr lang="en-US" altLang="ko-KR" sz="1600" b="0" i="0" u="none" strike="noStrike" kern="1200" baseline="0" dirty="0">
                          <a:solidFill>
                            <a:schemeClr val="tx1"/>
                          </a:solidFill>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Such units can be realized using special failure recognizing or failure correcting circuit techniques. These techniques are known </a:t>
                      </a:r>
                      <a:r>
                        <a:rPr lang="en-US" altLang="ko-KR" sz="1400" b="1" i="0" u="none" strike="noStrike" kern="1200" baseline="0" dirty="0">
                          <a:solidFill>
                            <a:srgbClr val="0033CC"/>
                          </a:solidFill>
                          <a:latin typeface="+mn-ea"/>
                          <a:ea typeface="+mn-ea"/>
                          <a:cs typeface="+mn-cs"/>
                        </a:rPr>
                        <a:t>for simple structures</a:t>
                      </a:r>
                      <a:r>
                        <a:rPr lang="en-US" altLang="ko-KR" sz="1400" b="0" i="0" u="none" strike="noStrike" kern="1200" baseline="0" dirty="0">
                          <a:solidFill>
                            <a:schemeClr val="tx1"/>
                          </a:solidFill>
                          <a:latin typeface="+mn-ea"/>
                          <a:ea typeface="+mn-ea"/>
                          <a:cs typeface="+mn-cs"/>
                        </a:rPr>
                        <a:t>.)</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088149">
                <a:tc>
                  <a:txBody>
                    <a:bodyPr/>
                    <a:lstStyle/>
                    <a:p>
                      <a:pPr algn="ctr"/>
                      <a:r>
                        <a:rPr lang="en-US" altLang="ko-KR" sz="1600" b="1" i="0" u="none" strike="noStrike" kern="1200" baseline="0" dirty="0">
                          <a:solidFill>
                            <a:schemeClr val="tx1"/>
                          </a:solidFill>
                          <a:latin typeface="+mn-ea"/>
                          <a:ea typeface="+mn-ea"/>
                          <a:cs typeface="+mn-cs"/>
                        </a:rPr>
                        <a:t>ⅩⅢ.3.</a:t>
                      </a:r>
                      <a:r>
                        <a:rPr lang="en-US" sz="1600" b="1" i="0" u="none" strike="noStrike" kern="1200" baseline="0" dirty="0">
                          <a:solidFill>
                            <a:schemeClr val="tx1"/>
                          </a:solidFill>
                          <a:latin typeface="+mn-ea"/>
                          <a:ea typeface="+mn-ea"/>
                          <a:cs typeface="+mn-cs"/>
                        </a:rPr>
                        <a:t>2.2</a:t>
                      </a:r>
                    </a:p>
                    <a:p>
                      <a:pPr algn="ctr"/>
                      <a:r>
                        <a:rPr lang="en-US" altLang="ko-KR" sz="1600" b="1" i="0" u="none" strike="noStrike" kern="1200" baseline="0" dirty="0">
                          <a:solidFill>
                            <a:schemeClr val="tx1"/>
                          </a:solidFill>
                          <a:effectLst/>
                          <a:latin typeface="+mn-ea"/>
                          <a:ea typeface="+mn-ea"/>
                          <a:cs typeface="+mn-cs"/>
                        </a:rPr>
                        <a:t>(SIL 1)</a:t>
                      </a:r>
                      <a:endParaRPr lang="ko-KR" altLang="en-US" sz="16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600" b="1" i="0" u="none" strike="noStrike" kern="1200" baseline="0" dirty="0">
                          <a:solidFill>
                            <a:schemeClr val="tx1"/>
                          </a:solidFill>
                          <a:latin typeface="+mn-ea"/>
                          <a:ea typeface="+mn-ea"/>
                          <a:cs typeface="+mn-cs"/>
                        </a:rPr>
                        <a:t>소프트웨어에 의한 자체 테스트</a:t>
                      </a:r>
                      <a:r>
                        <a:rPr lang="en-US" altLang="ko-KR" sz="1600" b="1" i="0" u="none" strike="noStrike" kern="1200" baseline="0" dirty="0">
                          <a:solidFill>
                            <a:schemeClr val="tx1"/>
                          </a:solidFill>
                          <a:latin typeface="+mn-ea"/>
                          <a:ea typeface="+mn-ea"/>
                          <a:cs typeface="+mn-cs"/>
                        </a:rPr>
                        <a:t>(</a:t>
                      </a:r>
                      <a:r>
                        <a:rPr lang="en-US" sz="1600" b="1" i="0" u="none" strike="noStrike" kern="1200" baseline="0" dirty="0">
                          <a:solidFill>
                            <a:schemeClr val="tx1"/>
                          </a:solidFill>
                          <a:latin typeface="+mn-ea"/>
                          <a:ea typeface="+mn-ea"/>
                          <a:cs typeface="+mn-cs"/>
                        </a:rPr>
                        <a:t>Self-test by software)</a:t>
                      </a:r>
                    </a:p>
                    <a:p>
                      <a:r>
                        <a:rPr lang="ko-KR" altLang="en-US" sz="1600" b="0" i="0" u="none" strike="noStrike" kern="1200" baseline="0" dirty="0">
                          <a:solidFill>
                            <a:srgbClr val="0000CC"/>
                          </a:solidFill>
                          <a:latin typeface="+mn-ea"/>
                          <a:ea typeface="+mn-ea"/>
                          <a:cs typeface="+mn-cs"/>
                        </a:rPr>
                        <a:t>안전 관련 적용에 사용되는 처리 장치의 모든 기능은 주기적으로 테스트</a:t>
                      </a:r>
                      <a:r>
                        <a:rPr lang="ko-KR" altLang="en-US" sz="1600" b="0" i="0" u="none" strike="noStrike" kern="1200" baseline="0" dirty="0">
                          <a:solidFill>
                            <a:schemeClr val="tx1"/>
                          </a:solidFill>
                          <a:latin typeface="+mn-ea"/>
                          <a:ea typeface="+mn-ea"/>
                          <a:cs typeface="+mn-cs"/>
                        </a:rPr>
                        <a:t>해야 한다</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이 테스트들은 하위부품</a:t>
                      </a:r>
                      <a:r>
                        <a:rPr lang="en-US" altLang="ko-KR" sz="1600" b="0" i="0" u="none"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예</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메모리</a:t>
                      </a:r>
                      <a:r>
                        <a:rPr lang="en-US" altLang="ko-KR" sz="1600" b="0" i="0" u="none" strike="noStrike" kern="1200" baseline="0" dirty="0">
                          <a:solidFill>
                            <a:schemeClr val="tx1"/>
                          </a:solidFill>
                          <a:latin typeface="+mn-ea"/>
                          <a:ea typeface="+mn-ea"/>
                          <a:cs typeface="+mn-cs"/>
                        </a:rPr>
                        <a:t>, I/O </a:t>
                      </a:r>
                      <a:r>
                        <a:rPr lang="ko-KR" altLang="en-US" sz="1600" b="0" i="0" u="none" strike="noStrike" kern="1200" baseline="0" dirty="0">
                          <a:solidFill>
                            <a:schemeClr val="tx1"/>
                          </a:solidFill>
                          <a:latin typeface="+mn-ea"/>
                          <a:ea typeface="+mn-ea"/>
                          <a:cs typeface="+mn-cs"/>
                        </a:rPr>
                        <a:t>등</a:t>
                      </a:r>
                      <a:r>
                        <a:rPr lang="en-US" altLang="ko-KR" sz="1600" b="0" i="0" u="none"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의 테스트와 결합될 수 있다</a:t>
                      </a:r>
                      <a:r>
                        <a:rPr lang="en-US" altLang="ko-KR" sz="1600" b="0" i="0" u="none" strike="noStrike" kern="1200" baseline="0" dirty="0">
                          <a:solidFill>
                            <a:schemeClr val="tx1"/>
                          </a:solidFill>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All the functions of the processing unit, which are used in the safety related application shall be tested cyclically. These tests can be combined with the test of the sub-components, e.g. memories, I/O’s etc.)</a:t>
                      </a:r>
                      <a:endParaRPr lang="en-US" sz="16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8419833"/>
                  </a:ext>
                </a:extLst>
              </a:tr>
              <a:tr h="103605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600" b="1" i="0" u="none" strike="noStrike" kern="1200" baseline="0" dirty="0">
                          <a:solidFill>
                            <a:schemeClr val="tx1"/>
                          </a:solidFill>
                          <a:latin typeface="+mn-ea"/>
                          <a:ea typeface="+mn-ea"/>
                          <a:cs typeface="+mn-cs"/>
                        </a:rPr>
                        <a:t>ⅩⅢ.3.</a:t>
                      </a:r>
                      <a:r>
                        <a:rPr lang="en-US" sz="1600" b="1" i="0" u="none" strike="noStrike" kern="1200" baseline="0" dirty="0">
                          <a:solidFill>
                            <a:schemeClr val="tx1"/>
                          </a:solidFill>
                          <a:latin typeface="+mn-ea"/>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600" b="1" i="0" u="none" strike="noStrike" kern="1200" baseline="0" dirty="0">
                          <a:solidFill>
                            <a:schemeClr val="tx1"/>
                          </a:solidFill>
                          <a:effectLst/>
                          <a:latin typeface="+mn-ea"/>
                          <a:ea typeface="+mn-ea"/>
                          <a:cs typeface="+mn-cs"/>
                        </a:rPr>
                        <a:t>(SIL 2)</a:t>
                      </a:r>
                      <a:endParaRPr lang="ko-KR" altLang="en-US" sz="16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ko-KR" altLang="en-US" sz="1600" b="1" i="0" u="none" strike="noStrike" kern="1200" baseline="0" dirty="0">
                          <a:solidFill>
                            <a:schemeClr val="tx1"/>
                          </a:solidFill>
                          <a:latin typeface="+mn-ea"/>
                          <a:ea typeface="+mn-ea"/>
                          <a:cs typeface="+mn-cs"/>
                        </a:rPr>
                        <a:t>하드웨어의 지원을 받는 소프트웨어 자체 테스트 </a:t>
                      </a:r>
                      <a:endParaRPr lang="en-US" altLang="ko-KR" sz="1600" b="1" i="0" u="none" strike="noStrike" kern="1200" baseline="0" dirty="0">
                        <a:solidFill>
                          <a:schemeClr val="tx1"/>
                        </a:solidFill>
                        <a:latin typeface="+mn-ea"/>
                        <a:ea typeface="+mn-ea"/>
                        <a:cs typeface="+mn-cs"/>
                      </a:endParaRPr>
                    </a:p>
                    <a:p>
                      <a:r>
                        <a:rPr lang="en-US" sz="1600" b="1" i="0" u="none" strike="noStrike" kern="1200" baseline="0" dirty="0">
                          <a:solidFill>
                            <a:schemeClr val="tx1"/>
                          </a:solidFill>
                          <a:latin typeface="+mn-ea"/>
                          <a:ea typeface="+mn-ea"/>
                          <a:cs typeface="+mn-cs"/>
                        </a:rPr>
                        <a:t>(Software self-test supported by hardware)</a:t>
                      </a:r>
                    </a:p>
                    <a:p>
                      <a:r>
                        <a:rPr lang="ko-KR" altLang="en-US" sz="1600" b="0" i="0" u="none" strike="noStrike" kern="1200" baseline="0" dirty="0">
                          <a:solidFill>
                            <a:schemeClr val="tx1"/>
                          </a:solidFill>
                          <a:latin typeface="+mn-ea"/>
                          <a:ea typeface="+mn-ea"/>
                          <a:cs typeface="+mn-cs"/>
                        </a:rPr>
                        <a:t>자체 테스트 기능을 돕는 고장 감지를 위해 특별한 하드웨어 장치가 사용된다</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예를 들어</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특정 비트 패턴의 주기적 출력을 확인하는 모니터링 장치</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A special hardware facility is used for the failure detection which supports the self-test functions. For example, a monitoring unit which checks the periodic output of certain bit patterns.)</a:t>
                      </a:r>
                      <a:endParaRPr lang="en-US" sz="16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3367772"/>
                  </a:ext>
                </a:extLst>
              </a:tr>
            </a:tbl>
          </a:graphicData>
        </a:graphic>
      </p:graphicFrame>
      <p:sp>
        <p:nvSpPr>
          <p:cNvPr id="10"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u="sng" dirty="0">
                <a:solidFill>
                  <a:srgbClr val="327ED2"/>
                </a:solidFill>
                <a:latin typeface="+mn-ea"/>
              </a:rPr>
              <a:t>처리장치</a:t>
            </a:r>
            <a:r>
              <a:rPr lang="en-US" altLang="ko-KR" sz="1800" b="1" u="sng" dirty="0">
                <a:solidFill>
                  <a:srgbClr val="327ED2"/>
                </a:solidFill>
                <a:latin typeface="+mn-ea"/>
              </a:rPr>
              <a:t>(Processing units)</a:t>
            </a:r>
          </a:p>
          <a:p>
            <a:pPr marL="0" indent="0">
              <a:buNone/>
            </a:pPr>
            <a:endParaRPr lang="en-US" altLang="ko-KR" sz="1800" b="1" dirty="0">
              <a:latin typeface="+mn-ea"/>
            </a:endParaRPr>
          </a:p>
        </p:txBody>
      </p:sp>
      <p:sp>
        <p:nvSpPr>
          <p:cNvPr id="9" name="직사각형 8"/>
          <p:cNvSpPr/>
          <p:nvPr/>
        </p:nvSpPr>
        <p:spPr>
          <a:xfrm>
            <a:off x="8217836" y="3414790"/>
            <a:ext cx="3685515" cy="400006"/>
          </a:xfrm>
          <a:prstGeom prst="rect">
            <a:avLst/>
          </a:prstGeom>
        </p:spPr>
        <p:txBody>
          <a:bodyPr wrap="square">
            <a:spAutoFit/>
          </a:bodyPr>
          <a:lstStyle/>
          <a:p>
            <a:pPr algn="ctr"/>
            <a:r>
              <a:rPr lang="en-US" altLang="ko-KR" sz="1999" b="1" dirty="0">
                <a:solidFill>
                  <a:srgbClr val="FF0000"/>
                </a:solidFill>
                <a:latin typeface="Arial" panose="020B0604020202020204" pitchFamily="34" charset="0"/>
                <a:cs typeface="Arial" panose="020B0604020202020204" pitchFamily="34" charset="0"/>
              </a:rPr>
              <a:t>Low</a:t>
            </a:r>
            <a:r>
              <a:rPr lang="ko-KR" altLang="en-US" sz="1999" b="1" dirty="0">
                <a:solidFill>
                  <a:srgbClr val="FF0000"/>
                </a:solidFill>
                <a:latin typeface="Arial" panose="020B0604020202020204" pitchFamily="34" charset="0"/>
                <a:cs typeface="Arial" panose="020B0604020202020204" pitchFamily="34" charset="0"/>
              </a:rPr>
              <a:t> </a:t>
            </a:r>
            <a:r>
              <a:rPr lang="en-US" altLang="ko-KR" sz="1999" b="1" dirty="0">
                <a:solidFill>
                  <a:srgbClr val="FF0000"/>
                </a:solidFill>
                <a:latin typeface="Arial" panose="020B0604020202020204" pitchFamily="34" charset="0"/>
                <a:cs typeface="Arial" panose="020B0604020202020204" pitchFamily="34" charset="0"/>
              </a:rPr>
              <a:t>(One channel)</a:t>
            </a:r>
            <a:r>
              <a:rPr lang="en-US" sz="1999" b="1" dirty="0">
                <a:solidFill>
                  <a:srgbClr val="FF0000"/>
                </a:solidFill>
                <a:latin typeface="Arial" panose="020B0604020202020204" pitchFamily="34" charset="0"/>
                <a:cs typeface="Arial" panose="020B0604020202020204" pitchFamily="34" charset="0"/>
              </a:rPr>
              <a:t> </a:t>
            </a:r>
            <a:endParaRPr lang="en-US" sz="1999" b="1" dirty="0">
              <a:solidFill>
                <a:srgbClr val="FF0000"/>
              </a:solidFill>
            </a:endParaRPr>
          </a:p>
        </p:txBody>
      </p:sp>
      <p:sp>
        <p:nvSpPr>
          <p:cNvPr id="11" name="직사각형 10"/>
          <p:cNvSpPr/>
          <p:nvPr/>
        </p:nvSpPr>
        <p:spPr>
          <a:xfrm>
            <a:off x="8217836" y="4645950"/>
            <a:ext cx="3685515" cy="400006"/>
          </a:xfrm>
          <a:prstGeom prst="rect">
            <a:avLst/>
          </a:prstGeom>
        </p:spPr>
        <p:txBody>
          <a:bodyPr wrap="square">
            <a:spAutoFit/>
          </a:bodyPr>
          <a:lstStyle/>
          <a:p>
            <a:pPr algn="ctr"/>
            <a:r>
              <a:rPr lang="en-US" altLang="ko-KR" sz="1999" b="1" dirty="0">
                <a:solidFill>
                  <a:srgbClr val="FF0000"/>
                </a:solidFill>
                <a:latin typeface="Arial" panose="020B0604020202020204" pitchFamily="34" charset="0"/>
                <a:cs typeface="Arial" panose="020B0604020202020204" pitchFamily="34" charset="0"/>
              </a:rPr>
              <a:t>Medium</a:t>
            </a:r>
            <a:r>
              <a:rPr lang="ko-KR" altLang="en-US" sz="1999" b="1" dirty="0">
                <a:solidFill>
                  <a:srgbClr val="FF0000"/>
                </a:solidFill>
                <a:latin typeface="Arial" panose="020B0604020202020204" pitchFamily="34" charset="0"/>
                <a:cs typeface="Arial" panose="020B0604020202020204" pitchFamily="34" charset="0"/>
              </a:rPr>
              <a:t> </a:t>
            </a:r>
            <a:r>
              <a:rPr lang="en-US" altLang="ko-KR" sz="1999" b="1" dirty="0">
                <a:solidFill>
                  <a:srgbClr val="FF0000"/>
                </a:solidFill>
                <a:latin typeface="Arial" panose="020B0604020202020204" pitchFamily="34" charset="0"/>
                <a:cs typeface="Arial" panose="020B0604020202020204" pitchFamily="34" charset="0"/>
              </a:rPr>
              <a:t>(One channel)</a:t>
            </a:r>
            <a:r>
              <a:rPr lang="en-US" sz="1999" b="1" dirty="0">
                <a:solidFill>
                  <a:srgbClr val="FF0000"/>
                </a:solidFill>
                <a:latin typeface="Arial" panose="020B0604020202020204" pitchFamily="34" charset="0"/>
                <a:cs typeface="Arial" panose="020B0604020202020204" pitchFamily="34" charset="0"/>
              </a:rPr>
              <a:t> </a:t>
            </a:r>
            <a:endParaRPr lang="en-US" sz="1999" b="1" dirty="0">
              <a:solidFill>
                <a:srgbClr val="FF0000"/>
              </a:solidFill>
            </a:endParaRPr>
          </a:p>
        </p:txBody>
      </p:sp>
      <p:sp>
        <p:nvSpPr>
          <p:cNvPr id="12" name="직사각형 11"/>
          <p:cNvSpPr/>
          <p:nvPr/>
        </p:nvSpPr>
        <p:spPr>
          <a:xfrm>
            <a:off x="8217836" y="2383632"/>
            <a:ext cx="3685515" cy="400006"/>
          </a:xfrm>
          <a:prstGeom prst="rect">
            <a:avLst/>
          </a:prstGeom>
        </p:spPr>
        <p:txBody>
          <a:bodyPr wrap="square">
            <a:spAutoFit/>
          </a:bodyPr>
          <a:lstStyle/>
          <a:p>
            <a:pPr algn="ctr"/>
            <a:r>
              <a:rPr lang="en-US" altLang="ko-KR" sz="1999" b="1" dirty="0">
                <a:solidFill>
                  <a:srgbClr val="FF0000"/>
                </a:solidFill>
                <a:latin typeface="Arial" panose="020B0604020202020204" pitchFamily="34" charset="0"/>
                <a:cs typeface="Arial" panose="020B0604020202020204" pitchFamily="34" charset="0"/>
              </a:rPr>
              <a:t>High</a:t>
            </a:r>
            <a:r>
              <a:rPr lang="ko-KR" altLang="en-US" sz="1999" b="1" dirty="0">
                <a:solidFill>
                  <a:srgbClr val="FF0000"/>
                </a:solidFill>
                <a:latin typeface="Arial" panose="020B0604020202020204" pitchFamily="34" charset="0"/>
                <a:cs typeface="Arial" panose="020B0604020202020204" pitchFamily="34" charset="0"/>
              </a:rPr>
              <a:t> </a:t>
            </a:r>
            <a:r>
              <a:rPr lang="en-US" altLang="ko-KR" sz="1999" b="1" dirty="0">
                <a:solidFill>
                  <a:srgbClr val="FF0000"/>
                </a:solidFill>
                <a:latin typeface="Arial" panose="020B0604020202020204" pitchFamily="34" charset="0"/>
                <a:cs typeface="Arial" panose="020B0604020202020204" pitchFamily="34" charset="0"/>
              </a:rPr>
              <a:t>(One channel)</a:t>
            </a:r>
            <a:r>
              <a:rPr lang="en-US" sz="1999" b="1" dirty="0">
                <a:solidFill>
                  <a:srgbClr val="FF0000"/>
                </a:solidFill>
                <a:latin typeface="Arial" panose="020B0604020202020204" pitchFamily="34" charset="0"/>
                <a:cs typeface="Arial" panose="020B0604020202020204" pitchFamily="34" charset="0"/>
              </a:rPr>
              <a:t> </a:t>
            </a:r>
            <a:endParaRPr lang="en-US" sz="1999" b="1" dirty="0">
              <a:solidFill>
                <a:srgbClr val="FF0000"/>
              </a:solidFill>
            </a:endParaRPr>
          </a:p>
        </p:txBody>
      </p:sp>
      <p:cxnSp>
        <p:nvCxnSpPr>
          <p:cNvPr id="14" name="직선 연결선 13"/>
          <p:cNvCxnSpPr>
            <a:cxnSpLocks/>
          </p:cNvCxnSpPr>
          <p:nvPr/>
        </p:nvCxnSpPr>
        <p:spPr>
          <a:xfrm flipH="1">
            <a:off x="4833401" y="2985652"/>
            <a:ext cx="253213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5" name="직선 연결선 14"/>
          <p:cNvCxnSpPr>
            <a:cxnSpLocks/>
          </p:cNvCxnSpPr>
          <p:nvPr/>
        </p:nvCxnSpPr>
        <p:spPr>
          <a:xfrm flipH="1">
            <a:off x="1697348" y="4007962"/>
            <a:ext cx="6520488"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7" name="직선 연결선 16"/>
          <p:cNvCxnSpPr>
            <a:cxnSpLocks/>
          </p:cNvCxnSpPr>
          <p:nvPr/>
        </p:nvCxnSpPr>
        <p:spPr>
          <a:xfrm flipH="1">
            <a:off x="8800868" y="5527031"/>
            <a:ext cx="282410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9"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8" name="그림 17">
            <a:extLst>
              <a:ext uri="{FF2B5EF4-FFF2-40B4-BE49-F238E27FC236}">
                <a16:creationId xmlns:a16="http://schemas.microsoft.com/office/drawing/2014/main" id="{9607065A-74C3-4999-904B-7E6154E189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20" name="Foliennummernplatzhalter 3">
            <a:extLst>
              <a:ext uri="{FF2B5EF4-FFF2-40B4-BE49-F238E27FC236}">
                <a16:creationId xmlns:a16="http://schemas.microsoft.com/office/drawing/2014/main" id="{D896A547-0DA9-4BE0-A50B-5DC4FE8D406B}"/>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63</a:t>
            </a:fld>
            <a:endParaRPr lang="en-GB" noProof="0" dirty="0"/>
          </a:p>
        </p:txBody>
      </p:sp>
      <p:cxnSp>
        <p:nvCxnSpPr>
          <p:cNvPr id="21" name="직선 연결선 20">
            <a:extLst>
              <a:ext uri="{FF2B5EF4-FFF2-40B4-BE49-F238E27FC236}">
                <a16:creationId xmlns:a16="http://schemas.microsoft.com/office/drawing/2014/main" id="{1C3EA5D8-FE24-4020-8F9E-7F9626EC6C97}"/>
              </a:ext>
            </a:extLst>
          </p:cNvPr>
          <p:cNvCxnSpPr>
            <a:cxnSpLocks/>
          </p:cNvCxnSpPr>
          <p:nvPr/>
        </p:nvCxnSpPr>
        <p:spPr>
          <a:xfrm flipH="1">
            <a:off x="1697349" y="5754932"/>
            <a:ext cx="3319268"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14074010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graphicFrame>
        <p:nvGraphicFramePr>
          <p:cNvPr id="7" name="표 6"/>
          <p:cNvGraphicFramePr>
            <a:graphicFrameLocks noGrp="1"/>
          </p:cNvGraphicFramePr>
          <p:nvPr>
            <p:extLst/>
          </p:nvPr>
        </p:nvGraphicFramePr>
        <p:xfrm>
          <a:off x="333288" y="1921140"/>
          <a:ext cx="11446071" cy="4694263"/>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381359">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600" b="1" i="0" u="none" strike="noStrike" kern="1200" baseline="0" dirty="0">
                          <a:solidFill>
                            <a:schemeClr val="tx1"/>
                          </a:solidFill>
                          <a:latin typeface="+mn-ea"/>
                          <a:ea typeface="+mn-ea"/>
                          <a:cs typeface="+mn-cs"/>
                        </a:rPr>
                        <a:t>조치 </a:t>
                      </a:r>
                      <a:r>
                        <a:rPr lang="en-US" altLang="ko-KR" sz="1600" b="1" i="0" u="none" strike="noStrike" kern="1200" baseline="0" dirty="0">
                          <a:solidFill>
                            <a:schemeClr val="tx1"/>
                          </a:solidFill>
                          <a:latin typeface="+mn-ea"/>
                          <a:ea typeface="+mn-ea"/>
                          <a:cs typeface="+mn-cs"/>
                        </a:rPr>
                        <a:t>No.</a:t>
                      </a:r>
                      <a:endParaRPr lang="ko-KR" altLang="en-US" sz="16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600" b="1" i="0" u="none" strike="noStrike" kern="1200" baseline="0" dirty="0">
                          <a:solidFill>
                            <a:schemeClr val="tx1"/>
                          </a:solidFill>
                          <a:latin typeface="+mn-ea"/>
                          <a:ea typeface="+mn-ea"/>
                          <a:cs typeface="+mn-cs"/>
                        </a:rPr>
                        <a:t>조치의 설명</a:t>
                      </a:r>
                      <a:endParaRPr lang="en-US" altLang="ko-KR" sz="16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2916649">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600" b="1" i="0" u="none" strike="noStrike" kern="1200" baseline="0" dirty="0">
                          <a:solidFill>
                            <a:schemeClr val="tx1"/>
                          </a:solidFill>
                          <a:latin typeface="+mn-ea"/>
                          <a:ea typeface="+mn-ea"/>
                          <a:cs typeface="+mn-cs"/>
                        </a:rPr>
                        <a:t>ⅩⅢ.3.</a:t>
                      </a:r>
                      <a:r>
                        <a:rPr lang="en-US" sz="1600" b="1" i="0" u="none" strike="noStrike" kern="1200" baseline="0" dirty="0">
                          <a:solidFill>
                            <a:schemeClr val="tx1"/>
                          </a:solidFill>
                          <a:latin typeface="+mn-ea"/>
                          <a:ea typeface="+mn-ea"/>
                          <a:cs typeface="+mn-cs"/>
                        </a:rPr>
                        <a:t>2.4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600" b="1" i="0" u="none" strike="noStrike" kern="1200" baseline="0" dirty="0">
                          <a:solidFill>
                            <a:schemeClr val="tx1"/>
                          </a:solidFill>
                          <a:effectLst/>
                          <a:latin typeface="+mn-ea"/>
                          <a:ea typeface="+mn-ea"/>
                          <a:cs typeface="+mn-cs"/>
                        </a:rPr>
                        <a:t>(SIL</a:t>
                      </a:r>
                      <a:r>
                        <a:rPr lang="ko-KR" altLang="en-US" sz="1600" b="1" i="0" u="none" strike="noStrike" kern="1200" baseline="0" dirty="0">
                          <a:solidFill>
                            <a:schemeClr val="tx1"/>
                          </a:solidFill>
                          <a:effectLst/>
                          <a:latin typeface="+mn-ea"/>
                          <a:ea typeface="+mn-ea"/>
                          <a:cs typeface="+mn-cs"/>
                        </a:rPr>
                        <a:t> </a:t>
                      </a:r>
                      <a:r>
                        <a:rPr lang="en-US" altLang="ko-KR" sz="1600" b="1" i="0" u="none" strike="noStrike" kern="1200" baseline="0" dirty="0">
                          <a:solidFill>
                            <a:schemeClr val="tx1"/>
                          </a:solidFill>
                          <a:effectLst/>
                          <a:latin typeface="+mn-ea"/>
                          <a:ea typeface="+mn-ea"/>
                          <a:cs typeface="+mn-cs"/>
                        </a:rPr>
                        <a:t>3)</a:t>
                      </a:r>
                      <a:endParaRPr lang="ko-KR" altLang="en-US" sz="16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US" altLang="ko-KR" sz="1400" b="1" i="0" u="none" strike="noStrike" kern="1200" baseline="0" dirty="0">
                          <a:solidFill>
                            <a:schemeClr val="tx1"/>
                          </a:solidFill>
                          <a:latin typeface="+mn-ea"/>
                          <a:ea typeface="+mn-ea"/>
                          <a:cs typeface="+mn-cs"/>
                        </a:rPr>
                        <a:t>2 </a:t>
                      </a:r>
                      <a:r>
                        <a:rPr lang="ko-KR" altLang="en-US" sz="1400" b="1" i="0" u="none" strike="noStrike" kern="1200" baseline="0" dirty="0">
                          <a:solidFill>
                            <a:schemeClr val="tx1"/>
                          </a:solidFill>
                          <a:latin typeface="+mn-ea"/>
                          <a:ea typeface="+mn-ea"/>
                          <a:cs typeface="+mn-cs"/>
                        </a:rPr>
                        <a:t>채널 구조에 대한 비교기</a:t>
                      </a:r>
                      <a:endParaRPr lang="en-US" altLang="ko-KR" sz="1400" b="1" i="0" u="none" strike="noStrike" kern="1200" baseline="0" dirty="0">
                        <a:solidFill>
                          <a:schemeClr val="tx1"/>
                        </a:solidFill>
                        <a:latin typeface="+mn-ea"/>
                        <a:ea typeface="+mn-ea"/>
                        <a:cs typeface="+mn-cs"/>
                      </a:endParaRPr>
                    </a:p>
                    <a:p>
                      <a:r>
                        <a:rPr lang="ko-KR" altLang="en-US" sz="1400" b="0" i="0" u="none" strike="noStrike" kern="1200" baseline="0" dirty="0">
                          <a:solidFill>
                            <a:schemeClr val="tx1"/>
                          </a:solidFill>
                          <a:latin typeface="+mn-ea"/>
                          <a:ea typeface="+mn-ea"/>
                          <a:cs typeface="+mn-cs"/>
                        </a:rPr>
                        <a:t>설명</a:t>
                      </a:r>
                      <a:r>
                        <a:rPr lang="en-US" altLang="ko-KR" sz="1400" b="0" i="0" u="none" strike="noStrike" kern="1200" baseline="0" dirty="0">
                          <a:solidFill>
                            <a:schemeClr val="tx1"/>
                          </a:solidFill>
                          <a:latin typeface="+mn-ea"/>
                          <a:ea typeface="+mn-ea"/>
                          <a:cs typeface="+mn-cs"/>
                        </a:rPr>
                        <a:t>:</a:t>
                      </a:r>
                    </a:p>
                    <a:p>
                      <a:r>
                        <a:rPr lang="ko-KR" altLang="en-US" sz="1400" b="0" i="0" u="none" strike="noStrike" kern="1200" baseline="0" dirty="0">
                          <a:solidFill>
                            <a:schemeClr val="tx1"/>
                          </a:solidFill>
                          <a:latin typeface="+mn-ea"/>
                          <a:ea typeface="+mn-ea"/>
                          <a:cs typeface="+mn-cs"/>
                        </a:rPr>
                        <a:t>하드웨어 비교기가 있는 </a:t>
                      </a:r>
                      <a:r>
                        <a:rPr lang="en-US" altLang="ko-KR" sz="1400" b="0" i="0" u="none" strike="noStrike" kern="1200" baseline="0" dirty="0">
                          <a:solidFill>
                            <a:schemeClr val="tx1"/>
                          </a:solidFill>
                          <a:latin typeface="+mn-ea"/>
                          <a:ea typeface="+mn-ea"/>
                          <a:cs typeface="+mn-cs"/>
                        </a:rPr>
                        <a:t>2</a:t>
                      </a:r>
                      <a:r>
                        <a:rPr lang="ko-KR" altLang="en-US" sz="1400" b="0" i="0" u="none" strike="noStrike" kern="1200" baseline="0" dirty="0">
                          <a:solidFill>
                            <a:schemeClr val="tx1"/>
                          </a:solidFill>
                          <a:latin typeface="+mn-ea"/>
                          <a:ea typeface="+mn-ea"/>
                          <a:cs typeface="+mn-cs"/>
                        </a:rPr>
                        <a:t>채널</a:t>
                      </a:r>
                      <a:r>
                        <a:rPr lang="en-US" altLang="ko-KR" sz="1400" b="0" i="0" u="none" strike="noStrike" kern="1200" baseline="0" dirty="0">
                          <a:solidFill>
                            <a:schemeClr val="tx1"/>
                          </a:solidFill>
                          <a:latin typeface="+mn-ea"/>
                          <a:ea typeface="+mn-ea"/>
                          <a:cs typeface="+mn-cs"/>
                        </a:rPr>
                        <a:t>:</a:t>
                      </a:r>
                    </a:p>
                    <a:p>
                      <a:r>
                        <a:rPr lang="ko-KR" altLang="en-US" sz="1400" b="0" i="0" u="none" strike="noStrike" kern="1200" baseline="0" dirty="0">
                          <a:solidFill>
                            <a:schemeClr val="tx1"/>
                          </a:solidFill>
                          <a:latin typeface="+mn-ea"/>
                          <a:ea typeface="+mn-ea"/>
                          <a:cs typeface="+mn-cs"/>
                        </a:rPr>
                        <a:t>가</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양 처리 장치의 신호가 하드웨어 장치를 사용해 주기적으로나 연속적으로 비교된다</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비교기는 외부적으로 시험되는 </a:t>
                      </a:r>
                      <a:r>
                        <a:rPr lang="ko-KR" altLang="en-US" sz="1400" b="0" i="0" u="none" strike="noStrike" kern="1200" baseline="0" dirty="0" err="1">
                          <a:solidFill>
                            <a:schemeClr val="tx1"/>
                          </a:solidFill>
                          <a:latin typeface="+mn-ea"/>
                          <a:ea typeface="+mn-ea"/>
                          <a:cs typeface="+mn-cs"/>
                        </a:rPr>
                        <a:t>장치거나</a:t>
                      </a:r>
                      <a:r>
                        <a:rPr lang="ko-KR" altLang="en-US" sz="1400" b="0" i="0" u="none" strike="noStrike" kern="1200" baseline="0" dirty="0">
                          <a:solidFill>
                            <a:schemeClr val="tx1"/>
                          </a:solidFill>
                          <a:latin typeface="+mn-ea"/>
                          <a:ea typeface="+mn-ea"/>
                          <a:cs typeface="+mn-cs"/>
                        </a:rPr>
                        <a:t> 자체 모니터링 장치로 설계될 수 있다</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또는</a:t>
                      </a:r>
                    </a:p>
                    <a:p>
                      <a:r>
                        <a:rPr lang="ko-KR" altLang="en-US" sz="1400" b="0" i="0" u="none" strike="noStrike" kern="1200" baseline="0" dirty="0">
                          <a:solidFill>
                            <a:schemeClr val="tx1"/>
                          </a:solidFill>
                          <a:latin typeface="+mn-ea"/>
                          <a:ea typeface="+mn-ea"/>
                          <a:cs typeface="+mn-cs"/>
                        </a:rPr>
                        <a:t>나</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양 채널의 신호가 처리 장치를 사용해 비교된다</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비교기는 외부적으로 시험되는 </a:t>
                      </a:r>
                      <a:r>
                        <a:rPr lang="ko-KR" altLang="en-US" sz="1400" b="0" i="0" u="none" strike="noStrike" kern="1200" baseline="0" dirty="0" err="1">
                          <a:solidFill>
                            <a:schemeClr val="tx1"/>
                          </a:solidFill>
                          <a:latin typeface="+mn-ea"/>
                          <a:ea typeface="+mn-ea"/>
                          <a:cs typeface="+mn-cs"/>
                        </a:rPr>
                        <a:t>장치거나</a:t>
                      </a:r>
                      <a:r>
                        <a:rPr lang="ko-KR" altLang="en-US" sz="1400" b="0" i="0" u="none" strike="noStrike" kern="1200" baseline="0" dirty="0">
                          <a:solidFill>
                            <a:schemeClr val="tx1"/>
                          </a:solidFill>
                          <a:latin typeface="+mn-ea"/>
                          <a:ea typeface="+mn-ea"/>
                          <a:cs typeface="+mn-cs"/>
                        </a:rPr>
                        <a:t> 자체 모니터링 장치로 설계될 수 있다</a:t>
                      </a:r>
                      <a:r>
                        <a:rPr lang="en-US" altLang="ko-KR" sz="1400" b="0" i="0" u="none" strike="noStrike" kern="1200" baseline="0" dirty="0">
                          <a:solidFill>
                            <a:schemeClr val="tx1"/>
                          </a:solidFill>
                          <a:latin typeface="+mn-ea"/>
                          <a:ea typeface="+mn-ea"/>
                          <a:cs typeface="+mn-cs"/>
                        </a:rPr>
                        <a:t>.)</a:t>
                      </a:r>
                      <a:endParaRPr lang="en-US" altLang="ko-KR" sz="1400" b="0" dirty="0">
                        <a:solidFill>
                          <a:schemeClr val="tx1"/>
                        </a:solidFill>
                        <a:latin typeface="+mn-ea"/>
                        <a:ea typeface="+mn-ea"/>
                      </a:endParaRPr>
                    </a:p>
                    <a:p>
                      <a:r>
                        <a:rPr lang="en-US" sz="1400" b="1" i="0" u="none" strike="noStrike" kern="1200" baseline="0" dirty="0">
                          <a:solidFill>
                            <a:schemeClr val="tx1"/>
                          </a:solidFill>
                          <a:latin typeface="+mn-ea"/>
                          <a:ea typeface="+mn-ea"/>
                          <a:cs typeface="+mn-cs"/>
                        </a:rPr>
                        <a:t>Comparator for 2 channel structures</a:t>
                      </a:r>
                    </a:p>
                    <a:p>
                      <a:r>
                        <a:rPr lang="en-US" sz="1400" b="0" i="0" u="none" strike="noStrike" kern="1200" baseline="0" dirty="0">
                          <a:solidFill>
                            <a:schemeClr val="tx1"/>
                          </a:solidFill>
                          <a:latin typeface="+mn-ea"/>
                          <a:ea typeface="+mn-ea"/>
                          <a:cs typeface="+mn-cs"/>
                        </a:rPr>
                        <a:t>Two channels with hardware comparator:</a:t>
                      </a:r>
                    </a:p>
                    <a:p>
                      <a:r>
                        <a:rPr lang="en-US" sz="1400" b="0" i="0" u="none" strike="noStrike" kern="1200" baseline="0" dirty="0">
                          <a:solidFill>
                            <a:schemeClr val="tx1"/>
                          </a:solidFill>
                          <a:latin typeface="+mn-ea"/>
                          <a:ea typeface="+mn-ea"/>
                          <a:cs typeface="+mn-cs"/>
                        </a:rPr>
                        <a:t>a) The signals of both processing units are compared using a hardware unit cyclically or continuously. The comparator can be an externally tested unit or designed as a self-monitoring device or</a:t>
                      </a:r>
                    </a:p>
                    <a:p>
                      <a:r>
                        <a:rPr lang="en-US" sz="1400" b="0" i="0" u="none" strike="noStrike" kern="1200" baseline="0" dirty="0">
                          <a:solidFill>
                            <a:schemeClr val="tx1"/>
                          </a:solidFill>
                          <a:latin typeface="+mn-ea"/>
                          <a:ea typeface="+mn-ea"/>
                          <a:cs typeface="+mn-cs"/>
                        </a:rPr>
                        <a:t>b) The signals of both channels are compared using a processing unit. The comparator can be an externally tested unit or designed as a self-monitoring device.</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396255">
                <a:tc>
                  <a:txBody>
                    <a:bodyPr/>
                    <a:lstStyle/>
                    <a:p>
                      <a:pPr algn="ctr"/>
                      <a:r>
                        <a:rPr lang="en-US" altLang="ko-KR" sz="1600" b="1" i="0" u="none" strike="noStrike" kern="1200" baseline="0" dirty="0">
                          <a:solidFill>
                            <a:schemeClr val="tx1"/>
                          </a:solidFill>
                          <a:latin typeface="+mn-ea"/>
                          <a:ea typeface="+mn-ea"/>
                          <a:cs typeface="+mn-cs"/>
                        </a:rPr>
                        <a:t>ⅩⅢ.3.</a:t>
                      </a:r>
                      <a:r>
                        <a:rPr lang="en-US" sz="1600" b="1" i="0" u="none" strike="noStrike" kern="1200" baseline="0" dirty="0">
                          <a:solidFill>
                            <a:schemeClr val="tx1"/>
                          </a:solidFill>
                          <a:latin typeface="+mn-ea"/>
                          <a:ea typeface="+mn-ea"/>
                          <a:cs typeface="+mn-cs"/>
                        </a:rPr>
                        <a:t>2.5</a:t>
                      </a:r>
                    </a:p>
                    <a:p>
                      <a:pPr algn="ctr"/>
                      <a:r>
                        <a:rPr lang="en-US" altLang="ko-KR" sz="1600" b="1" i="0" u="none" strike="noStrike" kern="1200" baseline="0" dirty="0">
                          <a:solidFill>
                            <a:schemeClr val="tx1"/>
                          </a:solidFill>
                          <a:effectLst/>
                          <a:latin typeface="+mn-ea"/>
                          <a:ea typeface="+mn-ea"/>
                          <a:cs typeface="+mn-cs"/>
                        </a:rPr>
                        <a:t>(SIL 3)</a:t>
                      </a:r>
                      <a:endParaRPr lang="ko-KR" altLang="en-US" sz="16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US" sz="1400" b="1" i="0" u="none" strike="noStrike" kern="1200" baseline="0" dirty="0">
                          <a:solidFill>
                            <a:schemeClr val="tx1"/>
                          </a:solidFill>
                          <a:latin typeface="+mn-ea"/>
                          <a:ea typeface="+mn-ea"/>
                          <a:cs typeface="+mn-cs"/>
                        </a:rPr>
                        <a:t>2 </a:t>
                      </a:r>
                      <a:r>
                        <a:rPr lang="ko-KR" altLang="en-US" sz="1400" b="1" i="0" u="none" strike="noStrike" kern="1200" baseline="0" dirty="0">
                          <a:solidFill>
                            <a:schemeClr val="tx1"/>
                          </a:solidFill>
                          <a:latin typeface="+mn-ea"/>
                          <a:ea typeface="+mn-ea"/>
                          <a:cs typeface="+mn-cs"/>
                        </a:rPr>
                        <a:t>채널의 상호 비교</a:t>
                      </a:r>
                      <a:endParaRPr lang="en-US" altLang="ko-KR" sz="1400" b="1" i="0" u="none" strike="noStrike" kern="1200" baseline="0" dirty="0">
                        <a:solidFill>
                          <a:schemeClr val="tx1"/>
                        </a:solidFill>
                        <a:latin typeface="+mn-ea"/>
                        <a:ea typeface="+mn-ea"/>
                        <a:cs typeface="+mn-cs"/>
                      </a:endParaRPr>
                    </a:p>
                    <a:p>
                      <a:r>
                        <a:rPr lang="ko-KR" altLang="en-US" sz="1400" b="1" i="0" u="none" strike="noStrike" kern="1200" baseline="0" dirty="0">
                          <a:solidFill>
                            <a:schemeClr val="tx1"/>
                          </a:solidFill>
                          <a:latin typeface="+mn-ea"/>
                          <a:ea typeface="+mn-ea"/>
                          <a:cs typeface="+mn-cs"/>
                        </a:rPr>
                        <a:t>설명</a:t>
                      </a:r>
                      <a:r>
                        <a:rPr lang="en-US" altLang="ko-KR" sz="1400" b="1" i="0" u="none" strike="noStrike" kern="1200" baseline="0" dirty="0">
                          <a:solidFill>
                            <a:schemeClr val="tx1"/>
                          </a:solidFill>
                          <a:latin typeface="+mn-ea"/>
                          <a:ea typeface="+mn-ea"/>
                          <a:cs typeface="+mn-cs"/>
                        </a:rPr>
                        <a:t>:</a:t>
                      </a:r>
                    </a:p>
                    <a:p>
                      <a:r>
                        <a:rPr lang="ko-KR" altLang="en-US" sz="1400" b="0" i="0" u="none" strike="noStrike" kern="1200" baseline="0" dirty="0">
                          <a:solidFill>
                            <a:schemeClr val="tx1"/>
                          </a:solidFill>
                          <a:latin typeface="+mn-ea"/>
                          <a:ea typeface="+mn-ea"/>
                          <a:cs typeface="+mn-cs"/>
                        </a:rPr>
                        <a:t>안전 관련 데이터를 상호 교환하는 </a:t>
                      </a:r>
                      <a:r>
                        <a:rPr lang="en-US" altLang="ko-KR" sz="1400" b="0" i="0" u="none" strike="noStrike" kern="1200" baseline="0" dirty="0">
                          <a:solidFill>
                            <a:schemeClr val="tx1"/>
                          </a:solidFill>
                          <a:latin typeface="+mn-ea"/>
                          <a:ea typeface="+mn-ea"/>
                          <a:cs typeface="+mn-cs"/>
                        </a:rPr>
                        <a:t>2</a:t>
                      </a:r>
                      <a:r>
                        <a:rPr lang="ko-KR" altLang="en-US" sz="1400" b="0" i="0" u="none" strike="noStrike" kern="1200" baseline="0" dirty="0">
                          <a:solidFill>
                            <a:schemeClr val="tx1"/>
                          </a:solidFill>
                          <a:latin typeface="+mn-ea"/>
                          <a:ea typeface="+mn-ea"/>
                          <a:cs typeface="+mn-cs"/>
                        </a:rPr>
                        <a:t>개의 중복 처리 장치가 사용된다</a:t>
                      </a:r>
                      <a:r>
                        <a:rPr lang="en-US" altLang="ko-KR" sz="1400" b="0" i="0" u="none" strike="noStrike" kern="1200" baseline="0" dirty="0">
                          <a:solidFill>
                            <a:schemeClr val="tx1"/>
                          </a:solidFill>
                          <a:latin typeface="+mn-ea"/>
                          <a:ea typeface="+mn-ea"/>
                          <a:cs typeface="+mn-cs"/>
                        </a:rPr>
                        <a:t>. </a:t>
                      </a:r>
                      <a:r>
                        <a:rPr lang="ko-KR" altLang="en-US" sz="1400" b="0" i="0" u="none" strike="noStrike" kern="1200" baseline="0" dirty="0">
                          <a:solidFill>
                            <a:schemeClr val="tx1"/>
                          </a:solidFill>
                          <a:latin typeface="+mn-ea"/>
                          <a:ea typeface="+mn-ea"/>
                          <a:cs typeface="+mn-cs"/>
                        </a:rPr>
                        <a:t>데이터의 비교가 각 장치에 의해 수행된다</a:t>
                      </a:r>
                      <a:r>
                        <a:rPr lang="en-US" altLang="ko-KR" sz="1400" b="0" i="0" u="none" strike="noStrike" kern="1200" baseline="0" dirty="0">
                          <a:solidFill>
                            <a:schemeClr val="tx1"/>
                          </a:solidFill>
                          <a:latin typeface="+mn-ea"/>
                          <a:ea typeface="+mn-ea"/>
                          <a:cs typeface="+mn-cs"/>
                        </a:rPr>
                        <a:t>.</a:t>
                      </a:r>
                      <a:endParaRPr lang="en-US" sz="1400" b="1" i="0" u="none" strike="noStrike" kern="1200" baseline="0" dirty="0">
                        <a:solidFill>
                          <a:schemeClr val="tx1"/>
                        </a:solidFill>
                        <a:latin typeface="+mn-ea"/>
                        <a:ea typeface="+mn-ea"/>
                        <a:cs typeface="+mn-cs"/>
                      </a:endParaRPr>
                    </a:p>
                    <a:p>
                      <a:r>
                        <a:rPr lang="en-US" sz="1400" b="1" i="0" u="none" strike="noStrike" kern="1200" baseline="0" dirty="0">
                          <a:solidFill>
                            <a:schemeClr val="tx1"/>
                          </a:solidFill>
                          <a:latin typeface="+mn-ea"/>
                          <a:ea typeface="+mn-ea"/>
                          <a:cs typeface="+mn-cs"/>
                        </a:rPr>
                        <a:t>Reciprocal comparison of 2 channels</a:t>
                      </a:r>
                    </a:p>
                    <a:p>
                      <a:r>
                        <a:rPr lang="en-US" sz="1400" b="0" i="0" u="none" strike="noStrike" kern="1200" baseline="0" dirty="0">
                          <a:solidFill>
                            <a:schemeClr val="tx1"/>
                          </a:solidFill>
                          <a:latin typeface="+mn-ea"/>
                          <a:ea typeface="+mn-ea"/>
                          <a:cs typeface="+mn-cs"/>
                        </a:rPr>
                        <a:t>Two redundant processing units are used which exchange safety relevant data reciprocally. A comparison of the data are carried out by each unit.</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8419833"/>
                  </a:ext>
                </a:extLst>
              </a:tr>
            </a:tbl>
          </a:graphicData>
        </a:graphic>
      </p:graphicFrame>
      <p:sp>
        <p:nvSpPr>
          <p:cNvPr id="8"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sz="1800" b="1" dirty="0">
                <a:solidFill>
                  <a:srgbClr val="327ED2"/>
                </a:solidFill>
                <a:latin typeface="+mn-ea"/>
              </a:rPr>
              <a:t>: </a:t>
            </a:r>
            <a:r>
              <a:rPr lang="ko-KR" altLang="en-US" sz="1800" b="1" u="sng" dirty="0">
                <a:solidFill>
                  <a:srgbClr val="327ED2"/>
                </a:solidFill>
                <a:latin typeface="+mn-ea"/>
              </a:rPr>
              <a:t>처리장치</a:t>
            </a:r>
            <a:r>
              <a:rPr lang="en-US" altLang="ko-KR" sz="1800" b="1" u="sng" dirty="0">
                <a:solidFill>
                  <a:srgbClr val="327ED2"/>
                </a:solidFill>
                <a:latin typeface="+mn-ea"/>
              </a:rPr>
              <a:t>(</a:t>
            </a:r>
            <a:r>
              <a:rPr lang="en-US" sz="1800" b="1" u="sng" dirty="0">
                <a:solidFill>
                  <a:srgbClr val="327ED2"/>
                </a:solidFill>
                <a:latin typeface="+mn-ea"/>
              </a:rPr>
              <a:t>Processing units)</a:t>
            </a:r>
          </a:p>
        </p:txBody>
      </p:sp>
      <p:pic>
        <p:nvPicPr>
          <p:cNvPr id="5" name="그림 4"/>
          <p:cNvPicPr>
            <a:picLocks noChangeAspect="1"/>
          </p:cNvPicPr>
          <p:nvPr/>
        </p:nvPicPr>
        <p:blipFill>
          <a:blip r:embed="rId2"/>
          <a:stretch>
            <a:fillRect/>
          </a:stretch>
        </p:blipFill>
        <p:spPr>
          <a:xfrm>
            <a:off x="6257883" y="2462465"/>
            <a:ext cx="4769196" cy="542941"/>
          </a:xfrm>
          <a:prstGeom prst="rect">
            <a:avLst/>
          </a:prstGeom>
        </p:spPr>
      </p:pic>
      <p:pic>
        <p:nvPicPr>
          <p:cNvPr id="6" name="그림 5"/>
          <p:cNvPicPr>
            <a:picLocks noChangeAspect="1"/>
          </p:cNvPicPr>
          <p:nvPr/>
        </p:nvPicPr>
        <p:blipFill>
          <a:blip r:embed="rId3"/>
          <a:stretch>
            <a:fillRect/>
          </a:stretch>
        </p:blipFill>
        <p:spPr>
          <a:xfrm>
            <a:off x="6183238" y="5237915"/>
            <a:ext cx="4769196" cy="459159"/>
          </a:xfrm>
          <a:prstGeom prst="rect">
            <a:avLst/>
          </a:prstGeom>
        </p:spPr>
      </p:pic>
      <p:sp>
        <p:nvSpPr>
          <p:cNvPr id="9" name="Inhaltsplatzhalter 4"/>
          <p:cNvSpPr txBox="1">
            <a:spLocks/>
          </p:cNvSpPr>
          <p:nvPr/>
        </p:nvSpPr>
        <p:spPr>
          <a:xfrm>
            <a:off x="7333044" y="1357122"/>
            <a:ext cx="4358220"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400" b="1" dirty="0">
                <a:solidFill>
                  <a:srgbClr val="327ED2"/>
                </a:solidFill>
              </a:rPr>
              <a:t>Maximum Diagnostic Coverage Achievable </a:t>
            </a:r>
          </a:p>
          <a:p>
            <a:pPr marL="0" indent="0" algn="ct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0" name="직사각형 9"/>
          <p:cNvSpPr/>
          <p:nvPr/>
        </p:nvSpPr>
        <p:spPr>
          <a:xfrm>
            <a:off x="7341564" y="2462465"/>
            <a:ext cx="3685515" cy="400006"/>
          </a:xfrm>
          <a:prstGeom prst="rect">
            <a:avLst/>
          </a:prstGeom>
        </p:spPr>
        <p:txBody>
          <a:bodyPr wrap="square">
            <a:spAutoFit/>
          </a:bodyPr>
          <a:lstStyle/>
          <a:p>
            <a:pPr algn="ctr"/>
            <a:r>
              <a:rPr lang="en-US" sz="1999" b="1" dirty="0">
                <a:solidFill>
                  <a:srgbClr val="FF0000"/>
                </a:solidFill>
                <a:latin typeface="Arial" panose="020B0604020202020204" pitchFamily="34" charset="0"/>
                <a:cs typeface="Arial" panose="020B0604020202020204" pitchFamily="34" charset="0"/>
              </a:rPr>
              <a:t>High</a:t>
            </a:r>
            <a:endParaRPr lang="en-US" sz="1999" b="1" dirty="0">
              <a:solidFill>
                <a:srgbClr val="FF0000"/>
              </a:solidFill>
            </a:endParaRPr>
          </a:p>
        </p:txBody>
      </p:sp>
      <p:sp>
        <p:nvSpPr>
          <p:cNvPr id="13" name="직사각형 12"/>
          <p:cNvSpPr/>
          <p:nvPr/>
        </p:nvSpPr>
        <p:spPr>
          <a:xfrm>
            <a:off x="7341564" y="5257115"/>
            <a:ext cx="3685515" cy="400006"/>
          </a:xfrm>
          <a:prstGeom prst="rect">
            <a:avLst/>
          </a:prstGeom>
        </p:spPr>
        <p:txBody>
          <a:bodyPr wrap="square">
            <a:spAutoFit/>
          </a:bodyPr>
          <a:lstStyle/>
          <a:p>
            <a:pPr algn="ctr"/>
            <a:r>
              <a:rPr lang="en-US" sz="1999" b="1" dirty="0">
                <a:solidFill>
                  <a:srgbClr val="FF0000"/>
                </a:solidFill>
                <a:latin typeface="Arial" panose="020B0604020202020204" pitchFamily="34" charset="0"/>
                <a:cs typeface="Arial" panose="020B0604020202020204" pitchFamily="34" charset="0"/>
              </a:rPr>
              <a:t>High</a:t>
            </a:r>
            <a:endParaRPr lang="en-US" sz="1999" b="1" dirty="0">
              <a:solidFill>
                <a:srgbClr val="FF0000"/>
              </a:solidFill>
            </a:endParaRPr>
          </a:p>
        </p:txBody>
      </p:sp>
      <p:cxnSp>
        <p:nvCxnSpPr>
          <p:cNvPr id="12" name="직선 연결선 11"/>
          <p:cNvCxnSpPr>
            <a:cxnSpLocks/>
          </p:cNvCxnSpPr>
          <p:nvPr/>
        </p:nvCxnSpPr>
        <p:spPr>
          <a:xfrm flipH="1">
            <a:off x="1697348" y="2969059"/>
            <a:ext cx="2408122"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4" name="직선 연결선 13"/>
          <p:cNvCxnSpPr>
            <a:cxnSpLocks/>
          </p:cNvCxnSpPr>
          <p:nvPr/>
        </p:nvCxnSpPr>
        <p:spPr>
          <a:xfrm flipH="1">
            <a:off x="1697349" y="5909725"/>
            <a:ext cx="5440569"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pic>
        <p:nvPicPr>
          <p:cNvPr id="15" name="그림 14">
            <a:extLst>
              <a:ext uri="{FF2B5EF4-FFF2-40B4-BE49-F238E27FC236}">
                <a16:creationId xmlns:a16="http://schemas.microsoft.com/office/drawing/2014/main" id="{0459B117-CB77-4AF5-AB5D-5535A9B2D3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a:extLst>
              <a:ext uri="{FF2B5EF4-FFF2-40B4-BE49-F238E27FC236}">
                <a16:creationId xmlns:a16="http://schemas.microsoft.com/office/drawing/2014/main" id="{2EA93195-BD63-4D06-A0C3-A02407BE3AE3}"/>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64</a:t>
            </a:fld>
            <a:endParaRPr lang="en-GB" noProof="0" dirty="0"/>
          </a:p>
        </p:txBody>
      </p:sp>
    </p:spTree>
    <p:extLst>
      <p:ext uri="{BB962C8B-B14F-4D97-AF65-F5344CB8AC3E}">
        <p14:creationId xmlns:p14="http://schemas.microsoft.com/office/powerpoint/2010/main" val="17536131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4"/>
            <a:ext cx="11334624" cy="680753"/>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sz="1800" b="1" dirty="0">
                <a:solidFill>
                  <a:srgbClr val="327ED2"/>
                </a:solidFill>
                <a:latin typeface="+mn-ea"/>
              </a:rPr>
              <a:t>: </a:t>
            </a:r>
            <a:r>
              <a:rPr lang="ko-KR" altLang="en-US" sz="1800" b="1" dirty="0">
                <a:solidFill>
                  <a:srgbClr val="327ED2"/>
                </a:solidFill>
                <a:latin typeface="+mn-ea"/>
              </a:rPr>
              <a:t>불변 메모리 범위</a:t>
            </a:r>
            <a:r>
              <a:rPr lang="en-US" altLang="ko-KR" sz="1800" b="1" dirty="0">
                <a:solidFill>
                  <a:srgbClr val="327ED2"/>
                </a:solidFill>
                <a:latin typeface="+mn-ea"/>
              </a:rPr>
              <a:t>(ROM, EPROM…)(</a:t>
            </a:r>
            <a:r>
              <a:rPr lang="en-US" sz="1800" b="1" u="sng" dirty="0">
                <a:solidFill>
                  <a:srgbClr val="327ED2"/>
                </a:solidFill>
                <a:latin typeface="+mn-ea"/>
              </a:rPr>
              <a:t>Invariant memory ranges)</a:t>
            </a:r>
          </a:p>
        </p:txBody>
      </p:sp>
      <p:graphicFrame>
        <p:nvGraphicFramePr>
          <p:cNvPr id="12" name="표 11"/>
          <p:cNvGraphicFramePr>
            <a:graphicFrameLocks noGrp="1"/>
          </p:cNvGraphicFramePr>
          <p:nvPr>
            <p:extLst/>
          </p:nvPr>
        </p:nvGraphicFramePr>
        <p:xfrm>
          <a:off x="333289" y="1873528"/>
          <a:ext cx="11531774" cy="4206144"/>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4280373">
                  <a:extLst>
                    <a:ext uri="{9D8B030D-6E8A-4147-A177-3AD203B41FA5}">
                      <a16:colId xmlns:a16="http://schemas.microsoft.com/office/drawing/2014/main" val="3416290245"/>
                    </a:ext>
                  </a:extLst>
                </a:gridCol>
                <a:gridCol w="885594">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335389">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altLang="ko-KR"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006201">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200" kern="1200" dirty="0">
                          <a:solidFill>
                            <a:schemeClr val="tx1"/>
                          </a:solidFill>
                          <a:effectLst/>
                          <a:latin typeface="+mn-ea"/>
                          <a:ea typeface="+mn-ea"/>
                          <a:cs typeface="+mn-cs"/>
                        </a:rPr>
                        <a:t>부정확한 정보의 수정</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즉</a:t>
                      </a:r>
                      <a:r>
                        <a:rPr lang="en-US" altLang="ko-KR" sz="1200" kern="1200" dirty="0">
                          <a:solidFill>
                            <a:schemeClr val="tx1"/>
                          </a:solidFill>
                          <a:effectLst/>
                          <a:latin typeface="+mn-ea"/>
                          <a:ea typeface="+mn-ea"/>
                          <a:cs typeface="+mn-cs"/>
                        </a:rPr>
                        <a:t>, </a:t>
                      </a:r>
                      <a:r>
                        <a:rPr lang="ko-KR" altLang="en-US" sz="1200" b="1" kern="1200" dirty="0">
                          <a:solidFill>
                            <a:srgbClr val="FF0000"/>
                          </a:solidFill>
                          <a:effectLst/>
                          <a:latin typeface="+mn-ea"/>
                          <a:ea typeface="+mn-ea"/>
                          <a:cs typeface="+mn-cs"/>
                        </a:rPr>
                        <a:t>모든 홀수 비트 또는 </a:t>
                      </a:r>
                      <a:r>
                        <a:rPr lang="en-US" altLang="ko-KR" sz="1200" b="1" kern="1200" dirty="0">
                          <a:solidFill>
                            <a:srgbClr val="FF0000"/>
                          </a:solidFill>
                          <a:effectLst/>
                          <a:latin typeface="+mn-ea"/>
                          <a:ea typeface="+mn-ea"/>
                          <a:cs typeface="+mn-cs"/>
                        </a:rPr>
                        <a:t>2</a:t>
                      </a:r>
                      <a:r>
                        <a:rPr lang="ko-KR" altLang="en-US" sz="1200" b="1" kern="1200" dirty="0">
                          <a:solidFill>
                            <a:srgbClr val="FF0000"/>
                          </a:solidFill>
                          <a:effectLst/>
                          <a:latin typeface="+mn-ea"/>
                          <a:ea typeface="+mn-ea"/>
                          <a:cs typeface="+mn-cs"/>
                        </a:rPr>
                        <a:t>비트의 결함 및 어떤 </a:t>
                      </a:r>
                      <a:r>
                        <a:rPr lang="en-US" altLang="ko-KR" sz="1200" b="1" kern="1200" dirty="0">
                          <a:solidFill>
                            <a:srgbClr val="FF0000"/>
                          </a:solidFill>
                          <a:effectLst/>
                          <a:latin typeface="+mn-ea"/>
                          <a:ea typeface="+mn-ea"/>
                          <a:cs typeface="+mn-cs"/>
                        </a:rPr>
                        <a:t>3</a:t>
                      </a:r>
                      <a:r>
                        <a:rPr lang="ko-KR" altLang="en-US" sz="1200" b="1" kern="1200" dirty="0">
                          <a:solidFill>
                            <a:srgbClr val="FF0000"/>
                          </a:solidFill>
                          <a:effectLst/>
                          <a:latin typeface="+mn-ea"/>
                          <a:ea typeface="+mn-ea"/>
                          <a:cs typeface="+mn-cs"/>
                        </a:rPr>
                        <a:t>비트 및 멀티 비트 결함</a:t>
                      </a:r>
                      <a:r>
                        <a:rPr lang="ko-KR" altLang="en-US" sz="1200" kern="1200" dirty="0">
                          <a:solidFill>
                            <a:schemeClr val="tx1"/>
                          </a:solidFill>
                          <a:effectLst/>
                          <a:latin typeface="+mn-ea"/>
                          <a:ea typeface="+mn-ea"/>
                          <a:cs typeface="+mn-cs"/>
                        </a:rPr>
                        <a:t>은 </a:t>
                      </a:r>
                      <a:r>
                        <a:rPr lang="ko-KR" altLang="en-US" sz="1200" b="1" kern="1200" dirty="0">
                          <a:solidFill>
                            <a:srgbClr val="0000CC"/>
                          </a:solidFill>
                          <a:effectLst/>
                          <a:latin typeface="+mn-ea"/>
                          <a:ea typeface="+mn-ea"/>
                          <a:cs typeface="+mn-cs"/>
                        </a:rPr>
                        <a:t>늦어도 승강기의 다음 운행 전에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 (Incorrect information modification, i.e. </a:t>
                      </a:r>
                      <a:r>
                        <a:rPr lang="en-US" altLang="ko-KR" sz="1200" b="1" kern="1200" dirty="0">
                          <a:solidFill>
                            <a:srgbClr val="FF0000"/>
                          </a:solidFill>
                          <a:effectLst/>
                          <a:latin typeface="+mn-ea"/>
                          <a:ea typeface="+mn-ea"/>
                          <a:cs typeface="+mn-cs"/>
                        </a:rPr>
                        <a:t>all odd bit-or 2-bit failures and some 3-bit and multi-bit failures </a:t>
                      </a:r>
                      <a:r>
                        <a:rPr lang="en-US" altLang="ko-KR" sz="1200" kern="1200" dirty="0">
                          <a:solidFill>
                            <a:schemeClr val="tx1"/>
                          </a:solidFill>
                          <a:effectLst/>
                          <a:latin typeface="+mn-ea"/>
                          <a:ea typeface="+mn-ea"/>
                          <a:cs typeface="+mn-cs"/>
                        </a:rPr>
                        <a:t>shall be detected </a:t>
                      </a:r>
                      <a:r>
                        <a:rPr lang="en-US" altLang="ko-KR" sz="1200" b="1" kern="1200" dirty="0">
                          <a:solidFill>
                            <a:srgbClr val="0033CC"/>
                          </a:solidFill>
                          <a:effectLst/>
                          <a:latin typeface="+mn-ea"/>
                          <a:ea typeface="+mn-ea"/>
                          <a:cs typeface="+mn-cs"/>
                        </a:rPr>
                        <a:t>at the latest before the next travel of the lift.</a:t>
                      </a:r>
                      <a:r>
                        <a:rPr lang="en-US" altLang="ko-KR" sz="1200" kern="1200" dirty="0">
                          <a:solidFill>
                            <a:schemeClr val="tx1"/>
                          </a:solidFill>
                          <a:effectLst/>
                          <a:latin typeface="+mn-ea"/>
                          <a:ea typeface="+mn-ea"/>
                          <a:cs typeface="+mn-cs"/>
                        </a:rPr>
                        <a:t>)</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o-KR" altLang="en-US" sz="1200" kern="1200" dirty="0">
                          <a:solidFill>
                            <a:schemeClr val="tx1"/>
                          </a:solidFill>
                          <a:effectLst/>
                          <a:latin typeface="+mn-ea"/>
                          <a:ea typeface="+mn-ea"/>
                          <a:cs typeface="+mn-cs"/>
                        </a:rPr>
                        <a:t>다음 조치는 </a:t>
                      </a:r>
                      <a:r>
                        <a:rPr lang="en-US" altLang="ko-KR" sz="1200" kern="1200" dirty="0">
                          <a:solidFill>
                            <a:schemeClr val="tx1"/>
                          </a:solidFill>
                          <a:effectLst/>
                          <a:latin typeface="+mn-ea"/>
                          <a:ea typeface="+mn-ea"/>
                          <a:cs typeface="+mn-cs"/>
                        </a:rPr>
                        <a:t>1</a:t>
                      </a:r>
                      <a:r>
                        <a:rPr lang="ko-KR" altLang="en-US" sz="1200" kern="1200" dirty="0">
                          <a:solidFill>
                            <a:schemeClr val="tx1"/>
                          </a:solidFill>
                          <a:effectLst/>
                          <a:latin typeface="+mn-ea"/>
                          <a:ea typeface="+mn-ea"/>
                          <a:cs typeface="+mn-cs"/>
                        </a:rPr>
                        <a:t>채널 구조에만 적용된다</a:t>
                      </a:r>
                      <a:r>
                        <a:rPr lang="en-US" altLang="ko-KR" sz="1200" kern="1200" dirty="0">
                          <a:solidFill>
                            <a:schemeClr val="tx1"/>
                          </a:solidFill>
                          <a:effectLst/>
                          <a:latin typeface="+mn-ea"/>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200" b="1" kern="1200" dirty="0">
                          <a:solidFill>
                            <a:srgbClr val="0000CC"/>
                          </a:solidFill>
                          <a:effectLst/>
                          <a:latin typeface="+mn-ea"/>
                          <a:ea typeface="+mn-ea"/>
                          <a:cs typeface="+mn-cs"/>
                        </a:rPr>
                        <a:t>1</a:t>
                      </a:r>
                      <a:r>
                        <a:rPr lang="ko-KR" altLang="en-US" sz="1200" b="1" kern="1200" dirty="0">
                          <a:solidFill>
                            <a:srgbClr val="0000CC"/>
                          </a:solidFill>
                          <a:effectLst/>
                          <a:latin typeface="+mn-ea"/>
                          <a:ea typeface="+mn-ea"/>
                          <a:cs typeface="+mn-cs"/>
                        </a:rPr>
                        <a:t>비트 </a:t>
                      </a:r>
                      <a:r>
                        <a:rPr lang="ko-KR" altLang="en-US" sz="1200" b="1" kern="1200" dirty="0" err="1">
                          <a:solidFill>
                            <a:srgbClr val="0000CC"/>
                          </a:solidFill>
                          <a:effectLst/>
                          <a:latin typeface="+mn-ea"/>
                          <a:ea typeface="+mn-ea"/>
                          <a:cs typeface="+mn-cs"/>
                        </a:rPr>
                        <a:t>이중계</a:t>
                      </a:r>
                      <a:r>
                        <a:rPr lang="ko-KR" altLang="en-US" sz="1200" b="1" kern="1200" dirty="0">
                          <a:solidFill>
                            <a:srgbClr val="0000CC"/>
                          </a:solidFill>
                          <a:effectLst/>
                          <a:latin typeface="+mn-ea"/>
                          <a:ea typeface="+mn-ea"/>
                          <a:cs typeface="+mn-cs"/>
                        </a:rPr>
                        <a:t> </a:t>
                      </a:r>
                      <a:r>
                        <a:rPr lang="en-US" altLang="ko-KR" sz="1200" b="1" kern="1200" dirty="0">
                          <a:solidFill>
                            <a:srgbClr val="0000CC"/>
                          </a:solidFill>
                          <a:effectLst/>
                          <a:latin typeface="+mn-ea"/>
                          <a:ea typeface="+mn-ea"/>
                          <a:cs typeface="+mn-cs"/>
                        </a:rPr>
                        <a:t>(</a:t>
                      </a:r>
                      <a:r>
                        <a:rPr lang="ko-KR" altLang="en-US" sz="1200" b="1" kern="1200" dirty="0">
                          <a:solidFill>
                            <a:srgbClr val="0000CC"/>
                          </a:solidFill>
                          <a:effectLst/>
                          <a:latin typeface="+mn-ea"/>
                          <a:ea typeface="+mn-ea"/>
                          <a:cs typeface="+mn-cs"/>
                        </a:rPr>
                        <a:t>패리티 비트</a:t>
                      </a:r>
                      <a:r>
                        <a:rPr lang="en-US" altLang="ko-KR" sz="1200" b="1" kern="1200" dirty="0">
                          <a:solidFill>
                            <a:srgbClr val="0000CC"/>
                          </a:solidFill>
                          <a:effectLst/>
                          <a:latin typeface="+mn-ea"/>
                          <a:ea typeface="+mn-ea"/>
                          <a:cs typeface="+mn-cs"/>
                        </a:rPr>
                        <a:t>)</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또는</a:t>
                      </a:r>
                      <a:endParaRPr lang="en-US" altLang="ko-KR" sz="1200" kern="1200" dirty="0">
                        <a:solidFill>
                          <a:schemeClr val="tx1"/>
                        </a:solidFill>
                        <a:effectLst/>
                        <a:latin typeface="+mn-ea"/>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o-KR" altLang="en-US" sz="1200" kern="1200" dirty="0">
                          <a:solidFill>
                            <a:schemeClr val="tx1"/>
                          </a:solidFill>
                          <a:effectLst/>
                          <a:latin typeface="+mn-ea"/>
                          <a:ea typeface="+mn-ea"/>
                          <a:cs typeface="+mn-cs"/>
                        </a:rPr>
                        <a:t>한 </a:t>
                      </a:r>
                      <a:r>
                        <a:rPr lang="en-US" altLang="ko-KR" sz="1200" b="1" kern="1200" dirty="0">
                          <a:solidFill>
                            <a:srgbClr val="FF0000"/>
                          </a:solidFill>
                          <a:effectLst/>
                          <a:latin typeface="+mn-ea"/>
                          <a:ea typeface="+mn-ea"/>
                          <a:cs typeface="+mn-cs"/>
                        </a:rPr>
                        <a:t>word</a:t>
                      </a:r>
                      <a:r>
                        <a:rPr lang="ko-KR" altLang="en-US" sz="1200" kern="1200" dirty="0">
                          <a:solidFill>
                            <a:schemeClr val="tx1"/>
                          </a:solidFill>
                          <a:effectLst/>
                          <a:latin typeface="+mn-ea"/>
                          <a:ea typeface="+mn-ea"/>
                          <a:cs typeface="+mn-cs"/>
                        </a:rPr>
                        <a:t> 이중계로 된 블록 안전</a:t>
                      </a:r>
                      <a:endParaRPr lang="en-US" altLang="ko-KR" sz="1200" kern="1200" dirty="0">
                        <a:solidFill>
                          <a:schemeClr val="tx1"/>
                        </a:solidFill>
                        <a:effectLst/>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ko-KR" sz="1200" kern="1200" dirty="0">
                          <a:solidFill>
                            <a:schemeClr val="tx1"/>
                          </a:solidFill>
                          <a:effectLst/>
                          <a:latin typeface="+mn-ea"/>
                          <a:ea typeface="+mn-ea"/>
                          <a:cs typeface="+mn-cs"/>
                        </a:rPr>
                        <a:t>(The following measures refer only to a one-channel</a:t>
                      </a:r>
                      <a:r>
                        <a:rPr lang="en-US" altLang="ko-KR" sz="1200" kern="1200" baseline="0" dirty="0">
                          <a:solidFill>
                            <a:schemeClr val="tx1"/>
                          </a:solidFill>
                          <a:effectLst/>
                          <a:latin typeface="+mn-ea"/>
                          <a:ea typeface="+mn-ea"/>
                          <a:cs typeface="+mn-cs"/>
                        </a:rPr>
                        <a:t> </a:t>
                      </a:r>
                      <a:r>
                        <a:rPr lang="en-US" altLang="ko-KR" sz="1200" kern="1200" dirty="0">
                          <a:solidFill>
                            <a:schemeClr val="tx1"/>
                          </a:solidFill>
                          <a:effectLst/>
                          <a:latin typeface="+mn-ea"/>
                          <a:ea typeface="+mn-ea"/>
                          <a:cs typeface="+mn-cs"/>
                        </a:rPr>
                        <a:t>structure: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200" b="1" kern="1200" dirty="0">
                          <a:solidFill>
                            <a:srgbClr val="0033CC"/>
                          </a:solidFill>
                          <a:effectLst/>
                          <a:latin typeface="+mn-ea"/>
                          <a:ea typeface="+mn-ea"/>
                          <a:cs typeface="+mn-cs"/>
                        </a:rPr>
                        <a:t>One-bit redundancy (parity bit)</a:t>
                      </a:r>
                      <a:r>
                        <a:rPr lang="en-US" altLang="ko-KR" sz="1200" kern="1200" dirty="0">
                          <a:solidFill>
                            <a:schemeClr val="tx1"/>
                          </a:solidFill>
                          <a:effectLst/>
                          <a:latin typeface="+mn-ea"/>
                          <a:ea typeface="+mn-ea"/>
                          <a:cs typeface="+mn-cs"/>
                        </a:rPr>
                        <a:t>, or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200" kern="1200" dirty="0">
                          <a:solidFill>
                            <a:schemeClr val="tx1"/>
                          </a:solidFill>
                          <a:effectLst/>
                          <a:latin typeface="+mn-ea"/>
                          <a:ea typeface="+mn-ea"/>
                          <a:cs typeface="+mn-cs"/>
                        </a:rPr>
                        <a:t>block safety with one-word redundancy.)</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3.1</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latin typeface="+mn-ea"/>
                        <a:ea typeface="+mn-ea"/>
                      </a:endParaRPr>
                    </a:p>
                    <a:p>
                      <a:pPr algn="ctr"/>
                      <a:endParaRPr lang="en-US" sz="1200" b="0" dirty="0">
                        <a:latin typeface="+mn-ea"/>
                        <a:ea typeface="+mn-ea"/>
                      </a:endParaRPr>
                    </a:p>
                    <a:p>
                      <a:pPr algn="ctr"/>
                      <a:r>
                        <a:rPr lang="en-US" sz="1200" b="0" dirty="0">
                          <a:latin typeface="+mn-ea"/>
                          <a:ea typeface="+mn-ea"/>
                        </a:rPr>
                        <a:t>A.5.5</a:t>
                      </a:r>
                    </a:p>
                    <a:p>
                      <a:pPr algn="ctr"/>
                      <a:r>
                        <a:rPr lang="en-US" sz="1200" b="0" dirty="0">
                          <a:latin typeface="+mn-ea"/>
                          <a:ea typeface="+mn-ea"/>
                        </a:rPr>
                        <a:t>A.4.3</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1006201">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ko-KR" altLang="en-US" sz="1200" b="0" kern="1200" dirty="0">
                          <a:solidFill>
                            <a:schemeClr val="tx1"/>
                          </a:solidFill>
                          <a:effectLst/>
                          <a:latin typeface="+mn-ea"/>
                          <a:ea typeface="+mn-ea"/>
                          <a:cs typeface="+mn-cs"/>
                        </a:rPr>
                        <a:t>부정확한 정보의 수정</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즉</a:t>
                      </a:r>
                      <a:r>
                        <a:rPr lang="en-US" altLang="ko-KR" sz="1200" b="0" kern="1200" dirty="0">
                          <a:solidFill>
                            <a:schemeClr val="tx1"/>
                          </a:solidFill>
                          <a:effectLst/>
                          <a:latin typeface="+mn-ea"/>
                          <a:ea typeface="+mn-ea"/>
                          <a:cs typeface="+mn-cs"/>
                        </a:rPr>
                        <a:t>, </a:t>
                      </a:r>
                      <a:r>
                        <a:rPr lang="ko-KR" altLang="en-US" sz="1200" b="1" kern="1200" dirty="0">
                          <a:solidFill>
                            <a:srgbClr val="FF0000"/>
                          </a:solidFill>
                          <a:effectLst/>
                          <a:latin typeface="+mn-ea"/>
                          <a:ea typeface="+mn-ea"/>
                          <a:cs typeface="+mn-cs"/>
                        </a:rPr>
                        <a:t>모든 홀수 비트  또는 </a:t>
                      </a:r>
                      <a:r>
                        <a:rPr lang="en-US" altLang="ko-KR" sz="1200" b="1" kern="1200" dirty="0">
                          <a:solidFill>
                            <a:srgbClr val="FF0000"/>
                          </a:solidFill>
                          <a:effectLst/>
                          <a:latin typeface="+mn-ea"/>
                          <a:ea typeface="+mn-ea"/>
                          <a:cs typeface="+mn-cs"/>
                        </a:rPr>
                        <a:t>2</a:t>
                      </a:r>
                      <a:r>
                        <a:rPr lang="ko-KR" altLang="en-US" sz="1200" b="1" kern="1200" dirty="0">
                          <a:solidFill>
                            <a:srgbClr val="FF0000"/>
                          </a:solidFill>
                          <a:effectLst/>
                          <a:latin typeface="+mn-ea"/>
                          <a:ea typeface="+mn-ea"/>
                          <a:cs typeface="+mn-cs"/>
                        </a:rPr>
                        <a:t>비트 결함과 일부 </a:t>
                      </a:r>
                      <a:r>
                        <a:rPr lang="en-US" altLang="ko-KR" sz="1200" b="1" kern="1200" dirty="0">
                          <a:solidFill>
                            <a:srgbClr val="FF0000"/>
                          </a:solidFill>
                          <a:effectLst/>
                          <a:latin typeface="+mn-ea"/>
                          <a:ea typeface="+mn-ea"/>
                          <a:cs typeface="+mn-cs"/>
                        </a:rPr>
                        <a:t>3</a:t>
                      </a:r>
                      <a:r>
                        <a:rPr lang="ko-KR" altLang="en-US" sz="1200" b="1" kern="1200" dirty="0">
                          <a:solidFill>
                            <a:srgbClr val="FF0000"/>
                          </a:solidFill>
                          <a:effectLst/>
                          <a:latin typeface="+mn-ea"/>
                          <a:ea typeface="+mn-ea"/>
                          <a:cs typeface="+mn-cs"/>
                        </a:rPr>
                        <a:t>비트 및 멀티 비트 결함</a:t>
                      </a:r>
                      <a:r>
                        <a:rPr lang="ko-KR" altLang="en-US" sz="1200" b="0" kern="1200" dirty="0">
                          <a:solidFill>
                            <a:schemeClr val="tx1"/>
                          </a:solidFill>
                          <a:effectLst/>
                          <a:latin typeface="+mn-ea"/>
                          <a:ea typeface="+mn-ea"/>
                          <a:cs typeface="+mn-cs"/>
                        </a:rPr>
                        <a:t>이 </a:t>
                      </a:r>
                      <a:r>
                        <a:rPr lang="ko-KR" altLang="en-US" sz="1200" b="1" kern="1200" dirty="0">
                          <a:solidFill>
                            <a:srgbClr val="0000CC"/>
                          </a:solidFill>
                          <a:effectLst/>
                          <a:latin typeface="+mn-ea"/>
                          <a:ea typeface="+mn-ea"/>
                          <a:cs typeface="+mn-cs"/>
                        </a:rPr>
                        <a:t>시스템 반응 시간을 고려하여 감지</a:t>
                      </a:r>
                      <a:r>
                        <a:rPr lang="ko-KR" altLang="en-US" sz="1200" b="0" kern="1200" dirty="0">
                          <a:solidFill>
                            <a:schemeClr val="tx1"/>
                          </a:solidFill>
                          <a:effectLst/>
                          <a:latin typeface="+mn-ea"/>
                          <a:ea typeface="+mn-ea"/>
                          <a:cs typeface="+mn-cs"/>
                        </a:rPr>
                        <a:t>되어야 한다</a:t>
                      </a:r>
                      <a:r>
                        <a:rPr lang="en-US" altLang="ko-KR" sz="1200" b="0" kern="1200" dirty="0">
                          <a:solidFill>
                            <a:schemeClr val="tx1"/>
                          </a:solidFill>
                          <a:effectLst/>
                          <a:latin typeface="+mn-ea"/>
                          <a:ea typeface="+mn-ea"/>
                          <a:cs typeface="+mn-cs"/>
                        </a:rPr>
                        <a:t>. (</a:t>
                      </a:r>
                      <a:r>
                        <a:rPr lang="en-US" altLang="ko-KR" sz="1200" kern="1200" dirty="0">
                          <a:solidFill>
                            <a:schemeClr val="tx1"/>
                          </a:solidFill>
                          <a:effectLst/>
                          <a:latin typeface="+mn-ea"/>
                          <a:ea typeface="+mn-ea"/>
                          <a:cs typeface="+mn-cs"/>
                        </a:rPr>
                        <a:t>Incorrect information modification, i.e. </a:t>
                      </a:r>
                      <a:r>
                        <a:rPr lang="en-US" altLang="ko-KR" sz="1200" b="1" kern="1200" dirty="0">
                          <a:solidFill>
                            <a:srgbClr val="FF0000"/>
                          </a:solidFill>
                          <a:effectLst/>
                          <a:latin typeface="+mn-ea"/>
                          <a:ea typeface="+mn-ea"/>
                          <a:cs typeface="+mn-cs"/>
                        </a:rPr>
                        <a:t>all odd bit-or 2-bit failures and some 3-bit and multi-bit failures </a:t>
                      </a:r>
                      <a:r>
                        <a:rPr lang="en-US" altLang="ko-KR" sz="1200" kern="1200" dirty="0">
                          <a:solidFill>
                            <a:schemeClr val="tx1"/>
                          </a:solidFill>
                          <a:effectLst/>
                          <a:latin typeface="+mn-ea"/>
                          <a:ea typeface="+mn-ea"/>
                          <a:cs typeface="+mn-cs"/>
                        </a:rPr>
                        <a:t>shall be detected </a:t>
                      </a:r>
                      <a:r>
                        <a:rPr lang="en-US" altLang="ko-KR" sz="1200" b="1" kern="1200" dirty="0">
                          <a:solidFill>
                            <a:srgbClr val="0033CC"/>
                          </a:solidFill>
                          <a:effectLst/>
                          <a:latin typeface="+mn-ea"/>
                          <a:ea typeface="+mn-ea"/>
                          <a:cs typeface="+mn-cs"/>
                        </a:rPr>
                        <a:t>with due consideration to the system reaction time.</a:t>
                      </a:r>
                      <a:r>
                        <a:rPr lang="en-US" altLang="ko-KR" sz="1200" b="0" kern="1200" dirty="0">
                          <a:solidFill>
                            <a:schemeClr val="tx1"/>
                          </a:solidFill>
                          <a:effectLst/>
                          <a:latin typeface="+mn-ea"/>
                          <a:ea typeface="+mn-ea"/>
                          <a:cs typeface="+mn-cs"/>
                        </a:rPr>
                        <a:t>)</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200" kern="1200" dirty="0">
                          <a:solidFill>
                            <a:schemeClr val="tx1"/>
                          </a:solidFill>
                          <a:effectLst/>
                          <a:latin typeface="+mn-ea"/>
                          <a:ea typeface="+mn-ea"/>
                          <a:cs typeface="+mn-cs"/>
                        </a:rPr>
                        <a:t>다음 조치는 </a:t>
                      </a:r>
                      <a:r>
                        <a:rPr lang="en-US" altLang="ko-KR" sz="1200" kern="1200" dirty="0">
                          <a:solidFill>
                            <a:schemeClr val="tx1"/>
                          </a:solidFill>
                          <a:effectLst/>
                          <a:latin typeface="+mn-ea"/>
                          <a:ea typeface="+mn-ea"/>
                          <a:cs typeface="+mn-cs"/>
                        </a:rPr>
                        <a:t>1</a:t>
                      </a:r>
                      <a:r>
                        <a:rPr lang="ko-KR" altLang="en-US" sz="1200" kern="1200" dirty="0">
                          <a:solidFill>
                            <a:schemeClr val="tx1"/>
                          </a:solidFill>
                          <a:effectLst/>
                          <a:latin typeface="+mn-ea"/>
                          <a:ea typeface="+mn-ea"/>
                          <a:cs typeface="+mn-cs"/>
                        </a:rPr>
                        <a:t>채널 구조에만 적용된다</a:t>
                      </a:r>
                      <a:r>
                        <a:rPr lang="en-US" altLang="ko-KR" sz="1200" kern="1200" dirty="0">
                          <a:solidFill>
                            <a:schemeClr val="tx1"/>
                          </a:solidFill>
                          <a:effectLst/>
                          <a:latin typeface="+mn-ea"/>
                          <a:ea typeface="+mn-ea"/>
                          <a:cs typeface="+mn-cs"/>
                        </a:rPr>
                        <a:t>:</a:t>
                      </a:r>
                      <a:endParaRPr lang="ko-KR" altLang="en-US" sz="1200" kern="1200" dirty="0">
                        <a:solidFill>
                          <a:schemeClr val="tx1"/>
                        </a:solidFill>
                        <a:effectLst/>
                        <a:latin typeface="+mn-ea"/>
                        <a:ea typeface="+mn-ea"/>
                        <a:cs typeface="+mn-cs"/>
                      </a:endParaRPr>
                    </a:p>
                    <a:p>
                      <a:pPr marL="171450" indent="-171450" fontAlgn="base" latinLnBrk="0">
                        <a:buFont typeface="Arial" panose="020B0604020202020204" pitchFamily="34" charset="0"/>
                        <a:buChar char="•"/>
                      </a:pPr>
                      <a:r>
                        <a:rPr lang="en-US" altLang="ko-KR" sz="1200" kern="1200" dirty="0">
                          <a:solidFill>
                            <a:schemeClr val="tx1"/>
                          </a:solidFill>
                          <a:effectLst/>
                          <a:latin typeface="+mn-ea"/>
                          <a:ea typeface="+mn-ea"/>
                          <a:cs typeface="+mn-cs"/>
                        </a:rPr>
                        <a:t>1 </a:t>
                      </a:r>
                      <a:r>
                        <a:rPr lang="en-US" altLang="ko-KR" sz="1200" b="1" kern="1200" dirty="0">
                          <a:solidFill>
                            <a:srgbClr val="FF0000"/>
                          </a:solidFill>
                          <a:effectLst/>
                          <a:latin typeface="+mn-ea"/>
                          <a:ea typeface="+mn-ea"/>
                          <a:cs typeface="+mn-cs"/>
                        </a:rPr>
                        <a:t>word</a:t>
                      </a:r>
                      <a:r>
                        <a:rPr lang="ko-KR" altLang="en-US" sz="1200" kern="1200" dirty="0">
                          <a:solidFill>
                            <a:schemeClr val="tx1"/>
                          </a:solidFill>
                          <a:effectLst/>
                          <a:latin typeface="+mn-ea"/>
                          <a:ea typeface="+mn-ea"/>
                          <a:cs typeface="+mn-cs"/>
                        </a:rPr>
                        <a:t> 이중계로 된 블록 안전성</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또는 </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멀티 비트 </a:t>
                      </a:r>
                      <a:r>
                        <a:rPr lang="ko-KR" altLang="en-US" sz="1200" kern="1200" dirty="0" err="1">
                          <a:solidFill>
                            <a:schemeClr val="tx1"/>
                          </a:solidFill>
                          <a:effectLst/>
                          <a:latin typeface="+mn-ea"/>
                          <a:ea typeface="+mn-ea"/>
                          <a:cs typeface="+mn-cs"/>
                        </a:rPr>
                        <a:t>이중계</a:t>
                      </a:r>
                      <a:r>
                        <a:rPr lang="ko-KR" altLang="en-US" sz="1200" kern="1200" dirty="0">
                          <a:solidFill>
                            <a:schemeClr val="tx1"/>
                          </a:solidFill>
                          <a:effectLst/>
                          <a:latin typeface="+mn-ea"/>
                          <a:ea typeface="+mn-ea"/>
                          <a:cs typeface="+mn-cs"/>
                        </a:rPr>
                        <a:t> </a:t>
                      </a:r>
                      <a:r>
                        <a:rPr lang="en-US" altLang="ko-KR" sz="1200" b="1" kern="1200" dirty="0">
                          <a:solidFill>
                            <a:srgbClr val="FF0000"/>
                          </a:solidFill>
                          <a:effectLst/>
                          <a:latin typeface="+mn-ea"/>
                          <a:ea typeface="+mn-ea"/>
                          <a:cs typeface="+mn-cs"/>
                        </a:rPr>
                        <a:t>word</a:t>
                      </a:r>
                      <a:r>
                        <a:rPr lang="ko-KR" altLang="en-US" sz="1200" kern="1200" dirty="0">
                          <a:solidFill>
                            <a:schemeClr val="tx1"/>
                          </a:solidFill>
                          <a:effectLst/>
                          <a:latin typeface="+mn-ea"/>
                          <a:ea typeface="+mn-ea"/>
                          <a:cs typeface="+mn-cs"/>
                        </a:rPr>
                        <a:t> 저장</a:t>
                      </a:r>
                    </a:p>
                    <a:p>
                      <a:pPr marL="0" indent="0">
                        <a:buFont typeface="Arial" panose="020B0604020202020204" pitchFamily="34" charset="0"/>
                        <a:buNone/>
                      </a:pPr>
                      <a:r>
                        <a:rPr lang="en-US" altLang="ko-KR" sz="1200" kern="1200" dirty="0">
                          <a:solidFill>
                            <a:schemeClr val="tx1"/>
                          </a:solidFill>
                          <a:effectLst/>
                          <a:latin typeface="+mn-ea"/>
                          <a:ea typeface="+mn-ea"/>
                          <a:cs typeface="+mn-cs"/>
                        </a:rPr>
                        <a:t>(The following measures refer only to a one-channel structure:</a:t>
                      </a:r>
                    </a:p>
                    <a:p>
                      <a:pPr marL="171450" indent="-171450">
                        <a:buFont typeface="Arial" panose="020B0604020202020204" pitchFamily="34" charset="0"/>
                        <a:buChar char="•"/>
                      </a:pPr>
                      <a:r>
                        <a:rPr lang="en-US" altLang="ko-KR" sz="1200" kern="1200" dirty="0">
                          <a:solidFill>
                            <a:schemeClr val="tx1"/>
                          </a:solidFill>
                          <a:effectLst/>
                          <a:latin typeface="+mn-ea"/>
                          <a:ea typeface="+mn-ea"/>
                          <a:cs typeface="+mn-cs"/>
                        </a:rPr>
                        <a:t>Block safety with one-word redundancy, or</a:t>
                      </a:r>
                    </a:p>
                    <a:p>
                      <a:pPr marL="171450" indent="-171450">
                        <a:buFont typeface="Arial" panose="020B0604020202020204" pitchFamily="34" charset="0"/>
                        <a:buChar char="•"/>
                      </a:pPr>
                      <a:r>
                        <a:rPr lang="en-US" altLang="ko-KR" sz="1200" kern="1200" dirty="0">
                          <a:solidFill>
                            <a:schemeClr val="tx1"/>
                          </a:solidFill>
                          <a:effectLst/>
                          <a:latin typeface="+mn-ea"/>
                          <a:ea typeface="+mn-ea"/>
                          <a:cs typeface="+mn-cs"/>
                        </a:rPr>
                        <a:t>word saving with multi-bit redundancy.)</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3.2</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latin typeface="+mn-ea"/>
                        <a:ea typeface="+mn-ea"/>
                      </a:endParaRPr>
                    </a:p>
                    <a:p>
                      <a:pPr algn="ctr"/>
                      <a:endParaRPr lang="en-US" sz="1200" b="0" dirty="0">
                        <a:latin typeface="+mn-ea"/>
                        <a:ea typeface="+mn-ea"/>
                      </a:endParaRPr>
                    </a:p>
                    <a:p>
                      <a:pPr algn="ctr"/>
                      <a:r>
                        <a:rPr lang="en-US" sz="1200" b="0" dirty="0">
                          <a:latin typeface="+mn-ea"/>
                          <a:ea typeface="+mn-ea"/>
                        </a:rPr>
                        <a:t>A.4.3</a:t>
                      </a:r>
                    </a:p>
                    <a:p>
                      <a:pPr algn="ctr"/>
                      <a:r>
                        <a:rPr lang="en-US" sz="1200" b="0" dirty="0">
                          <a:latin typeface="+mn-ea"/>
                          <a:ea typeface="+mn-ea"/>
                        </a:rPr>
                        <a:t>A.5.6</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737876">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ko-KR" altLang="en-US" sz="1200" kern="1200" dirty="0">
                          <a:solidFill>
                            <a:schemeClr val="tx1"/>
                          </a:solidFill>
                          <a:effectLst/>
                          <a:latin typeface="+mn-ea"/>
                          <a:ea typeface="+mn-ea"/>
                          <a:cs typeface="+mn-cs"/>
                        </a:rPr>
                        <a:t>부정확한 정보의 수정</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즉</a:t>
                      </a:r>
                      <a:r>
                        <a:rPr lang="en-US" altLang="ko-KR" sz="1200" kern="1200" dirty="0">
                          <a:solidFill>
                            <a:schemeClr val="tx1"/>
                          </a:solidFill>
                          <a:effectLst/>
                          <a:latin typeface="+mn-ea"/>
                          <a:ea typeface="+mn-ea"/>
                          <a:cs typeface="+mn-cs"/>
                        </a:rPr>
                        <a:t>, </a:t>
                      </a:r>
                      <a:r>
                        <a:rPr lang="ko-KR" altLang="en-US" sz="1200" b="1" kern="1200" dirty="0">
                          <a:solidFill>
                            <a:srgbClr val="FF0000"/>
                          </a:solidFill>
                          <a:effectLst/>
                          <a:latin typeface="+mn-ea"/>
                          <a:ea typeface="+mn-ea"/>
                          <a:cs typeface="+mn-cs"/>
                        </a:rPr>
                        <a:t>모든 </a:t>
                      </a:r>
                      <a:r>
                        <a:rPr lang="en-US" altLang="ko-KR" sz="1200" b="1" kern="1200" dirty="0">
                          <a:solidFill>
                            <a:srgbClr val="FF0000"/>
                          </a:solidFill>
                          <a:effectLst/>
                          <a:latin typeface="+mn-ea"/>
                          <a:ea typeface="+mn-ea"/>
                          <a:cs typeface="+mn-cs"/>
                        </a:rPr>
                        <a:t>1</a:t>
                      </a:r>
                      <a:r>
                        <a:rPr lang="ko-KR" altLang="en-US" sz="1200" b="1" kern="1200" dirty="0">
                          <a:solidFill>
                            <a:srgbClr val="FF0000"/>
                          </a:solidFill>
                          <a:effectLst/>
                          <a:latin typeface="+mn-ea"/>
                          <a:ea typeface="+mn-ea"/>
                          <a:cs typeface="+mn-cs"/>
                        </a:rPr>
                        <a:t>비트 또는 멀티비트 결함</a:t>
                      </a:r>
                      <a:r>
                        <a:rPr lang="ko-KR" altLang="en-US" sz="1200" kern="1200" dirty="0">
                          <a:solidFill>
                            <a:schemeClr val="tx1"/>
                          </a:solidFill>
                          <a:effectLst/>
                          <a:latin typeface="+mn-ea"/>
                          <a:ea typeface="+mn-ea"/>
                          <a:cs typeface="+mn-cs"/>
                        </a:rPr>
                        <a:t>이 </a:t>
                      </a:r>
                      <a:r>
                        <a:rPr lang="ko-KR" altLang="en-US" sz="1200" b="1" kern="1200" dirty="0">
                          <a:solidFill>
                            <a:srgbClr val="0000CC"/>
                          </a:solidFill>
                          <a:effectLst/>
                          <a:latin typeface="+mn-ea"/>
                          <a:ea typeface="+mn-ea"/>
                          <a:cs typeface="+mn-cs"/>
                        </a:rPr>
                        <a:t>시스템 반응 시간을 고려하여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 (Incorrect information modification, i.e. </a:t>
                      </a:r>
                      <a:r>
                        <a:rPr lang="en-US" altLang="ko-KR" sz="1200" b="1" kern="1200" dirty="0">
                          <a:solidFill>
                            <a:srgbClr val="FF0000"/>
                          </a:solidFill>
                          <a:effectLst/>
                          <a:latin typeface="+mn-ea"/>
                          <a:ea typeface="+mn-ea"/>
                          <a:cs typeface="+mn-cs"/>
                        </a:rPr>
                        <a:t>all 1-bit or multi-bit failures</a:t>
                      </a:r>
                      <a:r>
                        <a:rPr lang="en-US" altLang="ko-KR" sz="1200" kern="1200" dirty="0">
                          <a:solidFill>
                            <a:schemeClr val="tx1"/>
                          </a:solidFill>
                          <a:effectLst/>
                          <a:latin typeface="+mn-ea"/>
                          <a:ea typeface="+mn-ea"/>
                          <a:cs typeface="+mn-cs"/>
                        </a:rPr>
                        <a:t>, shall be detected </a:t>
                      </a:r>
                      <a:r>
                        <a:rPr lang="en-US" altLang="ko-KR" sz="1200" b="1" kern="1200" dirty="0">
                          <a:solidFill>
                            <a:srgbClr val="0033CC"/>
                          </a:solidFill>
                          <a:effectLst/>
                          <a:latin typeface="+mn-ea"/>
                          <a:ea typeface="+mn-ea"/>
                          <a:cs typeface="+mn-cs"/>
                        </a:rPr>
                        <a:t>with due consideration to the system reaction time.</a:t>
                      </a:r>
                      <a:r>
                        <a:rPr lang="en-US" altLang="ko-KR" sz="1200" kern="1200" dirty="0">
                          <a:solidFill>
                            <a:schemeClr val="tx1"/>
                          </a:solidFill>
                          <a:effectLst/>
                          <a:latin typeface="+mn-ea"/>
                          <a:ea typeface="+mn-ea"/>
                          <a:cs typeface="+mn-cs"/>
                        </a:rPr>
                        <a:t>)</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fontAlgn="base" latinLnBrk="0">
                        <a:buFont typeface="Arial" panose="020B0604020202020204" pitchFamily="34" charset="0"/>
                        <a:buChar char="•"/>
                      </a:pPr>
                      <a:r>
                        <a:rPr lang="ko-KR" altLang="en-US" sz="1200" b="1" kern="1200" dirty="0">
                          <a:solidFill>
                            <a:srgbClr val="FF0000"/>
                          </a:solidFill>
                          <a:effectLst/>
                          <a:latin typeface="+mn-lt"/>
                          <a:ea typeface="+mn-ea"/>
                          <a:cs typeface="+mn-cs"/>
                        </a:rPr>
                        <a:t>블록 이중계</a:t>
                      </a:r>
                      <a:r>
                        <a:rPr lang="ko-KR" altLang="en-US" sz="1200" kern="1200" dirty="0">
                          <a:solidFill>
                            <a:schemeClr val="tx1"/>
                          </a:solidFill>
                          <a:effectLst/>
                          <a:latin typeface="+mn-lt"/>
                          <a:ea typeface="+mn-ea"/>
                          <a:cs typeface="+mn-cs"/>
                        </a:rPr>
                        <a:t>가 있는 블록 안전성 절차 또는 </a:t>
                      </a:r>
                    </a:p>
                    <a:p>
                      <a:pPr marL="171450" indent="-171450" fontAlgn="base" latinLnBrk="0">
                        <a:buFont typeface="Arial" panose="020B0604020202020204" pitchFamily="34" charset="0"/>
                        <a:buChar char="•"/>
                      </a:pPr>
                      <a:r>
                        <a:rPr lang="ko-KR" altLang="en-US" sz="1200" kern="1200" dirty="0">
                          <a:solidFill>
                            <a:schemeClr val="tx1"/>
                          </a:solidFill>
                          <a:effectLst/>
                          <a:latin typeface="+mn-lt"/>
                          <a:ea typeface="+mn-ea"/>
                          <a:cs typeface="+mn-cs"/>
                        </a:rPr>
                        <a:t>멀티 </a:t>
                      </a:r>
                      <a:r>
                        <a:rPr lang="en-US" altLang="ko-KR" sz="1200" b="1" kern="1200" dirty="0">
                          <a:solidFill>
                            <a:srgbClr val="FF0000"/>
                          </a:solidFill>
                          <a:effectLst/>
                          <a:latin typeface="+mn-ea"/>
                          <a:ea typeface="+mn-ea"/>
                          <a:cs typeface="+mn-cs"/>
                        </a:rPr>
                        <a:t>word</a:t>
                      </a:r>
                      <a:r>
                        <a:rPr lang="ko-KR" altLang="en-US" sz="1200" kern="1200" dirty="0">
                          <a:solidFill>
                            <a:schemeClr val="tx1"/>
                          </a:solidFill>
                          <a:effectLst/>
                          <a:latin typeface="+mn-lt"/>
                          <a:ea typeface="+mn-ea"/>
                          <a:cs typeface="+mn-cs"/>
                        </a:rPr>
                        <a:t> 이중계가 있는 블록 안전성 </a:t>
                      </a:r>
                      <a:endParaRPr lang="en-US" altLang="ko-KR" sz="1200" kern="1200" dirty="0">
                        <a:solidFill>
                          <a:schemeClr val="tx1"/>
                        </a:solidFill>
                        <a:effectLst/>
                        <a:latin typeface="+mn-ea"/>
                        <a:ea typeface="+mn-ea"/>
                        <a:cs typeface="+mn-cs"/>
                      </a:endParaRPr>
                    </a:p>
                    <a:p>
                      <a:pPr marL="0" indent="0" algn="l" defTabSz="457200" rtl="0" eaLnBrk="1" latinLnBrk="0" hangingPunct="1">
                        <a:buFont typeface="Arial" panose="020B0604020202020204" pitchFamily="34" charset="0"/>
                        <a:buNone/>
                      </a:pPr>
                      <a:r>
                        <a:rPr lang="en-US" altLang="ko-KR" sz="1200" kern="1200" dirty="0">
                          <a:solidFill>
                            <a:schemeClr val="tx1"/>
                          </a:solidFill>
                          <a:effectLst/>
                          <a:latin typeface="+mn-ea"/>
                          <a:ea typeface="+mn-ea"/>
                          <a:cs typeface="+mn-cs"/>
                        </a:rPr>
                        <a:t>(Block safety procedure with </a:t>
                      </a:r>
                      <a:r>
                        <a:rPr lang="en-US" altLang="ko-KR" sz="1200" b="1" kern="1200" dirty="0">
                          <a:solidFill>
                            <a:srgbClr val="FF0000"/>
                          </a:solidFill>
                          <a:effectLst/>
                          <a:latin typeface="+mn-ea"/>
                          <a:ea typeface="+mn-ea"/>
                          <a:cs typeface="+mn-cs"/>
                        </a:rPr>
                        <a:t>block replication</a:t>
                      </a:r>
                      <a:r>
                        <a:rPr lang="en-US" altLang="ko-KR" sz="1200" kern="1200" dirty="0">
                          <a:solidFill>
                            <a:schemeClr val="tx1"/>
                          </a:solidFill>
                          <a:effectLst/>
                          <a:latin typeface="+mn-ea"/>
                          <a:ea typeface="+mn-ea"/>
                          <a:cs typeface="+mn-cs"/>
                        </a:rPr>
                        <a:t>, or</a:t>
                      </a:r>
                    </a:p>
                    <a:p>
                      <a:pPr marL="0" indent="0" algn="l" defTabSz="457200" rtl="0" eaLnBrk="1" latinLnBrk="0" hangingPunct="1">
                        <a:buFont typeface="Arial" panose="020B0604020202020204" pitchFamily="34" charset="0"/>
                        <a:buNone/>
                      </a:pPr>
                      <a:r>
                        <a:rPr lang="en-US" altLang="ko-KR" sz="1200" kern="1200" dirty="0">
                          <a:solidFill>
                            <a:schemeClr val="tx1"/>
                          </a:solidFill>
                          <a:effectLst/>
                          <a:latin typeface="+mn-ea"/>
                          <a:ea typeface="+mn-ea"/>
                          <a:cs typeface="+mn-cs"/>
                        </a:rPr>
                        <a:t>block safety with multi-word redundancy.)</a:t>
                      </a:r>
                      <a:endParaRPr lang="ko-KR" altLang="en-US" sz="12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3.3</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3.4</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A.4.5</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A.4.4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7" name="직사각형 6"/>
          <p:cNvSpPr/>
          <p:nvPr/>
        </p:nvSpPr>
        <p:spPr>
          <a:xfrm>
            <a:off x="11269840" y="2637562"/>
            <a:ext cx="591675"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Low</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8" name="직사각형 7"/>
          <p:cNvSpPr/>
          <p:nvPr/>
        </p:nvSpPr>
        <p:spPr>
          <a:xfrm>
            <a:off x="11269840" y="2883334"/>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직사각형 8"/>
          <p:cNvSpPr/>
          <p:nvPr/>
        </p:nvSpPr>
        <p:spPr>
          <a:xfrm>
            <a:off x="11269840" y="4019330"/>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직사각형 9"/>
          <p:cNvSpPr/>
          <p:nvPr/>
        </p:nvSpPr>
        <p:spPr>
          <a:xfrm>
            <a:off x="11269840" y="4221887"/>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1" name="직사각형 10"/>
          <p:cNvSpPr/>
          <p:nvPr/>
        </p:nvSpPr>
        <p:spPr>
          <a:xfrm>
            <a:off x="11269840" y="5051475"/>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3" name="직사각형 12"/>
          <p:cNvSpPr/>
          <p:nvPr/>
        </p:nvSpPr>
        <p:spPr>
          <a:xfrm>
            <a:off x="11269840" y="5455877"/>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cxnSp>
        <p:nvCxnSpPr>
          <p:cNvPr id="14" name="직선 연결선 13"/>
          <p:cNvCxnSpPr>
            <a:cxnSpLocks/>
          </p:cNvCxnSpPr>
          <p:nvPr/>
        </p:nvCxnSpPr>
        <p:spPr>
          <a:xfrm flipH="1">
            <a:off x="5338975" y="2733307"/>
            <a:ext cx="2032204"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5"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6" name="그림 15">
            <a:extLst>
              <a:ext uri="{FF2B5EF4-FFF2-40B4-BE49-F238E27FC236}">
                <a16:creationId xmlns:a16="http://schemas.microsoft.com/office/drawing/2014/main" id="{EA22B7CB-2D66-4DA1-A958-639AFB0671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7" name="Foliennummernplatzhalter 3">
            <a:extLst>
              <a:ext uri="{FF2B5EF4-FFF2-40B4-BE49-F238E27FC236}">
                <a16:creationId xmlns:a16="http://schemas.microsoft.com/office/drawing/2014/main" id="{13280B33-478B-47AE-901E-36C9C574DAF6}"/>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65</a:t>
            </a:fld>
            <a:endParaRPr lang="en-GB" noProof="0" dirty="0"/>
          </a:p>
        </p:txBody>
      </p:sp>
    </p:spTree>
    <p:extLst>
      <p:ext uri="{BB962C8B-B14F-4D97-AF65-F5344CB8AC3E}">
        <p14:creationId xmlns:p14="http://schemas.microsoft.com/office/powerpoint/2010/main" val="29883055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불변 메모리 범위</a:t>
            </a:r>
            <a:r>
              <a:rPr lang="en-US" altLang="ko-KR" sz="1800" b="1" dirty="0">
                <a:solidFill>
                  <a:srgbClr val="327ED2"/>
                </a:solidFill>
                <a:latin typeface="+mn-ea"/>
              </a:rPr>
              <a:t>(ROM, EPROM…)(</a:t>
            </a:r>
            <a:r>
              <a:rPr lang="en-US" altLang="ko-KR" sz="1800" b="1" u="sng" dirty="0">
                <a:solidFill>
                  <a:srgbClr val="327ED2"/>
                </a:solidFill>
                <a:latin typeface="+mn-ea"/>
              </a:rPr>
              <a:t>Invariant memory ranges)</a:t>
            </a:r>
          </a:p>
        </p:txBody>
      </p:sp>
      <p:graphicFrame>
        <p:nvGraphicFramePr>
          <p:cNvPr id="7" name="표 6"/>
          <p:cNvGraphicFramePr>
            <a:graphicFrameLocks noGrp="1"/>
          </p:cNvGraphicFramePr>
          <p:nvPr>
            <p:extLst/>
          </p:nvPr>
        </p:nvGraphicFramePr>
        <p:xfrm>
          <a:off x="333288" y="1921141"/>
          <a:ext cx="11446071" cy="4114617"/>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493131">
                <a:tc>
                  <a:txBody>
                    <a:bodyPr/>
                    <a:lstStyle/>
                    <a:p>
                      <a:pPr algn="ct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3.1</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400" b="1" kern="1200" dirty="0">
                          <a:solidFill>
                            <a:schemeClr val="tx1"/>
                          </a:solidFill>
                          <a:effectLst/>
                          <a:latin typeface="+mn-ea"/>
                          <a:ea typeface="+mn-ea"/>
                          <a:cs typeface="+mn-cs"/>
                        </a:rPr>
                        <a:t>한 </a:t>
                      </a:r>
                      <a:r>
                        <a:rPr lang="en-US" altLang="ko-KR" sz="1400" b="1" kern="1200" dirty="0">
                          <a:solidFill>
                            <a:srgbClr val="FF0000"/>
                          </a:solidFill>
                          <a:effectLst/>
                          <a:latin typeface="+mn-ea"/>
                          <a:ea typeface="+mn-ea"/>
                          <a:cs typeface="+mn-cs"/>
                        </a:rPr>
                        <a:t>word</a:t>
                      </a:r>
                      <a:r>
                        <a:rPr lang="ko-KR" altLang="en-US" sz="1400" b="1" kern="1200" dirty="0">
                          <a:solidFill>
                            <a:schemeClr val="tx1"/>
                          </a:solidFill>
                          <a:effectLst/>
                          <a:latin typeface="+mn-ea"/>
                          <a:ea typeface="+mn-ea"/>
                          <a:cs typeface="+mn-cs"/>
                        </a:rPr>
                        <a:t> 중복성이 있는 블록 안전성 절차 </a:t>
                      </a:r>
                      <a:r>
                        <a:rPr lang="en-US" altLang="ko-KR" sz="1400" b="1" kern="1200" dirty="0">
                          <a:solidFill>
                            <a:schemeClr val="tx1"/>
                          </a:solidFill>
                          <a:effectLst/>
                          <a:latin typeface="+mn-ea"/>
                          <a:ea typeface="+mn-ea"/>
                          <a:cs typeface="+mn-cs"/>
                        </a:rPr>
                        <a:t>(</a:t>
                      </a:r>
                      <a:r>
                        <a:rPr lang="ko-KR" altLang="en-US" sz="1400" b="1" kern="1200" dirty="0">
                          <a:solidFill>
                            <a:schemeClr val="tx1"/>
                          </a:solidFill>
                          <a:effectLst/>
                          <a:latin typeface="+mn-ea"/>
                          <a:ea typeface="+mn-ea"/>
                          <a:cs typeface="+mn-cs"/>
                        </a:rPr>
                        <a:t>예</a:t>
                      </a:r>
                      <a:r>
                        <a:rPr lang="en-US" altLang="ko-KR" sz="1400" b="1" kern="1200" dirty="0">
                          <a:solidFill>
                            <a:schemeClr val="tx1"/>
                          </a:solidFill>
                          <a:effectLst/>
                          <a:latin typeface="+mn-ea"/>
                          <a:ea typeface="+mn-ea"/>
                          <a:cs typeface="+mn-cs"/>
                        </a:rPr>
                        <a:t>, 1-</a:t>
                      </a:r>
                      <a:r>
                        <a:rPr lang="en-US" altLang="ko-KR" sz="1400" b="1" kern="1200" dirty="0">
                          <a:solidFill>
                            <a:srgbClr val="FF0000"/>
                          </a:solidFill>
                          <a:effectLst/>
                          <a:latin typeface="+mn-ea"/>
                          <a:ea typeface="+mn-ea"/>
                          <a:cs typeface="+mn-cs"/>
                        </a:rPr>
                        <a:t>word</a:t>
                      </a:r>
                      <a:r>
                        <a:rPr lang="ko-KR" altLang="en-US" sz="1400" b="1" kern="1200" dirty="0">
                          <a:solidFill>
                            <a:schemeClr val="tx1"/>
                          </a:solidFill>
                          <a:effectLst/>
                          <a:latin typeface="+mn-ea"/>
                          <a:ea typeface="+mn-ea"/>
                          <a:cs typeface="+mn-cs"/>
                        </a:rPr>
                        <a:t> 폭이 있는 </a:t>
                      </a:r>
                      <a:r>
                        <a:rPr lang="en-US" altLang="ko-KR" sz="1400" b="1" kern="1200" dirty="0">
                          <a:solidFill>
                            <a:schemeClr val="tx1"/>
                          </a:solidFill>
                          <a:effectLst/>
                          <a:latin typeface="+mn-ea"/>
                          <a:ea typeface="+mn-ea"/>
                          <a:cs typeface="+mn-cs"/>
                        </a:rPr>
                        <a:t>ROM</a:t>
                      </a:r>
                      <a:r>
                        <a:rPr lang="ko-KR" altLang="en-US" sz="1400" b="1" kern="1200" dirty="0">
                          <a:solidFill>
                            <a:schemeClr val="tx1"/>
                          </a:solidFill>
                          <a:effectLst/>
                          <a:latin typeface="+mn-ea"/>
                          <a:ea typeface="+mn-ea"/>
                          <a:cs typeface="+mn-cs"/>
                        </a:rPr>
                        <a:t>을 통한 특징 형성</a:t>
                      </a:r>
                      <a:r>
                        <a:rPr lang="en-US" altLang="ko-KR" sz="1400" b="1" kern="1200" dirty="0">
                          <a:solidFill>
                            <a:schemeClr val="tx1"/>
                          </a:solidFill>
                          <a:effectLst/>
                          <a:latin typeface="+mn-ea"/>
                          <a:ea typeface="+mn-ea"/>
                          <a:cs typeface="+mn-cs"/>
                        </a:rPr>
                        <a:t>)</a:t>
                      </a:r>
                      <a:endParaRPr lang="ko-KR" altLang="en-US" sz="1400" b="1"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이 테스트에서 </a:t>
                      </a:r>
                      <a:r>
                        <a:rPr lang="en-US" altLang="ko-KR" sz="1400" kern="1200" dirty="0">
                          <a:solidFill>
                            <a:schemeClr val="tx1"/>
                          </a:solidFill>
                          <a:effectLst/>
                          <a:latin typeface="+mn-ea"/>
                          <a:ea typeface="+mn-ea"/>
                          <a:cs typeface="+mn-cs"/>
                        </a:rPr>
                        <a:t>ROM</a:t>
                      </a:r>
                      <a:r>
                        <a:rPr lang="ko-KR" altLang="en-US" sz="1400" kern="1200" dirty="0">
                          <a:solidFill>
                            <a:schemeClr val="tx1"/>
                          </a:solidFill>
                          <a:effectLst/>
                          <a:latin typeface="+mn-ea"/>
                          <a:ea typeface="+mn-ea"/>
                          <a:cs typeface="+mn-cs"/>
                        </a:rPr>
                        <a:t>의 내용물은 특정 알고리즘에 의해 적어도 하나의 메모리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로 압축된다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알고리즘</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예</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주기적 중복 검사</a:t>
                      </a:r>
                      <a:r>
                        <a:rPr lang="en-US" altLang="ko-KR" sz="1400" kern="1200" dirty="0">
                          <a:solidFill>
                            <a:schemeClr val="tx1"/>
                          </a:solidFill>
                          <a:effectLst/>
                          <a:latin typeface="+mn-ea"/>
                          <a:ea typeface="+mn-ea"/>
                          <a:cs typeface="+mn-cs"/>
                        </a:rPr>
                        <a:t>(CRC))</a:t>
                      </a:r>
                      <a:r>
                        <a:rPr lang="ko-KR" altLang="en-US" sz="1400" kern="1200" dirty="0">
                          <a:solidFill>
                            <a:schemeClr val="tx1"/>
                          </a:solidFill>
                          <a:effectLst/>
                          <a:latin typeface="+mn-ea"/>
                          <a:ea typeface="+mn-ea"/>
                          <a:cs typeface="+mn-cs"/>
                        </a:rPr>
                        <a:t>은 하드웨어 또는 소프트웨어를 사용해 구현될 수 있다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(Block safety procedure with one-word-redundancy (e.g. signature formation via ROM with single word width)</a:t>
                      </a:r>
                    </a:p>
                    <a:p>
                      <a:r>
                        <a:rPr lang="en-US" sz="1400" b="0" i="0" u="none" strike="noStrike" kern="1200" baseline="0" dirty="0">
                          <a:solidFill>
                            <a:schemeClr val="tx1"/>
                          </a:solidFill>
                          <a:latin typeface="+mn-ea"/>
                          <a:ea typeface="+mn-ea"/>
                          <a:cs typeface="+mn-cs"/>
                        </a:rPr>
                        <a:t>In this test, the contents of the ROM are compressed by a certain algorithm to at least one memory word. The algorithm e.g. </a:t>
                      </a:r>
                      <a:r>
                        <a:rPr lang="en-US" sz="1400" b="1" i="0" u="none" strike="noStrike" kern="1200" baseline="0" dirty="0">
                          <a:solidFill>
                            <a:schemeClr val="tx1"/>
                          </a:solidFill>
                          <a:latin typeface="+mn-ea"/>
                          <a:ea typeface="+mn-ea"/>
                          <a:cs typeface="+mn-cs"/>
                        </a:rPr>
                        <a:t>cyclic redundancy check (CRC)</a:t>
                      </a:r>
                      <a:r>
                        <a:rPr lang="en-US" sz="1400" b="0" i="0" u="none" strike="noStrike" kern="1200" baseline="0" dirty="0">
                          <a:solidFill>
                            <a:schemeClr val="tx1"/>
                          </a:solidFill>
                          <a:latin typeface="+mn-ea"/>
                          <a:ea typeface="+mn-ea"/>
                          <a:cs typeface="+mn-cs"/>
                        </a:rPr>
                        <a:t>, can be realized using hardware or using software.</a:t>
                      </a:r>
                      <a:r>
                        <a:rPr lang="en-US" altLang="ko-KR" sz="1400" b="0" i="0" u="none" strike="noStrike" kern="1200" baseline="0" dirty="0">
                          <a:solidFill>
                            <a:schemeClr val="tx1"/>
                          </a:solidFill>
                          <a:latin typeface="+mn-ea"/>
                          <a:ea typeface="+mn-ea"/>
                          <a:cs typeface="+mn-cs"/>
                        </a:rPr>
                        <a:t>)</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49313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3.2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effectLst/>
                          <a:latin typeface="+mn-ea"/>
                          <a:ea typeface="+mn-ea"/>
                          <a:cs typeface="+mn-cs"/>
                        </a:rPr>
                        <a:t>(SIL 2)</a:t>
                      </a:r>
                      <a:endParaRPr lang="ko-KR" altLang="en-US" sz="1400" b="1" kern="1200" dirty="0">
                        <a:solidFill>
                          <a:schemeClr val="tx1"/>
                        </a:solidFill>
                        <a:effectLst/>
                        <a:latin typeface="+mn-ea"/>
                        <a:ea typeface="+mn-ea"/>
                        <a:cs typeface="+mn-cs"/>
                      </a:endParaRPr>
                    </a:p>
                    <a:p>
                      <a:pPr algn="ct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fontAlgn="base" latinLnBrk="0"/>
                      <a:r>
                        <a:rPr lang="ko-KR" altLang="en-US" sz="1400" b="1" kern="1200" dirty="0">
                          <a:solidFill>
                            <a:schemeClr val="tx1"/>
                          </a:solidFill>
                          <a:effectLst/>
                          <a:latin typeface="+mn-ea"/>
                          <a:ea typeface="+mn-ea"/>
                          <a:cs typeface="+mn-cs"/>
                        </a:rPr>
                        <a:t>멀티 비트 중복성이 있는 </a:t>
                      </a:r>
                      <a:r>
                        <a:rPr lang="en-US" altLang="ko-KR" sz="1400" b="1" kern="1200" dirty="0">
                          <a:solidFill>
                            <a:srgbClr val="FF0000"/>
                          </a:solidFill>
                          <a:effectLst/>
                          <a:latin typeface="+mn-ea"/>
                          <a:ea typeface="+mn-ea"/>
                          <a:cs typeface="+mn-cs"/>
                        </a:rPr>
                        <a:t>word</a:t>
                      </a:r>
                      <a:r>
                        <a:rPr lang="ko-KR" altLang="en-US" sz="1400" b="1" kern="1200" dirty="0">
                          <a:solidFill>
                            <a:schemeClr val="tx1"/>
                          </a:solidFill>
                          <a:effectLst/>
                          <a:latin typeface="+mn-ea"/>
                          <a:ea typeface="+mn-ea"/>
                          <a:cs typeface="+mn-cs"/>
                        </a:rPr>
                        <a:t> 저장 </a:t>
                      </a:r>
                      <a:r>
                        <a:rPr lang="en-US" altLang="ko-KR" sz="1400" b="1" kern="1200" dirty="0">
                          <a:solidFill>
                            <a:schemeClr val="tx1"/>
                          </a:solidFill>
                          <a:effectLst/>
                          <a:latin typeface="+mn-ea"/>
                          <a:ea typeface="+mn-ea"/>
                          <a:cs typeface="+mn-cs"/>
                        </a:rPr>
                        <a:t>(</a:t>
                      </a:r>
                      <a:r>
                        <a:rPr lang="ko-KR" altLang="en-US" sz="1400" b="1" kern="1200" dirty="0">
                          <a:solidFill>
                            <a:schemeClr val="tx1"/>
                          </a:solidFill>
                          <a:effectLst/>
                          <a:latin typeface="+mn-ea"/>
                          <a:ea typeface="+mn-ea"/>
                          <a:cs typeface="+mn-cs"/>
                        </a:rPr>
                        <a:t>예</a:t>
                      </a:r>
                      <a:r>
                        <a:rPr lang="en-US" altLang="ko-KR" sz="1400" b="1" kern="1200" dirty="0">
                          <a:solidFill>
                            <a:schemeClr val="tx1"/>
                          </a:solidFill>
                          <a:effectLst/>
                          <a:latin typeface="+mn-ea"/>
                          <a:ea typeface="+mn-ea"/>
                          <a:cs typeface="+mn-cs"/>
                        </a:rPr>
                        <a:t>, </a:t>
                      </a:r>
                      <a:r>
                        <a:rPr lang="ko-KR" altLang="en-US" sz="1400" b="1" kern="1200" dirty="0">
                          <a:solidFill>
                            <a:schemeClr val="tx1"/>
                          </a:solidFill>
                          <a:effectLst/>
                          <a:latin typeface="+mn-ea"/>
                          <a:ea typeface="+mn-ea"/>
                          <a:cs typeface="+mn-cs"/>
                        </a:rPr>
                        <a:t>수정된 </a:t>
                      </a:r>
                      <a:r>
                        <a:rPr lang="ko-KR" altLang="en-US" sz="1400" b="1" kern="1200" dirty="0" err="1">
                          <a:solidFill>
                            <a:srgbClr val="FF0000"/>
                          </a:solidFill>
                          <a:effectLst/>
                          <a:latin typeface="+mn-ea"/>
                          <a:ea typeface="+mn-ea"/>
                          <a:cs typeface="+mn-cs"/>
                        </a:rPr>
                        <a:t>해밍</a:t>
                      </a:r>
                      <a:r>
                        <a:rPr lang="ko-KR" altLang="en-US" sz="1400" b="1" kern="1200" dirty="0">
                          <a:solidFill>
                            <a:srgbClr val="FF0000"/>
                          </a:solidFill>
                          <a:effectLst/>
                          <a:latin typeface="+mn-ea"/>
                          <a:ea typeface="+mn-ea"/>
                          <a:cs typeface="+mn-cs"/>
                        </a:rPr>
                        <a:t> 코드</a:t>
                      </a:r>
                      <a:r>
                        <a:rPr lang="en-US" altLang="ko-KR" sz="1400" b="1" kern="1200" dirty="0">
                          <a:solidFill>
                            <a:schemeClr val="tx1"/>
                          </a:solidFill>
                          <a:effectLst/>
                          <a:latin typeface="+mn-ea"/>
                          <a:ea typeface="+mn-ea"/>
                          <a:cs typeface="+mn-cs"/>
                        </a:rPr>
                        <a:t>)</a:t>
                      </a:r>
                      <a:endParaRPr lang="ko-KR" altLang="en-US" sz="1400" b="1"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모든 메모리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는 여러 중복 비트에 의해 확장되어 최소 </a:t>
                      </a:r>
                      <a:r>
                        <a:rPr lang="en-US" altLang="ko-KR" sz="1400" kern="1200" dirty="0">
                          <a:solidFill>
                            <a:schemeClr val="tx1"/>
                          </a:solidFill>
                          <a:effectLst/>
                          <a:latin typeface="+mn-ea"/>
                          <a:ea typeface="+mn-ea"/>
                          <a:cs typeface="+mn-cs"/>
                        </a:rPr>
                        <a:t>4</a:t>
                      </a:r>
                      <a:r>
                        <a:rPr lang="ko-KR" altLang="en-US" sz="1400" kern="1200" dirty="0">
                          <a:solidFill>
                            <a:schemeClr val="tx1"/>
                          </a:solidFill>
                          <a:effectLst/>
                          <a:latin typeface="+mn-ea"/>
                          <a:ea typeface="+mn-ea"/>
                          <a:cs typeface="+mn-cs"/>
                        </a:rPr>
                        <a:t>의 </a:t>
                      </a:r>
                      <a:r>
                        <a:rPr lang="ko-KR" altLang="en-US" sz="1400" kern="1200" dirty="0" err="1">
                          <a:solidFill>
                            <a:schemeClr val="tx1"/>
                          </a:solidFill>
                          <a:effectLst/>
                          <a:latin typeface="+mn-ea"/>
                          <a:ea typeface="+mn-ea"/>
                          <a:cs typeface="+mn-cs"/>
                        </a:rPr>
                        <a:t>해밍</a:t>
                      </a:r>
                      <a:r>
                        <a:rPr lang="ko-KR" altLang="en-US" sz="1400" kern="1200" dirty="0">
                          <a:solidFill>
                            <a:schemeClr val="tx1"/>
                          </a:solidFill>
                          <a:effectLst/>
                          <a:latin typeface="+mn-ea"/>
                          <a:ea typeface="+mn-ea"/>
                          <a:cs typeface="+mn-cs"/>
                        </a:rPr>
                        <a:t> 거리가 있는 수정된 </a:t>
                      </a:r>
                      <a:r>
                        <a:rPr lang="ko-KR" altLang="en-US" sz="1400" kern="1200" dirty="0" err="1">
                          <a:solidFill>
                            <a:schemeClr val="tx1"/>
                          </a:solidFill>
                          <a:effectLst/>
                          <a:latin typeface="+mn-ea"/>
                          <a:ea typeface="+mn-ea"/>
                          <a:cs typeface="+mn-cs"/>
                        </a:rPr>
                        <a:t>해밍</a:t>
                      </a:r>
                      <a:r>
                        <a:rPr lang="ko-KR" altLang="en-US" sz="1400" kern="1200" dirty="0">
                          <a:solidFill>
                            <a:schemeClr val="tx1"/>
                          </a:solidFill>
                          <a:effectLst/>
                          <a:latin typeface="+mn-ea"/>
                          <a:ea typeface="+mn-ea"/>
                          <a:cs typeface="+mn-cs"/>
                        </a:rPr>
                        <a:t> 코드를 생성한다</a:t>
                      </a:r>
                      <a:r>
                        <a:rPr lang="en-US" altLang="ko-KR" sz="1400" kern="1200" dirty="0">
                          <a:solidFill>
                            <a:schemeClr val="tx1"/>
                          </a:solidFill>
                          <a:effectLst/>
                          <a:latin typeface="+mn-ea"/>
                          <a:ea typeface="+mn-ea"/>
                          <a:cs typeface="+mn-cs"/>
                        </a:rPr>
                        <a:t>.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를 읽을 때마다 중복 비트를 확인함에 의해 변질이 발생했는지 확인할 수 있다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차이가 발견되면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시스템은 안전한 상태로 들어가야 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(Word saving with multi-bit-redundancy (e.g. modified </a:t>
                      </a:r>
                      <a:r>
                        <a:rPr lang="en-US" sz="1400" b="1" i="0" u="none" strike="noStrike" kern="1200" baseline="0" dirty="0">
                          <a:solidFill>
                            <a:srgbClr val="FF0000"/>
                          </a:solidFill>
                          <a:latin typeface="+mn-ea"/>
                          <a:ea typeface="+mn-ea"/>
                          <a:cs typeface="+mn-cs"/>
                        </a:rPr>
                        <a:t>hamming code</a:t>
                      </a:r>
                      <a:r>
                        <a:rPr lang="en-US" sz="1400" b="1" i="0" u="none" strike="noStrike" kern="1200" baseline="0" dirty="0">
                          <a:solidFill>
                            <a:schemeClr val="tx1"/>
                          </a:solidFill>
                          <a:latin typeface="+mn-ea"/>
                          <a:ea typeface="+mn-ea"/>
                          <a:cs typeface="+mn-cs"/>
                        </a:rPr>
                        <a:t>)</a:t>
                      </a:r>
                    </a:p>
                    <a:p>
                      <a:r>
                        <a:rPr lang="en-US" sz="1400" b="0" i="0" u="none" strike="noStrike" kern="1200" baseline="0" dirty="0">
                          <a:solidFill>
                            <a:schemeClr val="tx1"/>
                          </a:solidFill>
                          <a:latin typeface="+mn-ea"/>
                          <a:ea typeface="+mn-ea"/>
                          <a:cs typeface="+mn-cs"/>
                        </a:rPr>
                        <a:t>Every word of the memory is extended by several redundant bits to produce a modified hamming code with a hamming distance of at least 4. Every time a word is read, one can determine whether a corruption has taken place by checking the redundant bits. If a difference is found, the system shall go into a safe state.</a:t>
                      </a:r>
                      <a:r>
                        <a:rPr lang="en-US" altLang="ko-KR" sz="1400" b="0" i="0" u="none" strike="noStrike" kern="1200" baseline="0" dirty="0">
                          <a:solidFill>
                            <a:schemeClr val="tx1"/>
                          </a:solidFill>
                          <a:latin typeface="+mn-ea"/>
                          <a:ea typeface="+mn-ea"/>
                          <a:cs typeface="+mn-cs"/>
                        </a:rPr>
                        <a:t>)</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8419833"/>
                  </a:ext>
                </a:extLst>
              </a:tr>
            </a:tbl>
          </a:graphicData>
        </a:graphic>
      </p:graphicFrame>
      <p:cxnSp>
        <p:nvCxnSpPr>
          <p:cNvPr id="8" name="직선 연결선 7"/>
          <p:cNvCxnSpPr>
            <a:cxnSpLocks/>
          </p:cNvCxnSpPr>
          <p:nvPr/>
        </p:nvCxnSpPr>
        <p:spPr>
          <a:xfrm flipH="1">
            <a:off x="10317586" y="3153018"/>
            <a:ext cx="91527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9" name="직선 연결선 8"/>
          <p:cNvCxnSpPr>
            <a:cxnSpLocks/>
          </p:cNvCxnSpPr>
          <p:nvPr/>
        </p:nvCxnSpPr>
        <p:spPr>
          <a:xfrm flipH="1">
            <a:off x="4508670" y="4303259"/>
            <a:ext cx="1808240"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3" name="직사각형 12"/>
          <p:cNvSpPr/>
          <p:nvPr/>
        </p:nvSpPr>
        <p:spPr>
          <a:xfrm>
            <a:off x="10868769" y="2480428"/>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4" name="직사각형 13"/>
          <p:cNvSpPr/>
          <p:nvPr/>
        </p:nvSpPr>
        <p:spPr>
          <a:xfrm>
            <a:off x="10868769" y="4077496"/>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5"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2" name="그림 11">
            <a:extLst>
              <a:ext uri="{FF2B5EF4-FFF2-40B4-BE49-F238E27FC236}">
                <a16:creationId xmlns:a16="http://schemas.microsoft.com/office/drawing/2014/main" id="{6852CFEE-AA02-4334-825C-E0F2D654C6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a:extLst>
              <a:ext uri="{FF2B5EF4-FFF2-40B4-BE49-F238E27FC236}">
                <a16:creationId xmlns:a16="http://schemas.microsoft.com/office/drawing/2014/main" id="{E9BDCC24-EAEE-4DD9-B736-881269E4451A}"/>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66</a:t>
            </a:fld>
            <a:endParaRPr lang="en-GB" noProof="0" dirty="0"/>
          </a:p>
        </p:txBody>
      </p:sp>
      <p:cxnSp>
        <p:nvCxnSpPr>
          <p:cNvPr id="17" name="직선 연결선 16">
            <a:extLst>
              <a:ext uri="{FF2B5EF4-FFF2-40B4-BE49-F238E27FC236}">
                <a16:creationId xmlns:a16="http://schemas.microsoft.com/office/drawing/2014/main" id="{3B10B734-3930-4C0C-B9AC-6C8462B892FA}"/>
              </a:ext>
            </a:extLst>
          </p:cNvPr>
          <p:cNvCxnSpPr>
            <a:cxnSpLocks/>
          </p:cNvCxnSpPr>
          <p:nvPr/>
        </p:nvCxnSpPr>
        <p:spPr>
          <a:xfrm flipH="1">
            <a:off x="1661546" y="3347363"/>
            <a:ext cx="91527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012686765"/>
      </p:ext>
    </p:extLst>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4"/>
            <a:ext cx="11334624" cy="728365"/>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불변 메모리 범위</a:t>
            </a:r>
            <a:r>
              <a:rPr lang="en-US" altLang="ko-KR" sz="1800" b="1" dirty="0">
                <a:solidFill>
                  <a:srgbClr val="327ED2"/>
                </a:solidFill>
                <a:latin typeface="+mn-ea"/>
              </a:rPr>
              <a:t>(ROM, EPROM…)(</a:t>
            </a:r>
            <a:r>
              <a:rPr lang="en-US" altLang="ko-KR" sz="1800" b="1" u="sng" dirty="0">
                <a:solidFill>
                  <a:srgbClr val="327ED2"/>
                </a:solidFill>
                <a:latin typeface="+mn-ea"/>
              </a:rPr>
              <a:t>Invariant memory ranges)</a:t>
            </a:r>
          </a:p>
        </p:txBody>
      </p:sp>
      <p:graphicFrame>
        <p:nvGraphicFramePr>
          <p:cNvPr id="7" name="표 6"/>
          <p:cNvGraphicFramePr>
            <a:graphicFrameLocks noGrp="1"/>
          </p:cNvGraphicFramePr>
          <p:nvPr>
            <p:extLst/>
          </p:nvPr>
        </p:nvGraphicFramePr>
        <p:xfrm>
          <a:off x="333288" y="1921142"/>
          <a:ext cx="11446071" cy="4541448"/>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124214">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a:t>
                      </a:r>
                      <a:r>
                        <a:rPr lang="en-US" sz="1400" b="1" i="0" u="none" strike="noStrike" kern="1200" baseline="0" dirty="0">
                          <a:solidFill>
                            <a:schemeClr val="tx1"/>
                          </a:solidFill>
                          <a:latin typeface="+mn-ea"/>
                          <a:ea typeface="+mn-ea"/>
                          <a:cs typeface="+mn-cs"/>
                        </a:rPr>
                        <a:t> </a:t>
                      </a:r>
                      <a:r>
                        <a:rPr lang="ko-KR" altLang="en-US" sz="1400" b="1" i="0" u="none" strike="noStrike" kern="1200" baseline="0" dirty="0">
                          <a:solidFill>
                            <a:schemeClr val="tx1"/>
                          </a:solidFill>
                          <a:latin typeface="+mn-ea"/>
                          <a:ea typeface="+mn-ea"/>
                          <a:cs typeface="+mn-cs"/>
                        </a:rPr>
                        <a:t>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58453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3.3</a:t>
                      </a:r>
                      <a:endParaRPr lang="ko-KR" altLang="en-US" sz="140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ko-KR" altLang="en-US" sz="14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fontAlgn="base" latinLnBrk="0"/>
                      <a:r>
                        <a:rPr lang="ko-KR" altLang="en-US" sz="1400" b="1" kern="1200" dirty="0">
                          <a:solidFill>
                            <a:schemeClr val="tx1"/>
                          </a:solidFill>
                          <a:effectLst/>
                          <a:latin typeface="+mn-ea"/>
                          <a:ea typeface="+mn-ea"/>
                          <a:cs typeface="+mn-cs"/>
                        </a:rPr>
                        <a:t>블록 중복이 있는 블록 안전성 절차</a:t>
                      </a: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주소 공간에는 </a:t>
                      </a:r>
                      <a:r>
                        <a:rPr lang="en-US" altLang="ko-KR" sz="1400" kern="1200" dirty="0">
                          <a:solidFill>
                            <a:schemeClr val="tx1"/>
                          </a:solidFill>
                          <a:effectLst/>
                          <a:latin typeface="+mn-ea"/>
                          <a:ea typeface="+mn-ea"/>
                          <a:cs typeface="+mn-cs"/>
                        </a:rPr>
                        <a:t>2</a:t>
                      </a:r>
                      <a:r>
                        <a:rPr lang="ko-KR" altLang="en-US" sz="1400" kern="1200" dirty="0">
                          <a:solidFill>
                            <a:schemeClr val="tx1"/>
                          </a:solidFill>
                          <a:effectLst/>
                          <a:latin typeface="+mn-ea"/>
                          <a:ea typeface="+mn-ea"/>
                          <a:cs typeface="+mn-cs"/>
                        </a:rPr>
                        <a:t>개의 메모리가 있다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첫 번째 메모리는 정상적 방식으로 작동된다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두 번째 메모리는 같은 정보가 들어 있고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첫 번째에 병렬로 접속된다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출력을 비교해 차이가 감지되면 고장으로 추정된다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특정 종류의 비트 오류를 감지하기 위해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데이터는 두 메모리 중 하나에 거꾸로 저장되고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읽을 때 다시한번 반대로 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소프트웨어 절차에서 양 메모리 영역의 내용이 프로그램을 사용해 주기적으로 비교된다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(Block safety procedure with block replication</a:t>
                      </a:r>
                    </a:p>
                    <a:p>
                      <a:r>
                        <a:rPr lang="en-US" sz="1400" b="0" i="0" u="none" strike="noStrike" kern="1200" baseline="0" dirty="0">
                          <a:solidFill>
                            <a:schemeClr val="tx1"/>
                          </a:solidFill>
                          <a:latin typeface="+mn-ea"/>
                          <a:ea typeface="+mn-ea"/>
                          <a:cs typeface="+mn-cs"/>
                        </a:rPr>
                        <a:t>The address space is equipped with two memories. The first memory is operated in the normal manner. The second memory contains the same information and is accessed in parallel to the first. The outputs are compared and a failure is assumed if</a:t>
                      </a:r>
                    </a:p>
                    <a:p>
                      <a:r>
                        <a:rPr lang="en-US" sz="1400" b="0" i="0" u="none" strike="noStrike" kern="1200" baseline="0" dirty="0">
                          <a:solidFill>
                            <a:schemeClr val="tx1"/>
                          </a:solidFill>
                          <a:latin typeface="+mn-ea"/>
                          <a:ea typeface="+mn-ea"/>
                          <a:cs typeface="+mn-cs"/>
                        </a:rPr>
                        <a:t>a difference is detected. In order to detect certain kinds of bit errors, the data shall be stored inversely in one of the two memories and inverted once again when read. In the software procedure, the contents of both memory areas are compared cyclically using a program.)</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3367772"/>
                  </a:ext>
                </a:extLst>
              </a:tr>
              <a:tr h="35802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3.4</a:t>
                      </a:r>
                      <a:endParaRPr lang="ko-KR" altLang="en-US" sz="14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fontAlgn="base" latinLnBrk="0"/>
                      <a:r>
                        <a:rPr lang="ko-KR" altLang="en-US" sz="1400" b="1" kern="1200" dirty="0">
                          <a:solidFill>
                            <a:schemeClr val="tx1"/>
                          </a:solidFill>
                          <a:effectLst/>
                          <a:latin typeface="+mn-ea"/>
                          <a:ea typeface="+mn-ea"/>
                          <a:cs typeface="+mn-cs"/>
                        </a:rPr>
                        <a:t>멀티 </a:t>
                      </a:r>
                      <a:r>
                        <a:rPr lang="en-US" altLang="ko-KR" sz="1400" b="1" kern="1200" dirty="0">
                          <a:solidFill>
                            <a:srgbClr val="FF0000"/>
                          </a:solidFill>
                          <a:effectLst/>
                          <a:latin typeface="+mn-ea"/>
                          <a:ea typeface="+mn-ea"/>
                          <a:cs typeface="+mn-cs"/>
                        </a:rPr>
                        <a:t>word</a:t>
                      </a:r>
                      <a:r>
                        <a:rPr lang="ko-KR" altLang="en-US" sz="1400" b="1" kern="1200" dirty="0">
                          <a:solidFill>
                            <a:schemeClr val="tx1"/>
                          </a:solidFill>
                          <a:effectLst/>
                          <a:latin typeface="+mn-ea"/>
                          <a:ea typeface="+mn-ea"/>
                          <a:cs typeface="+mn-cs"/>
                        </a:rPr>
                        <a:t> 이중계가 있는 블록 안전성 절차 </a:t>
                      </a: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이 절차는 </a:t>
                      </a:r>
                      <a:r>
                        <a:rPr lang="en-US" altLang="ko-KR" sz="1400" kern="1200" dirty="0">
                          <a:solidFill>
                            <a:schemeClr val="tx1"/>
                          </a:solidFill>
                          <a:effectLst/>
                          <a:latin typeface="+mn-ea"/>
                          <a:ea typeface="+mn-ea"/>
                          <a:cs typeface="+mn-cs"/>
                        </a:rPr>
                        <a:t>CRC </a:t>
                      </a:r>
                      <a:r>
                        <a:rPr lang="ko-KR" altLang="en-US" sz="1400" kern="1200" dirty="0">
                          <a:solidFill>
                            <a:schemeClr val="tx1"/>
                          </a:solidFill>
                          <a:effectLst/>
                          <a:latin typeface="+mn-ea"/>
                          <a:ea typeface="+mn-ea"/>
                          <a:cs typeface="+mn-cs"/>
                        </a:rPr>
                        <a:t>알고리즘을 사용해 특징을 계산하지만 결과값의 크기가 적어도 두 </a:t>
                      </a:r>
                      <a:r>
                        <a:rPr lang="en-US" altLang="ko-KR" sz="1400" b="1" kern="1200" dirty="0">
                          <a:solidFill>
                            <a:srgbClr val="FF0000"/>
                          </a:solidFill>
                          <a:effectLst/>
                          <a:latin typeface="+mn-ea"/>
                          <a:ea typeface="+mn-ea"/>
                          <a:cs typeface="+mn-cs"/>
                        </a:rPr>
                        <a:t>words</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확장된 특징이 단일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의 경우일 때처럼 저장과 재계산</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비교가 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차이가 발생하면 고장 메시지가 나오게 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Block safety procedure with multiword redundancy</a:t>
                      </a:r>
                    </a:p>
                    <a:p>
                      <a:r>
                        <a:rPr lang="en-US" sz="1400" b="0" i="0" u="none" strike="noStrike" kern="1200" baseline="0" dirty="0">
                          <a:solidFill>
                            <a:schemeClr val="tx1"/>
                          </a:solidFill>
                          <a:latin typeface="+mn-ea"/>
                          <a:ea typeface="+mn-ea"/>
                          <a:cs typeface="+mn-cs"/>
                        </a:rPr>
                        <a:t>This procedure calculates a signature using a CRC algorithm, but the resulting value is at least two words in size. The extended signature is stored, recalculated and compared as in a single-word case. A failure message is produced if a difference occurs.</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2126052"/>
                  </a:ext>
                </a:extLst>
              </a:tr>
            </a:tbl>
          </a:graphicData>
        </a:graphic>
      </p:graphicFrame>
      <p:cxnSp>
        <p:nvCxnSpPr>
          <p:cNvPr id="8" name="직선 연결선 7"/>
          <p:cNvCxnSpPr>
            <a:cxnSpLocks/>
          </p:cNvCxnSpPr>
          <p:nvPr/>
        </p:nvCxnSpPr>
        <p:spPr>
          <a:xfrm flipH="1">
            <a:off x="1667892" y="2894613"/>
            <a:ext cx="2810802"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9" name="직선 연결선 8"/>
          <p:cNvCxnSpPr>
            <a:cxnSpLocks/>
          </p:cNvCxnSpPr>
          <p:nvPr/>
        </p:nvCxnSpPr>
        <p:spPr>
          <a:xfrm flipH="1">
            <a:off x="2494077" y="5556120"/>
            <a:ext cx="2320519"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1" name="직사각형 10"/>
          <p:cNvSpPr/>
          <p:nvPr/>
        </p:nvSpPr>
        <p:spPr>
          <a:xfrm>
            <a:off x="11269840" y="232510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2" name="직사각형 11"/>
          <p:cNvSpPr/>
          <p:nvPr/>
        </p:nvSpPr>
        <p:spPr>
          <a:xfrm>
            <a:off x="11269840" y="486397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3"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4" name="그림 13">
            <a:extLst>
              <a:ext uri="{FF2B5EF4-FFF2-40B4-BE49-F238E27FC236}">
                <a16:creationId xmlns:a16="http://schemas.microsoft.com/office/drawing/2014/main" id="{174E8A84-7625-405D-A22C-0DD2ACDE43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8534DB67-0074-4EAE-8129-A35ED59A3F9A}"/>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67</a:t>
            </a:fld>
            <a:endParaRPr lang="en-GB" noProof="0" dirty="0"/>
          </a:p>
        </p:txBody>
      </p:sp>
    </p:spTree>
    <p:extLst>
      <p:ext uri="{BB962C8B-B14F-4D97-AF65-F5344CB8AC3E}">
        <p14:creationId xmlns:p14="http://schemas.microsoft.com/office/powerpoint/2010/main" val="35862176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4"/>
            <a:ext cx="11334624" cy="728365"/>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불변 메모리 범위</a:t>
            </a:r>
            <a:r>
              <a:rPr lang="en-US" altLang="ko-KR" sz="1800" b="1" dirty="0">
                <a:solidFill>
                  <a:srgbClr val="327ED2"/>
                </a:solidFill>
                <a:latin typeface="+mn-ea"/>
              </a:rPr>
              <a:t>(ROM, EPROM…)(</a:t>
            </a:r>
            <a:r>
              <a:rPr lang="en-US" altLang="ko-KR" sz="1800" b="1" u="sng" dirty="0">
                <a:solidFill>
                  <a:srgbClr val="327ED2"/>
                </a:solidFill>
                <a:latin typeface="+mn-ea"/>
              </a:rPr>
              <a:t>Invariant memory ranges)</a:t>
            </a:r>
          </a:p>
        </p:txBody>
      </p:sp>
      <p:graphicFrame>
        <p:nvGraphicFramePr>
          <p:cNvPr id="7" name="표 6"/>
          <p:cNvGraphicFramePr>
            <a:graphicFrameLocks noGrp="1"/>
          </p:cNvGraphicFramePr>
          <p:nvPr>
            <p:extLst/>
          </p:nvPr>
        </p:nvGraphicFramePr>
        <p:xfrm>
          <a:off x="333288" y="1921141"/>
          <a:ext cx="11446071" cy="3778536"/>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326051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3.5</a:t>
                      </a:r>
                      <a:endParaRPr lang="ko-KR" altLang="en-US" sz="14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 저장 </a:t>
                      </a:r>
                      <a:r>
                        <a:rPr lang="en-US" altLang="ko-KR" sz="1400" kern="1200" dirty="0">
                          <a:solidFill>
                            <a:schemeClr val="tx1"/>
                          </a:solidFill>
                          <a:effectLst/>
                          <a:latin typeface="+mn-ea"/>
                          <a:ea typeface="+mn-ea"/>
                          <a:cs typeface="+mn-cs"/>
                        </a:rPr>
                        <a:t>1</a:t>
                      </a:r>
                      <a:r>
                        <a:rPr lang="ko-KR" altLang="en-US" sz="1400" kern="1200" dirty="0">
                          <a:solidFill>
                            <a:schemeClr val="tx1"/>
                          </a:solidFill>
                          <a:effectLst/>
                          <a:latin typeface="+mn-ea"/>
                          <a:ea typeface="+mn-ea"/>
                          <a:cs typeface="+mn-cs"/>
                        </a:rPr>
                        <a:t>비트 중복성</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예</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패리티 비트가 있는 </a:t>
                      </a:r>
                      <a:r>
                        <a:rPr lang="en-US" altLang="ko-KR" sz="1400" kern="1200" dirty="0">
                          <a:solidFill>
                            <a:schemeClr val="tx1"/>
                          </a:solidFill>
                          <a:effectLst/>
                          <a:latin typeface="+mn-ea"/>
                          <a:ea typeface="+mn-ea"/>
                          <a:cs typeface="+mn-cs"/>
                        </a:rPr>
                        <a:t>ROM </a:t>
                      </a:r>
                      <a:r>
                        <a:rPr lang="ko-KR" altLang="en-US" sz="1400" kern="1200" dirty="0">
                          <a:solidFill>
                            <a:schemeClr val="tx1"/>
                          </a:solidFill>
                          <a:effectLst/>
                          <a:latin typeface="+mn-ea"/>
                          <a:ea typeface="+mn-ea"/>
                          <a:cs typeface="+mn-cs"/>
                        </a:rPr>
                        <a:t>모니터링</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메모리의 각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가 </a:t>
                      </a:r>
                      <a:r>
                        <a:rPr lang="en-US" altLang="ko-KR" sz="1400" kern="1200" dirty="0">
                          <a:solidFill>
                            <a:schemeClr val="tx1"/>
                          </a:solidFill>
                          <a:effectLst/>
                          <a:latin typeface="+mn-ea"/>
                          <a:ea typeface="+mn-ea"/>
                          <a:cs typeface="+mn-cs"/>
                        </a:rPr>
                        <a:t>1</a:t>
                      </a:r>
                      <a:r>
                        <a:rPr lang="ko-KR" altLang="en-US" sz="1400" kern="1200" dirty="0">
                          <a:solidFill>
                            <a:schemeClr val="tx1"/>
                          </a:solidFill>
                          <a:effectLst/>
                          <a:latin typeface="+mn-ea"/>
                          <a:ea typeface="+mn-ea"/>
                          <a:cs typeface="+mn-cs"/>
                        </a:rPr>
                        <a:t>비트</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패리티” 비트</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확장되어 각 단어를 논리적인 </a:t>
                      </a:r>
                      <a:r>
                        <a:rPr lang="en-US" altLang="ko-KR" sz="1400" kern="1200" dirty="0">
                          <a:solidFill>
                            <a:schemeClr val="tx1"/>
                          </a:solidFill>
                          <a:effectLst/>
                          <a:latin typeface="+mn-ea"/>
                          <a:ea typeface="+mn-ea"/>
                          <a:cs typeface="+mn-cs"/>
                        </a:rPr>
                        <a:t>1</a:t>
                      </a:r>
                      <a:r>
                        <a:rPr lang="ko-KR" altLang="en-US" sz="1400" kern="1200" dirty="0">
                          <a:solidFill>
                            <a:schemeClr val="tx1"/>
                          </a:solidFill>
                          <a:effectLst/>
                          <a:latin typeface="+mn-ea"/>
                          <a:ea typeface="+mn-ea"/>
                          <a:cs typeface="+mn-cs"/>
                        </a:rPr>
                        <a:t>의 짝수 또는 홀수로 완성한다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데이터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의 패리티는 읽을 때마다 확인된다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만약 틀린 </a:t>
                      </a:r>
                      <a:r>
                        <a:rPr lang="en-US" altLang="ko-KR" sz="1400" kern="1200" dirty="0">
                          <a:solidFill>
                            <a:schemeClr val="tx1"/>
                          </a:solidFill>
                          <a:effectLst/>
                          <a:latin typeface="+mn-ea"/>
                          <a:ea typeface="+mn-ea"/>
                          <a:cs typeface="+mn-cs"/>
                        </a:rPr>
                        <a:t>1</a:t>
                      </a:r>
                      <a:r>
                        <a:rPr lang="ko-KR" altLang="en-US" sz="1400" kern="1200" dirty="0">
                          <a:solidFill>
                            <a:schemeClr val="tx1"/>
                          </a:solidFill>
                          <a:effectLst/>
                          <a:latin typeface="+mn-ea"/>
                          <a:ea typeface="+mn-ea"/>
                          <a:cs typeface="+mn-cs"/>
                        </a:rPr>
                        <a:t>의 개수를 발견하면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고장 메시지가 나온다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짝수 패리티 또는 홀수 패리티 간 선택은 </a:t>
                      </a:r>
                      <a:r>
                        <a:rPr lang="en-US" altLang="ko-KR" sz="1400" kern="1200" dirty="0">
                          <a:solidFill>
                            <a:schemeClr val="tx1"/>
                          </a:solidFill>
                          <a:effectLst/>
                          <a:latin typeface="+mn-ea"/>
                          <a:ea typeface="+mn-ea"/>
                          <a:cs typeface="+mn-cs"/>
                        </a:rPr>
                        <a:t>0</a:t>
                      </a:r>
                      <a:r>
                        <a:rPr lang="ko-KR" altLang="en-US" sz="1400" kern="1200" dirty="0">
                          <a:solidFill>
                            <a:schemeClr val="tx1"/>
                          </a:solidFill>
                          <a:effectLst/>
                          <a:latin typeface="+mn-ea"/>
                          <a:ea typeface="+mn-ea"/>
                          <a:cs typeface="+mn-cs"/>
                        </a:rPr>
                        <a:t>단어</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오직 </a:t>
                      </a:r>
                      <a:r>
                        <a:rPr lang="en-US" altLang="ko-KR" sz="1400" kern="1200" dirty="0">
                          <a:solidFill>
                            <a:schemeClr val="tx1"/>
                          </a:solidFill>
                          <a:effectLst/>
                          <a:latin typeface="+mn-ea"/>
                          <a:ea typeface="+mn-ea"/>
                          <a:cs typeface="+mn-cs"/>
                        </a:rPr>
                        <a:t>0)</a:t>
                      </a:r>
                      <a:r>
                        <a:rPr lang="ko-KR" altLang="en-US" sz="1400" kern="1200" dirty="0">
                          <a:solidFill>
                            <a:schemeClr val="tx1"/>
                          </a:solidFill>
                          <a:effectLst/>
                          <a:latin typeface="+mn-ea"/>
                          <a:ea typeface="+mn-ea"/>
                          <a:cs typeface="+mn-cs"/>
                        </a:rPr>
                        <a:t>와 </a:t>
                      </a:r>
                      <a:r>
                        <a:rPr lang="en-US" altLang="ko-KR" sz="1400" kern="1200" dirty="0">
                          <a:solidFill>
                            <a:schemeClr val="tx1"/>
                          </a:solidFill>
                          <a:effectLst/>
                          <a:latin typeface="+mn-ea"/>
                          <a:ea typeface="+mn-ea"/>
                          <a:cs typeface="+mn-cs"/>
                        </a:rPr>
                        <a:t>1</a:t>
                      </a:r>
                      <a:r>
                        <a:rPr lang="ko-KR" altLang="en-US" sz="1400" kern="1200" dirty="0">
                          <a:solidFill>
                            <a:schemeClr val="tx1"/>
                          </a:solidFill>
                          <a:effectLst/>
                          <a:latin typeface="+mn-ea"/>
                          <a:ea typeface="+mn-ea"/>
                          <a:cs typeface="+mn-cs"/>
                        </a:rPr>
                        <a:t>단어</a:t>
                      </a:r>
                      <a:r>
                        <a:rPr lang="en-US" altLang="ko-KR" sz="1400" kern="1200" dirty="0">
                          <a:solidFill>
                            <a:schemeClr val="tx1"/>
                          </a:solidFill>
                          <a:effectLst/>
                          <a:latin typeface="+mn-ea"/>
                          <a:ea typeface="+mn-ea"/>
                          <a:cs typeface="+mn-cs"/>
                        </a:rPr>
                        <a:t>(</a:t>
                      </a:r>
                      <a:r>
                        <a:rPr lang="ko-KR" altLang="en-US" sz="1400" kern="1200" dirty="0">
                          <a:solidFill>
                            <a:schemeClr val="tx1"/>
                          </a:solidFill>
                          <a:effectLst/>
                          <a:latin typeface="+mn-ea"/>
                          <a:ea typeface="+mn-ea"/>
                          <a:cs typeface="+mn-cs"/>
                        </a:rPr>
                        <a:t>오직 </a:t>
                      </a:r>
                      <a:r>
                        <a:rPr lang="en-US" altLang="ko-KR" sz="1400" kern="1200" dirty="0">
                          <a:solidFill>
                            <a:schemeClr val="tx1"/>
                          </a:solidFill>
                          <a:effectLst/>
                          <a:latin typeface="+mn-ea"/>
                          <a:ea typeface="+mn-ea"/>
                          <a:cs typeface="+mn-cs"/>
                        </a:rPr>
                        <a:t>1) </a:t>
                      </a:r>
                      <a:r>
                        <a:rPr lang="ko-KR" altLang="en-US" sz="1400" kern="1200" dirty="0">
                          <a:solidFill>
                            <a:schemeClr val="tx1"/>
                          </a:solidFill>
                          <a:effectLst/>
                          <a:latin typeface="+mn-ea"/>
                          <a:ea typeface="+mn-ea"/>
                          <a:cs typeface="+mn-cs"/>
                        </a:rPr>
                        <a:t>중 어떤 것이 고장의 경우 더 불리한지에 따라 이루어져야 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그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는 유효한 코드가 아니다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패리티는 또한 데이터 </a:t>
                      </a:r>
                      <a:r>
                        <a:rPr lang="en-US" altLang="ko-KR" sz="1400" b="1" kern="1200" dirty="0">
                          <a:solidFill>
                            <a:srgbClr val="FF0000"/>
                          </a:solidFill>
                          <a:effectLst/>
                          <a:latin typeface="+mn-ea"/>
                          <a:ea typeface="+mn-ea"/>
                          <a:cs typeface="+mn-cs"/>
                        </a:rPr>
                        <a:t>word </a:t>
                      </a:r>
                      <a:r>
                        <a:rPr lang="ko-KR" altLang="en-US" sz="1400" kern="1200" dirty="0">
                          <a:solidFill>
                            <a:schemeClr val="tx1"/>
                          </a:solidFill>
                          <a:effectLst/>
                          <a:latin typeface="+mn-ea"/>
                          <a:ea typeface="+mn-ea"/>
                          <a:cs typeface="+mn-cs"/>
                        </a:rPr>
                        <a:t>와 그 주소의 연결을 위해 패리티가 계산될 때</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번지지정 오류를 검출하는 데 사용될 수 있다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(Word saving one bit redundancy (e.g. ROM monitoring with </a:t>
                      </a:r>
                      <a:r>
                        <a:rPr lang="en-US" sz="1400" b="1" i="0" u="none" strike="noStrike" kern="1200" baseline="0" dirty="0">
                          <a:solidFill>
                            <a:srgbClr val="FF0000"/>
                          </a:solidFill>
                          <a:latin typeface="+mn-ea"/>
                          <a:ea typeface="+mn-ea"/>
                          <a:cs typeface="+mn-cs"/>
                        </a:rPr>
                        <a:t>parity bit</a:t>
                      </a:r>
                      <a:r>
                        <a:rPr lang="en-US" sz="1400" b="1" i="0" u="none" strike="noStrike" kern="1200" baseline="0" dirty="0">
                          <a:solidFill>
                            <a:schemeClr val="tx1"/>
                          </a:solidFill>
                          <a:latin typeface="+mn-ea"/>
                          <a:ea typeface="+mn-ea"/>
                          <a:cs typeface="+mn-cs"/>
                        </a:rPr>
                        <a:t>)</a:t>
                      </a:r>
                    </a:p>
                    <a:p>
                      <a:r>
                        <a:rPr lang="en-US" sz="1400" b="0" i="0" u="none" strike="noStrike" kern="1200" baseline="0" dirty="0">
                          <a:solidFill>
                            <a:schemeClr val="tx1"/>
                          </a:solidFill>
                          <a:latin typeface="+mn-ea"/>
                          <a:ea typeface="+mn-ea"/>
                          <a:cs typeface="+mn-cs"/>
                        </a:rPr>
                        <a:t>Every word of the memory is extended by one bit (the ”parity” bit) which completes each word to an even or odd number of logical 1’s. The parity of the data word is checked each time it is read. If the wrong number of 1’s is found, a failure message is produced.</a:t>
                      </a:r>
                    </a:p>
                    <a:p>
                      <a:r>
                        <a:rPr lang="en-US" sz="1400" b="0" i="0" u="none" strike="noStrike" kern="1200" baseline="0" dirty="0">
                          <a:solidFill>
                            <a:schemeClr val="tx1"/>
                          </a:solidFill>
                          <a:latin typeface="+mn-ea"/>
                          <a:ea typeface="+mn-ea"/>
                          <a:cs typeface="+mn-cs"/>
                        </a:rPr>
                        <a:t>The choice of even or odd parity should be made such that whichever of zero word (nothing but 0s) and the one word (nothing but 1’s) is the more </a:t>
                      </a:r>
                      <a:r>
                        <a:rPr lang="en-US" sz="1400" b="0" i="0" u="none" strike="noStrike" kern="1200" baseline="0" dirty="0" err="1">
                          <a:solidFill>
                            <a:schemeClr val="tx1"/>
                          </a:solidFill>
                          <a:latin typeface="+mn-ea"/>
                          <a:ea typeface="+mn-ea"/>
                          <a:cs typeface="+mn-cs"/>
                        </a:rPr>
                        <a:t>unfavourable</a:t>
                      </a:r>
                      <a:r>
                        <a:rPr lang="en-US" sz="1400" b="0" i="0" u="none" strike="noStrike" kern="1200" baseline="0" dirty="0">
                          <a:solidFill>
                            <a:schemeClr val="tx1"/>
                          </a:solidFill>
                          <a:latin typeface="+mn-ea"/>
                          <a:ea typeface="+mn-ea"/>
                          <a:cs typeface="+mn-cs"/>
                        </a:rPr>
                        <a:t> in the event of failure, then that word is not a valid code. Parity can also be used to detect addressing failure, when the parity is calculated for the concatenation of the data word and its address.)</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3367772"/>
                  </a:ext>
                </a:extLst>
              </a:tr>
            </a:tbl>
          </a:graphicData>
        </a:graphic>
      </p:graphicFrame>
      <p:cxnSp>
        <p:nvCxnSpPr>
          <p:cNvPr id="8" name="직선 연결선 7"/>
          <p:cNvCxnSpPr/>
          <p:nvPr/>
        </p:nvCxnSpPr>
        <p:spPr>
          <a:xfrm flipH="1">
            <a:off x="3734536" y="3102547"/>
            <a:ext cx="1342676"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1" name="직사각형 10"/>
          <p:cNvSpPr/>
          <p:nvPr/>
        </p:nvSpPr>
        <p:spPr>
          <a:xfrm>
            <a:off x="11269840" y="2511908"/>
            <a:ext cx="591675"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Low</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2"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0" name="그림 9">
            <a:extLst>
              <a:ext uri="{FF2B5EF4-FFF2-40B4-BE49-F238E27FC236}">
                <a16:creationId xmlns:a16="http://schemas.microsoft.com/office/drawing/2014/main" id="{8C749202-904E-4D24-BCC6-EF6F3A263B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3" name="Foliennummernplatzhalter 3">
            <a:extLst>
              <a:ext uri="{FF2B5EF4-FFF2-40B4-BE49-F238E27FC236}">
                <a16:creationId xmlns:a16="http://schemas.microsoft.com/office/drawing/2014/main" id="{7D064ECE-BAF4-4F22-BCE2-91AB677090AF}"/>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68</a:t>
            </a:fld>
            <a:endParaRPr lang="en-GB" noProof="0" dirty="0"/>
          </a:p>
        </p:txBody>
      </p:sp>
    </p:spTree>
    <p:extLst>
      <p:ext uri="{BB962C8B-B14F-4D97-AF65-F5344CB8AC3E}">
        <p14:creationId xmlns:p14="http://schemas.microsoft.com/office/powerpoint/2010/main" val="30960934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5"/>
            <a:ext cx="11334624" cy="662748"/>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가변 메모리 범위</a:t>
            </a:r>
            <a:r>
              <a:rPr lang="en-US" altLang="ko-KR" sz="1800" b="1" dirty="0">
                <a:solidFill>
                  <a:srgbClr val="327ED2"/>
                </a:solidFill>
                <a:latin typeface="+mn-ea"/>
              </a:rPr>
              <a:t>(</a:t>
            </a:r>
            <a:r>
              <a:rPr lang="en-US" sz="1800" b="1" u="sng" dirty="0">
                <a:solidFill>
                  <a:srgbClr val="327ED2"/>
                </a:solidFill>
                <a:latin typeface="+mn-ea"/>
              </a:rPr>
              <a:t>Variable memory ranges)</a:t>
            </a:r>
          </a:p>
        </p:txBody>
      </p:sp>
      <p:graphicFrame>
        <p:nvGraphicFramePr>
          <p:cNvPr id="12" name="표 11"/>
          <p:cNvGraphicFramePr>
            <a:graphicFrameLocks noGrp="1"/>
          </p:cNvGraphicFramePr>
          <p:nvPr>
            <p:extLst/>
          </p:nvPr>
        </p:nvGraphicFramePr>
        <p:xfrm>
          <a:off x="342811" y="1873528"/>
          <a:ext cx="11531774" cy="4571904"/>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4280373">
                  <a:extLst>
                    <a:ext uri="{9D8B030D-6E8A-4147-A177-3AD203B41FA5}">
                      <a16:colId xmlns:a16="http://schemas.microsoft.com/office/drawing/2014/main" val="3416290245"/>
                    </a:ext>
                  </a:extLst>
                </a:gridCol>
                <a:gridCol w="885594">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379158">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altLang="ko-KR"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137513">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200" b="0" kern="1200" dirty="0">
                          <a:solidFill>
                            <a:schemeClr val="tx1"/>
                          </a:solidFill>
                          <a:effectLst/>
                          <a:latin typeface="+mn-ea"/>
                          <a:ea typeface="+mn-ea"/>
                          <a:cs typeface="+mn-cs"/>
                        </a:rPr>
                        <a:t>번지지정</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쓰기</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저장</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읽기 중 전체 고장과 모든 홀수 비트와 </a:t>
                      </a:r>
                      <a:r>
                        <a:rPr lang="en-US" altLang="ko-KR" sz="1200" b="0" kern="1200" dirty="0">
                          <a:solidFill>
                            <a:schemeClr val="tx1"/>
                          </a:solidFill>
                          <a:effectLst/>
                          <a:latin typeface="+mn-ea"/>
                          <a:ea typeface="+mn-ea"/>
                          <a:cs typeface="+mn-cs"/>
                        </a:rPr>
                        <a:t>2</a:t>
                      </a:r>
                      <a:r>
                        <a:rPr lang="ko-KR" altLang="en-US" sz="1200" b="0" kern="1200" dirty="0">
                          <a:solidFill>
                            <a:schemeClr val="tx1"/>
                          </a:solidFill>
                          <a:effectLst/>
                          <a:latin typeface="+mn-ea"/>
                          <a:ea typeface="+mn-ea"/>
                          <a:cs typeface="+mn-cs"/>
                        </a:rPr>
                        <a:t>비트 결함</a:t>
                      </a:r>
                      <a:r>
                        <a:rPr lang="en-US" altLang="ko-KR" sz="1200" b="0" kern="120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그리고 일부 </a:t>
                      </a:r>
                      <a:r>
                        <a:rPr lang="en-US" altLang="ko-KR" sz="1200" b="0" kern="1200" dirty="0">
                          <a:solidFill>
                            <a:schemeClr val="tx1"/>
                          </a:solidFill>
                          <a:effectLst/>
                          <a:latin typeface="+mn-ea"/>
                          <a:ea typeface="+mn-ea"/>
                          <a:cs typeface="+mn-cs"/>
                        </a:rPr>
                        <a:t>3</a:t>
                      </a:r>
                      <a:r>
                        <a:rPr lang="ko-KR" altLang="en-US" sz="1200" b="0" kern="1200" dirty="0">
                          <a:solidFill>
                            <a:schemeClr val="tx1"/>
                          </a:solidFill>
                          <a:effectLst/>
                          <a:latin typeface="+mn-ea"/>
                          <a:ea typeface="+mn-ea"/>
                          <a:cs typeface="+mn-cs"/>
                        </a:rPr>
                        <a:t>비트  결함과 멀티비트 결함은 </a:t>
                      </a:r>
                      <a:r>
                        <a:rPr lang="ko-KR" altLang="en-US" sz="1200" b="1" u="sng" kern="1200" dirty="0">
                          <a:solidFill>
                            <a:srgbClr val="0000CC"/>
                          </a:solidFill>
                          <a:effectLst/>
                          <a:latin typeface="+mn-ea"/>
                          <a:ea typeface="+mn-ea"/>
                          <a:cs typeface="+mn-cs"/>
                        </a:rPr>
                        <a:t>늦어도 승강기의 다음 운행 전에 감지</a:t>
                      </a:r>
                      <a:r>
                        <a:rPr lang="ko-KR" altLang="en-US" sz="1200" b="0" kern="1200" dirty="0">
                          <a:solidFill>
                            <a:schemeClr val="tx1"/>
                          </a:solidFill>
                          <a:effectLst/>
                          <a:latin typeface="+mn-ea"/>
                          <a:ea typeface="+mn-ea"/>
                          <a:cs typeface="+mn-cs"/>
                        </a:rPr>
                        <a:t>되어야 한다</a:t>
                      </a:r>
                      <a:r>
                        <a:rPr lang="en-US" altLang="ko-KR" sz="1200" b="0" kern="1200" dirty="0">
                          <a:solidFill>
                            <a:schemeClr val="tx1"/>
                          </a:solidFill>
                          <a:effectLst/>
                          <a:latin typeface="+mn-ea"/>
                          <a:ea typeface="+mn-ea"/>
                          <a:cs typeface="+mn-cs"/>
                        </a:rPr>
                        <a:t>.</a:t>
                      </a:r>
                    </a:p>
                    <a:p>
                      <a:r>
                        <a:rPr lang="en-US" altLang="ko-KR" sz="1200" b="0" kern="1200" dirty="0">
                          <a:solidFill>
                            <a:schemeClr val="tx1"/>
                          </a:solidFill>
                          <a:effectLst/>
                          <a:latin typeface="+mn-ea"/>
                          <a:ea typeface="+mn-ea"/>
                          <a:cs typeface="+mn-cs"/>
                        </a:rPr>
                        <a:t>(Global failures during addressing, writing, storing and reading as well as all odd bit and 2-bit failures and some 3-bit failures and multibit failures shall be detected at the latest before the next travel of the lift.)</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200" kern="1200" dirty="0">
                          <a:solidFill>
                            <a:schemeClr val="tx1"/>
                          </a:solidFill>
                          <a:effectLst/>
                          <a:latin typeface="+mn-ea"/>
                          <a:ea typeface="+mn-ea"/>
                          <a:cs typeface="+mn-cs"/>
                        </a:rPr>
                        <a:t>다음 조치는 </a:t>
                      </a:r>
                      <a:r>
                        <a:rPr lang="en-US" altLang="ko-KR" sz="1200" kern="1200" dirty="0">
                          <a:solidFill>
                            <a:schemeClr val="tx1"/>
                          </a:solidFill>
                          <a:effectLst/>
                          <a:latin typeface="+mn-ea"/>
                          <a:ea typeface="+mn-ea"/>
                          <a:cs typeface="+mn-cs"/>
                        </a:rPr>
                        <a:t>1</a:t>
                      </a:r>
                      <a:r>
                        <a:rPr lang="ko-KR" altLang="en-US" sz="1200" kern="1200" dirty="0">
                          <a:solidFill>
                            <a:schemeClr val="tx1"/>
                          </a:solidFill>
                          <a:effectLst/>
                          <a:latin typeface="+mn-ea"/>
                          <a:ea typeface="+mn-ea"/>
                          <a:cs typeface="+mn-cs"/>
                        </a:rPr>
                        <a:t>채널 구조에만 적용된다</a:t>
                      </a:r>
                      <a:r>
                        <a:rPr lang="en-US" altLang="ko-KR" sz="1200" kern="1200" dirty="0">
                          <a:solidFill>
                            <a:schemeClr val="tx1"/>
                          </a:solidFill>
                          <a:effectLst/>
                          <a:latin typeface="+mn-ea"/>
                          <a:ea typeface="+mn-ea"/>
                          <a:cs typeface="+mn-cs"/>
                        </a:rPr>
                        <a:t>:</a:t>
                      </a:r>
                      <a:endParaRPr lang="ko-KR" altLang="en-US" sz="1200" kern="1200" dirty="0">
                        <a:solidFill>
                          <a:schemeClr val="tx1"/>
                        </a:solidFill>
                        <a:effectLst/>
                        <a:latin typeface="+mn-ea"/>
                        <a:ea typeface="+mn-ea"/>
                        <a:cs typeface="+mn-cs"/>
                      </a:endParaRPr>
                    </a:p>
                    <a:p>
                      <a:pPr marL="171450" indent="-171450" fontAlgn="base" latinLnBrk="0">
                        <a:buFont typeface="Arial" panose="020B0604020202020204" pitchFamily="34" charset="0"/>
                        <a:buChar char="•"/>
                      </a:pPr>
                      <a:r>
                        <a:rPr lang="ko-KR" altLang="en-US" sz="1200" b="1" kern="1200" dirty="0">
                          <a:solidFill>
                            <a:srgbClr val="FF0000"/>
                          </a:solidFill>
                          <a:effectLst/>
                          <a:latin typeface="+mn-ea"/>
                          <a:ea typeface="+mn-ea"/>
                          <a:cs typeface="+mn-cs"/>
                        </a:rPr>
                        <a:t>멀티비트 이중계</a:t>
                      </a:r>
                      <a:r>
                        <a:rPr lang="ko-KR" altLang="en-US" sz="1200" kern="1200" dirty="0">
                          <a:solidFill>
                            <a:schemeClr val="tx1"/>
                          </a:solidFill>
                          <a:effectLst/>
                          <a:latin typeface="+mn-ea"/>
                          <a:ea typeface="+mn-ea"/>
                          <a:cs typeface="+mn-cs"/>
                        </a:rPr>
                        <a:t>가 있는 </a:t>
                      </a:r>
                      <a:r>
                        <a:rPr lang="en-US" altLang="ko-KR" sz="1200" b="1" kern="1200" dirty="0">
                          <a:solidFill>
                            <a:srgbClr val="FF0000"/>
                          </a:solidFill>
                          <a:effectLst/>
                          <a:latin typeface="+mn-ea"/>
                          <a:ea typeface="+mn-ea"/>
                          <a:cs typeface="+mn-cs"/>
                        </a:rPr>
                        <a:t>word</a:t>
                      </a:r>
                      <a:r>
                        <a:rPr lang="ko-KR" altLang="en-US" sz="1200" kern="1200" dirty="0">
                          <a:solidFill>
                            <a:schemeClr val="tx1"/>
                          </a:solidFill>
                          <a:effectLst/>
                          <a:latin typeface="+mn-ea"/>
                          <a:ea typeface="+mn-ea"/>
                          <a:cs typeface="+mn-cs"/>
                        </a:rPr>
                        <a:t> 저장</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또는</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정적이나 동적 고장에 대한 </a:t>
                      </a:r>
                      <a:r>
                        <a:rPr lang="ko-KR" altLang="en-US" sz="1200" b="1" kern="1200" dirty="0">
                          <a:solidFill>
                            <a:srgbClr val="FF0000"/>
                          </a:solidFill>
                          <a:effectLst/>
                          <a:latin typeface="+mn-ea"/>
                          <a:ea typeface="+mn-ea"/>
                          <a:cs typeface="+mn-cs"/>
                        </a:rPr>
                        <a:t>테스트 패턴</a:t>
                      </a:r>
                      <a:r>
                        <a:rPr lang="ko-KR" altLang="en-US" sz="1200" kern="1200" dirty="0">
                          <a:solidFill>
                            <a:schemeClr val="tx1"/>
                          </a:solidFill>
                          <a:effectLst/>
                          <a:latin typeface="+mn-ea"/>
                          <a:ea typeface="+mn-ea"/>
                          <a:cs typeface="+mn-cs"/>
                        </a:rPr>
                        <a:t>을 통한 점검</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ko-KR" sz="1200" b="0" kern="1200" dirty="0">
                          <a:solidFill>
                            <a:schemeClr val="tx1"/>
                          </a:solidFill>
                          <a:effectLst/>
                          <a:latin typeface="+mn-ea"/>
                          <a:ea typeface="+mn-ea"/>
                          <a:cs typeface="+mn-cs"/>
                        </a:rPr>
                        <a:t>(The following measures refer only to a one-channel structure: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200" b="0" kern="1200" dirty="0">
                          <a:solidFill>
                            <a:schemeClr val="tx1"/>
                          </a:solidFill>
                          <a:effectLst/>
                          <a:latin typeface="+mn-ea"/>
                          <a:ea typeface="+mn-ea"/>
                          <a:cs typeface="+mn-cs"/>
                        </a:rPr>
                        <a:t>Word-saving with </a:t>
                      </a:r>
                      <a:r>
                        <a:rPr lang="en-US" altLang="ko-KR" sz="1200" b="1" kern="1200" dirty="0">
                          <a:solidFill>
                            <a:srgbClr val="FF0000"/>
                          </a:solidFill>
                          <a:effectLst/>
                          <a:latin typeface="+mn-ea"/>
                          <a:ea typeface="+mn-ea"/>
                          <a:cs typeface="+mn-cs"/>
                        </a:rPr>
                        <a:t>multibit redundancy</a:t>
                      </a:r>
                      <a:r>
                        <a:rPr lang="en-US" altLang="ko-KR" sz="1200" b="0" kern="1200" dirty="0">
                          <a:solidFill>
                            <a:schemeClr val="tx1"/>
                          </a:solidFill>
                          <a:effectLst/>
                          <a:latin typeface="+mn-ea"/>
                          <a:ea typeface="+mn-ea"/>
                          <a:cs typeface="+mn-cs"/>
                        </a:rPr>
                        <a:t>, or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ko-KR" sz="1200" b="0" kern="1200" dirty="0">
                          <a:solidFill>
                            <a:schemeClr val="tx1"/>
                          </a:solidFill>
                          <a:effectLst/>
                          <a:latin typeface="+mn-ea"/>
                          <a:ea typeface="+mn-ea"/>
                          <a:cs typeface="+mn-cs"/>
                        </a:rPr>
                        <a:t>check via </a:t>
                      </a:r>
                      <a:r>
                        <a:rPr lang="en-US" altLang="ko-KR" sz="1200" b="1" kern="1200" dirty="0">
                          <a:solidFill>
                            <a:srgbClr val="FF0000"/>
                          </a:solidFill>
                          <a:effectLst/>
                          <a:latin typeface="+mn-ea"/>
                          <a:ea typeface="+mn-ea"/>
                          <a:cs typeface="+mn-cs"/>
                        </a:rPr>
                        <a:t>test pattern </a:t>
                      </a:r>
                      <a:r>
                        <a:rPr lang="en-US" altLang="ko-KR" sz="1200" b="0" kern="1200" dirty="0">
                          <a:solidFill>
                            <a:schemeClr val="tx1"/>
                          </a:solidFill>
                          <a:effectLst/>
                          <a:latin typeface="+mn-ea"/>
                          <a:ea typeface="+mn-ea"/>
                          <a:cs typeface="+mn-cs"/>
                        </a:rPr>
                        <a:t>against static or dynamic faults.)</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4.1</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solidFill>
                          <a:schemeClr val="tx1"/>
                        </a:solidFill>
                        <a:latin typeface="+mn-ea"/>
                        <a:ea typeface="+mn-ea"/>
                      </a:endParaRPr>
                    </a:p>
                    <a:p>
                      <a:pPr algn="ctr"/>
                      <a:endParaRPr lang="en-US" sz="1200" b="0" dirty="0">
                        <a:solidFill>
                          <a:schemeClr val="tx1"/>
                        </a:solidFill>
                        <a:latin typeface="+mn-ea"/>
                        <a:ea typeface="+mn-ea"/>
                      </a:endParaRPr>
                    </a:p>
                    <a:p>
                      <a:pPr algn="ctr"/>
                      <a:r>
                        <a:rPr lang="en-US" sz="1200" b="0" dirty="0">
                          <a:solidFill>
                            <a:schemeClr val="tx1"/>
                          </a:solidFill>
                          <a:latin typeface="+mn-ea"/>
                          <a:ea typeface="+mn-ea"/>
                        </a:rPr>
                        <a:t>A.5.6</a:t>
                      </a:r>
                    </a:p>
                    <a:p>
                      <a:pPr algn="ctr"/>
                      <a:r>
                        <a:rPr lang="en-US" sz="1200" b="0" dirty="0">
                          <a:solidFill>
                            <a:schemeClr val="tx1"/>
                          </a:solidFill>
                          <a:latin typeface="+mn-ea"/>
                          <a:ea typeface="+mn-ea"/>
                        </a:rPr>
                        <a:t>A.5.2</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1137513">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번지지정</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쓰기</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저장</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읽기 중 전체 고장과 모든 홀수 비트와 </a:t>
                      </a:r>
                      <a:r>
                        <a:rPr lang="en-US" altLang="ko-KR" sz="1200" kern="1200" dirty="0">
                          <a:solidFill>
                            <a:schemeClr val="tx1"/>
                          </a:solidFill>
                          <a:effectLst/>
                          <a:latin typeface="+mn-ea"/>
                          <a:ea typeface="+mn-ea"/>
                          <a:cs typeface="+mn-cs"/>
                        </a:rPr>
                        <a:t>2</a:t>
                      </a:r>
                      <a:r>
                        <a:rPr lang="ko-KR" altLang="en-US" sz="1200" kern="1200" dirty="0">
                          <a:solidFill>
                            <a:schemeClr val="tx1"/>
                          </a:solidFill>
                          <a:effectLst/>
                          <a:latin typeface="+mn-ea"/>
                          <a:ea typeface="+mn-ea"/>
                          <a:cs typeface="+mn-cs"/>
                        </a:rPr>
                        <a:t>비트 결함</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그리고 일부 </a:t>
                      </a:r>
                      <a:r>
                        <a:rPr lang="en-US" altLang="ko-KR" sz="1200" kern="1200" dirty="0">
                          <a:solidFill>
                            <a:schemeClr val="tx1"/>
                          </a:solidFill>
                          <a:effectLst/>
                          <a:latin typeface="+mn-ea"/>
                          <a:ea typeface="+mn-ea"/>
                          <a:cs typeface="+mn-cs"/>
                        </a:rPr>
                        <a:t>3</a:t>
                      </a:r>
                      <a:r>
                        <a:rPr lang="ko-KR" altLang="en-US" sz="1200" kern="1200" dirty="0">
                          <a:solidFill>
                            <a:schemeClr val="tx1"/>
                          </a:solidFill>
                          <a:effectLst/>
                          <a:latin typeface="+mn-ea"/>
                          <a:ea typeface="+mn-ea"/>
                          <a:cs typeface="+mn-cs"/>
                        </a:rPr>
                        <a:t>비트 결함과 멀티비트 결함이 </a:t>
                      </a:r>
                      <a:r>
                        <a:rPr lang="ko-KR" altLang="en-US" sz="1200" b="1" u="sng" kern="1200" dirty="0">
                          <a:solidFill>
                            <a:srgbClr val="0000CC"/>
                          </a:solidFill>
                          <a:effectLst/>
                          <a:latin typeface="+mn-ea"/>
                          <a:ea typeface="+mn-ea"/>
                          <a:cs typeface="+mn-cs"/>
                        </a:rPr>
                        <a:t>시스템 반응 시간을 고려하여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a:t>
                      </a:r>
                      <a:endParaRPr lang="ko-KR" altLang="en-US" sz="1200" kern="1200" dirty="0">
                        <a:solidFill>
                          <a:schemeClr val="tx1"/>
                        </a:solidFill>
                        <a:effectLst/>
                        <a:latin typeface="+mn-ea"/>
                        <a:ea typeface="+mn-ea"/>
                        <a:cs typeface="+mn-cs"/>
                      </a:endParaRPr>
                    </a:p>
                    <a:p>
                      <a:r>
                        <a:rPr lang="en-US" altLang="ko-KR" sz="1200" b="0" kern="1200" dirty="0">
                          <a:solidFill>
                            <a:schemeClr val="tx1"/>
                          </a:solidFill>
                          <a:effectLst/>
                          <a:latin typeface="+mn-ea"/>
                          <a:ea typeface="+mn-ea"/>
                          <a:cs typeface="+mn-cs"/>
                        </a:rPr>
                        <a:t>(Global failures during addressing, writing, storing and reading as well as all odd bit and 2-bit failures and some 3-bit failures and multi-bit failures shall be detected with due consideration to the system reaction time.)</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200" kern="1200" dirty="0">
                          <a:solidFill>
                            <a:schemeClr val="tx1"/>
                          </a:solidFill>
                          <a:effectLst/>
                          <a:latin typeface="+mn-ea"/>
                          <a:ea typeface="+mn-ea"/>
                          <a:cs typeface="+mn-cs"/>
                        </a:rPr>
                        <a:t>다음 조치는 </a:t>
                      </a:r>
                      <a:r>
                        <a:rPr lang="en-US" altLang="ko-KR" sz="1200" kern="1200" dirty="0">
                          <a:solidFill>
                            <a:schemeClr val="tx1"/>
                          </a:solidFill>
                          <a:effectLst/>
                          <a:latin typeface="+mn-ea"/>
                          <a:ea typeface="+mn-ea"/>
                          <a:cs typeface="+mn-cs"/>
                        </a:rPr>
                        <a:t>1</a:t>
                      </a:r>
                      <a:r>
                        <a:rPr lang="ko-KR" altLang="en-US" sz="1200" kern="1200" dirty="0">
                          <a:solidFill>
                            <a:schemeClr val="tx1"/>
                          </a:solidFill>
                          <a:effectLst/>
                          <a:latin typeface="+mn-ea"/>
                          <a:ea typeface="+mn-ea"/>
                          <a:cs typeface="+mn-cs"/>
                        </a:rPr>
                        <a:t>채널 구조에만 적용된다</a:t>
                      </a:r>
                      <a:r>
                        <a:rPr lang="en-US" altLang="ko-KR" sz="1200" kern="1200" dirty="0">
                          <a:solidFill>
                            <a:schemeClr val="tx1"/>
                          </a:solidFill>
                          <a:effectLst/>
                          <a:latin typeface="+mn-ea"/>
                          <a:ea typeface="+mn-ea"/>
                          <a:cs typeface="+mn-cs"/>
                        </a:rPr>
                        <a:t>: </a:t>
                      </a:r>
                      <a:endParaRPr lang="ko-KR" altLang="en-US" sz="1200" kern="1200" dirty="0">
                        <a:solidFill>
                          <a:schemeClr val="tx1"/>
                        </a:solidFill>
                        <a:effectLst/>
                        <a:latin typeface="+mn-ea"/>
                        <a:ea typeface="+mn-ea"/>
                        <a:cs typeface="+mn-cs"/>
                      </a:endParaRPr>
                    </a:p>
                    <a:p>
                      <a:pPr marL="171450" indent="-171450" fontAlgn="base" latinLnBrk="0">
                        <a:buFont typeface="Arial" panose="020B0604020202020204" pitchFamily="34" charset="0"/>
                        <a:buChar char="•"/>
                      </a:pPr>
                      <a:r>
                        <a:rPr lang="ko-KR" altLang="en-US" sz="1200" b="1" kern="1200" dirty="0">
                          <a:solidFill>
                            <a:srgbClr val="FF0000"/>
                          </a:solidFill>
                          <a:effectLst/>
                          <a:latin typeface="+mn-ea"/>
                          <a:ea typeface="+mn-ea"/>
                          <a:cs typeface="+mn-cs"/>
                        </a:rPr>
                        <a:t>멀티 비트 </a:t>
                      </a:r>
                      <a:r>
                        <a:rPr lang="ko-KR" altLang="en-US" sz="1200" b="1" kern="1200" dirty="0" err="1">
                          <a:solidFill>
                            <a:srgbClr val="FF0000"/>
                          </a:solidFill>
                          <a:effectLst/>
                          <a:latin typeface="+mn-ea"/>
                          <a:ea typeface="+mn-ea"/>
                          <a:cs typeface="+mn-cs"/>
                        </a:rPr>
                        <a:t>이중계</a:t>
                      </a:r>
                      <a:r>
                        <a:rPr lang="ko-KR" altLang="en-US" sz="1200" kern="1200" dirty="0">
                          <a:solidFill>
                            <a:schemeClr val="tx1"/>
                          </a:solidFill>
                          <a:effectLst/>
                          <a:latin typeface="+mn-ea"/>
                          <a:ea typeface="+mn-ea"/>
                          <a:cs typeface="+mn-cs"/>
                        </a:rPr>
                        <a:t> </a:t>
                      </a:r>
                      <a:r>
                        <a:rPr lang="en-US" altLang="ko-KR" sz="1200" b="1" kern="1200" dirty="0">
                          <a:solidFill>
                            <a:srgbClr val="FF0000"/>
                          </a:solidFill>
                          <a:effectLst/>
                          <a:latin typeface="+mn-ea"/>
                          <a:ea typeface="+mn-ea"/>
                          <a:cs typeface="+mn-cs"/>
                        </a:rPr>
                        <a:t>word</a:t>
                      </a:r>
                      <a:r>
                        <a:rPr lang="ko-KR" altLang="en-US" sz="1200" kern="1200" dirty="0">
                          <a:solidFill>
                            <a:schemeClr val="tx1"/>
                          </a:solidFill>
                          <a:effectLst/>
                          <a:latin typeface="+mn-ea"/>
                          <a:ea typeface="+mn-ea"/>
                          <a:cs typeface="+mn-cs"/>
                        </a:rPr>
                        <a:t> 저장</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또는 </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정적 또는 동적 고장에 대한 </a:t>
                      </a:r>
                      <a:r>
                        <a:rPr lang="ko-KR" altLang="en-US" sz="1200" b="1" kern="1200" dirty="0">
                          <a:solidFill>
                            <a:srgbClr val="FF0000"/>
                          </a:solidFill>
                          <a:effectLst/>
                          <a:latin typeface="+mn-ea"/>
                          <a:ea typeface="+mn-ea"/>
                          <a:cs typeface="+mn-cs"/>
                        </a:rPr>
                        <a:t>테스트 패턴</a:t>
                      </a:r>
                      <a:r>
                        <a:rPr lang="ko-KR" altLang="en-US" sz="1200" kern="1200" dirty="0">
                          <a:solidFill>
                            <a:schemeClr val="tx1"/>
                          </a:solidFill>
                          <a:effectLst/>
                          <a:latin typeface="+mn-ea"/>
                          <a:ea typeface="+mn-ea"/>
                          <a:cs typeface="+mn-cs"/>
                        </a:rPr>
                        <a:t>을 통한 확인</a:t>
                      </a:r>
                    </a:p>
                    <a:p>
                      <a:pPr marL="0" indent="0">
                        <a:buFont typeface="Arial" panose="020B0604020202020204" pitchFamily="34" charset="0"/>
                        <a:buNone/>
                      </a:pPr>
                      <a:r>
                        <a:rPr lang="en-US" altLang="ko-KR" sz="1200" b="0" kern="1200" dirty="0">
                          <a:solidFill>
                            <a:schemeClr val="tx1"/>
                          </a:solidFill>
                          <a:effectLst/>
                          <a:latin typeface="+mn-ea"/>
                          <a:ea typeface="+mn-ea"/>
                          <a:cs typeface="+mn-cs"/>
                        </a:rPr>
                        <a:t>(The following measures refer only to a one-channel structure:</a:t>
                      </a:r>
                    </a:p>
                    <a:p>
                      <a:pPr marL="171450" indent="-171450">
                        <a:buFont typeface="Arial" panose="020B0604020202020204" pitchFamily="34" charset="0"/>
                        <a:buChar char="•"/>
                      </a:pPr>
                      <a:r>
                        <a:rPr lang="en-US" altLang="ko-KR" sz="1200" b="0" kern="1200" dirty="0">
                          <a:solidFill>
                            <a:schemeClr val="tx1"/>
                          </a:solidFill>
                          <a:effectLst/>
                          <a:latin typeface="+mn-ea"/>
                          <a:ea typeface="+mn-ea"/>
                          <a:cs typeface="+mn-cs"/>
                        </a:rPr>
                        <a:t>Word-saving with </a:t>
                      </a:r>
                      <a:r>
                        <a:rPr lang="en-US" altLang="ko-KR" sz="1200" b="1" kern="1200" dirty="0">
                          <a:solidFill>
                            <a:srgbClr val="FF0000"/>
                          </a:solidFill>
                          <a:effectLst/>
                          <a:latin typeface="+mn-ea"/>
                          <a:ea typeface="+mn-ea"/>
                          <a:cs typeface="+mn-cs"/>
                        </a:rPr>
                        <a:t>multi-bit redundancy</a:t>
                      </a:r>
                      <a:r>
                        <a:rPr lang="en-US" altLang="ko-KR" sz="1200" b="0" kern="1200" dirty="0">
                          <a:solidFill>
                            <a:schemeClr val="tx1"/>
                          </a:solidFill>
                          <a:effectLst/>
                          <a:latin typeface="+mn-ea"/>
                          <a:ea typeface="+mn-ea"/>
                          <a:cs typeface="+mn-cs"/>
                        </a:rPr>
                        <a:t>, or</a:t>
                      </a:r>
                    </a:p>
                    <a:p>
                      <a:pPr marL="171450" indent="-171450">
                        <a:buFont typeface="Arial" panose="020B0604020202020204" pitchFamily="34" charset="0"/>
                        <a:buChar char="•"/>
                      </a:pPr>
                      <a:r>
                        <a:rPr lang="en-US" altLang="ko-KR" sz="1200" b="0" kern="1200" dirty="0">
                          <a:solidFill>
                            <a:schemeClr val="tx1"/>
                          </a:solidFill>
                          <a:effectLst/>
                          <a:latin typeface="+mn-ea"/>
                          <a:ea typeface="+mn-ea"/>
                          <a:cs typeface="+mn-cs"/>
                        </a:rPr>
                        <a:t>check via </a:t>
                      </a:r>
                      <a:r>
                        <a:rPr lang="en-US" altLang="ko-KR" sz="1200" b="1" kern="1200" dirty="0">
                          <a:solidFill>
                            <a:srgbClr val="FF0000"/>
                          </a:solidFill>
                          <a:effectLst/>
                          <a:latin typeface="+mn-ea"/>
                          <a:ea typeface="+mn-ea"/>
                          <a:cs typeface="+mn-cs"/>
                        </a:rPr>
                        <a:t>test pattern </a:t>
                      </a:r>
                      <a:r>
                        <a:rPr lang="en-US" altLang="ko-KR" sz="1200" b="0" kern="1200" dirty="0">
                          <a:solidFill>
                            <a:schemeClr val="tx1"/>
                          </a:solidFill>
                          <a:effectLst/>
                          <a:latin typeface="+mn-ea"/>
                          <a:ea typeface="+mn-ea"/>
                          <a:cs typeface="+mn-cs"/>
                        </a:rPr>
                        <a:t>against static or dynamic faults.)</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altLang="ko-KR" sz="1200" b="0" kern="1200" dirty="0">
                        <a:solidFill>
                          <a:schemeClr val="tx1"/>
                        </a:solidFill>
                        <a:effectLst/>
                        <a:latin typeface="+mn-e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3.2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4.1</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0" dirty="0">
                        <a:solidFill>
                          <a:schemeClr val="tx1"/>
                        </a:solidFill>
                        <a:latin typeface="+mn-ea"/>
                        <a:ea typeface="+mn-ea"/>
                      </a:endParaRPr>
                    </a:p>
                    <a:p>
                      <a:pPr algn="ctr"/>
                      <a:endParaRPr lang="en-US" sz="1200" b="0" dirty="0">
                        <a:solidFill>
                          <a:schemeClr val="tx1"/>
                        </a:solidFill>
                        <a:latin typeface="+mn-ea"/>
                        <a:ea typeface="+mn-ea"/>
                      </a:endParaRPr>
                    </a:p>
                    <a:p>
                      <a:pPr algn="ctr"/>
                      <a:r>
                        <a:rPr lang="en-US" sz="1200" b="0" dirty="0">
                          <a:solidFill>
                            <a:schemeClr val="tx1"/>
                          </a:solidFill>
                          <a:latin typeface="+mn-ea"/>
                          <a:ea typeface="+mn-ea"/>
                        </a:rPr>
                        <a:t>A.5.6</a:t>
                      </a:r>
                    </a:p>
                    <a:p>
                      <a:pPr algn="ctr"/>
                      <a:r>
                        <a:rPr lang="en-US" sz="1200" b="0" dirty="0">
                          <a:solidFill>
                            <a:schemeClr val="tx1"/>
                          </a:solidFill>
                          <a:latin typeface="+mn-ea"/>
                          <a:ea typeface="+mn-ea"/>
                        </a:rPr>
                        <a:t>A.5.2</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137513">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번지지정</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쓰기</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저장</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읽기 중 전체 고장과 </a:t>
                      </a:r>
                      <a:r>
                        <a:rPr lang="ko-KR" altLang="en-US" sz="1200" b="1" u="sng" kern="1200" dirty="0">
                          <a:solidFill>
                            <a:srgbClr val="0000CC"/>
                          </a:solidFill>
                          <a:effectLst/>
                          <a:latin typeface="+mn-ea"/>
                          <a:ea typeface="+mn-ea"/>
                          <a:cs typeface="+mn-cs"/>
                        </a:rPr>
                        <a:t>정적 비트 결함 및 동적 커플링이 시스템 반응 시간을 고려하여 감지</a:t>
                      </a:r>
                      <a:r>
                        <a:rPr lang="ko-KR" altLang="en-US" sz="1200" kern="1200" dirty="0">
                          <a:solidFill>
                            <a:schemeClr val="tx1"/>
                          </a:solidFill>
                          <a:effectLst/>
                          <a:latin typeface="+mn-ea"/>
                          <a:ea typeface="+mn-ea"/>
                          <a:cs typeface="+mn-cs"/>
                        </a:rPr>
                        <a:t>되어야 한다</a:t>
                      </a:r>
                      <a:r>
                        <a:rPr lang="en-US" altLang="ko-KR" sz="1200" kern="1200" dirty="0">
                          <a:solidFill>
                            <a:schemeClr val="tx1"/>
                          </a:solidFill>
                          <a:effectLst/>
                          <a:latin typeface="+mn-ea"/>
                          <a:ea typeface="+mn-ea"/>
                          <a:cs typeface="+mn-cs"/>
                        </a:rPr>
                        <a:t>.</a:t>
                      </a:r>
                      <a:endParaRPr lang="ko-KR" altLang="en-US" sz="1200" kern="1200" dirty="0">
                        <a:solidFill>
                          <a:schemeClr val="tx1"/>
                        </a:solidFill>
                        <a:effectLst/>
                        <a:latin typeface="+mn-ea"/>
                        <a:ea typeface="+mn-ea"/>
                        <a:cs typeface="+mn-cs"/>
                      </a:endParaRPr>
                    </a:p>
                    <a:p>
                      <a:r>
                        <a:rPr lang="en-US" altLang="ko-KR" sz="1200" b="0" kern="1200" dirty="0">
                          <a:solidFill>
                            <a:schemeClr val="tx1"/>
                          </a:solidFill>
                          <a:effectLst/>
                          <a:latin typeface="+mn-ea"/>
                          <a:ea typeface="+mn-ea"/>
                          <a:cs typeface="+mn-cs"/>
                        </a:rPr>
                        <a:t>(Global failures during addressing, writing, storing and reading as well as static bit failures and dynamic couplings shall be detected with due consideration to the system reaction time.)</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fontAlgn="base" latinLnBrk="0">
                        <a:buFont typeface="Arial" panose="020B0604020202020204" pitchFamily="34" charset="0"/>
                        <a:buChar char="•"/>
                      </a:pPr>
                      <a:r>
                        <a:rPr lang="ko-KR" altLang="en-US" sz="1200" b="1" kern="1200" dirty="0">
                          <a:solidFill>
                            <a:srgbClr val="FF0000"/>
                          </a:solidFill>
                          <a:effectLst/>
                          <a:latin typeface="+mn-ea"/>
                          <a:ea typeface="+mn-ea"/>
                          <a:cs typeface="+mn-cs"/>
                        </a:rPr>
                        <a:t>블록 이중계</a:t>
                      </a:r>
                      <a:r>
                        <a:rPr lang="ko-KR" altLang="en-US" sz="1200" kern="1200" dirty="0">
                          <a:solidFill>
                            <a:schemeClr val="tx1"/>
                          </a:solidFill>
                          <a:effectLst/>
                          <a:latin typeface="+mn-ea"/>
                          <a:ea typeface="+mn-ea"/>
                          <a:cs typeface="+mn-cs"/>
                        </a:rPr>
                        <a:t>가 있는 블록 안전성 절차 또는 </a:t>
                      </a:r>
                    </a:p>
                    <a:p>
                      <a:pPr marL="171450" indent="-171450" fontAlgn="base" latinLnBrk="0">
                        <a:buFont typeface="Arial" panose="020B0604020202020204" pitchFamily="34" charset="0"/>
                        <a:buChar char="•"/>
                      </a:pPr>
                      <a:r>
                        <a:rPr lang="ko-KR" altLang="en-US" sz="1200" b="1" kern="1200" dirty="0">
                          <a:solidFill>
                            <a:srgbClr val="FF0000"/>
                          </a:solidFill>
                          <a:effectLst/>
                          <a:latin typeface="+mn-ea"/>
                          <a:ea typeface="+mn-ea"/>
                          <a:cs typeface="+mn-cs"/>
                        </a:rPr>
                        <a:t>”</a:t>
                      </a:r>
                      <a:r>
                        <a:rPr lang="en-US" altLang="ko-KR" sz="1200" b="1" kern="1200" dirty="0" err="1">
                          <a:solidFill>
                            <a:srgbClr val="FF0000"/>
                          </a:solidFill>
                          <a:effectLst/>
                          <a:latin typeface="+mn-ea"/>
                          <a:ea typeface="+mn-ea"/>
                          <a:cs typeface="+mn-cs"/>
                        </a:rPr>
                        <a:t>Galpat</a:t>
                      </a:r>
                      <a:r>
                        <a:rPr lang="en-US" altLang="ko-KR" sz="1200" b="1" kern="1200" dirty="0">
                          <a:solidFill>
                            <a:srgbClr val="FF0000"/>
                          </a:solidFill>
                          <a:effectLst/>
                          <a:latin typeface="+mn-ea"/>
                          <a:ea typeface="+mn-ea"/>
                          <a:cs typeface="+mn-cs"/>
                        </a:rPr>
                        <a:t>”</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같은 검사 확인</a:t>
                      </a:r>
                      <a:endParaRPr lang="en-US" altLang="ko-KR" sz="1200" kern="1200" dirty="0">
                        <a:solidFill>
                          <a:schemeClr val="tx1"/>
                        </a:solidFill>
                        <a:effectLst/>
                        <a:latin typeface="+mn-ea"/>
                        <a:ea typeface="+mn-ea"/>
                        <a:cs typeface="+mn-cs"/>
                      </a:endParaRPr>
                    </a:p>
                    <a:p>
                      <a:pPr marL="0" indent="0" fontAlgn="base" latinLnBrk="0">
                        <a:buFont typeface="Arial" panose="020B0604020202020204" pitchFamily="34" charset="0"/>
                        <a:buNone/>
                      </a:pPr>
                      <a:endParaRPr lang="ko-KR" altLang="en-US" sz="1200" kern="1200" dirty="0">
                        <a:solidFill>
                          <a:schemeClr val="tx1"/>
                        </a:solidFill>
                        <a:effectLst/>
                        <a:latin typeface="+mn-ea"/>
                        <a:ea typeface="+mn-ea"/>
                        <a:cs typeface="+mn-cs"/>
                      </a:endParaRPr>
                    </a:p>
                    <a:p>
                      <a:pPr marL="171450" indent="-171450" algn="l" defTabSz="457200" rtl="0" eaLnBrk="1" latinLnBrk="0" hangingPunct="1">
                        <a:buFont typeface="Arial" panose="020B0604020202020204" pitchFamily="34" charset="0"/>
                        <a:buChar char="•"/>
                      </a:pPr>
                      <a:r>
                        <a:rPr lang="en-US" altLang="ko-KR" sz="1200" b="0" kern="1200" dirty="0">
                          <a:solidFill>
                            <a:schemeClr val="tx1"/>
                          </a:solidFill>
                          <a:effectLst/>
                          <a:latin typeface="+mn-ea"/>
                          <a:ea typeface="+mn-ea"/>
                          <a:cs typeface="+mn-cs"/>
                        </a:rPr>
                        <a:t>Block safety procedure with </a:t>
                      </a:r>
                      <a:r>
                        <a:rPr lang="en-US" altLang="ko-KR" sz="1200" b="1" kern="1200" dirty="0">
                          <a:solidFill>
                            <a:srgbClr val="FF0000"/>
                          </a:solidFill>
                          <a:effectLst/>
                          <a:latin typeface="+mn-ea"/>
                          <a:ea typeface="+mn-ea"/>
                          <a:cs typeface="+mn-cs"/>
                        </a:rPr>
                        <a:t>block replication</a:t>
                      </a:r>
                      <a:r>
                        <a:rPr lang="en-US" altLang="ko-KR" sz="1200" b="0" kern="1200" dirty="0">
                          <a:solidFill>
                            <a:schemeClr val="tx1"/>
                          </a:solidFill>
                          <a:effectLst/>
                          <a:latin typeface="+mn-ea"/>
                          <a:ea typeface="+mn-ea"/>
                          <a:cs typeface="+mn-cs"/>
                        </a:rPr>
                        <a:t>, or</a:t>
                      </a:r>
                    </a:p>
                    <a:p>
                      <a:pPr marL="171450" indent="-171450" algn="l" defTabSz="457200" rtl="0" eaLnBrk="1" latinLnBrk="0" hangingPunct="1">
                        <a:buFont typeface="Arial" panose="020B0604020202020204" pitchFamily="34" charset="0"/>
                        <a:buChar char="•"/>
                      </a:pPr>
                      <a:r>
                        <a:rPr lang="en-US" altLang="ko-KR" sz="1200" b="0" kern="1200" dirty="0">
                          <a:solidFill>
                            <a:schemeClr val="tx1"/>
                          </a:solidFill>
                          <a:effectLst/>
                          <a:latin typeface="+mn-ea"/>
                          <a:ea typeface="+mn-ea"/>
                          <a:cs typeface="+mn-cs"/>
                        </a:rPr>
                        <a:t>inspection checks such as </a:t>
                      </a:r>
                      <a:r>
                        <a:rPr lang="en-US" altLang="ko-KR" sz="1200" b="1" kern="1200" dirty="0">
                          <a:solidFill>
                            <a:srgbClr val="FF0000"/>
                          </a:solidFill>
                          <a:effectLst/>
                          <a:latin typeface="+mn-ea"/>
                          <a:ea typeface="+mn-ea"/>
                          <a:cs typeface="+mn-cs"/>
                        </a:rPr>
                        <a:t>”</a:t>
                      </a:r>
                      <a:r>
                        <a:rPr lang="en-US" altLang="ko-KR" sz="1200" b="1" kern="1200" dirty="0" err="1">
                          <a:solidFill>
                            <a:srgbClr val="FF0000"/>
                          </a:solidFill>
                          <a:effectLst/>
                          <a:latin typeface="+mn-ea"/>
                          <a:ea typeface="+mn-ea"/>
                          <a:cs typeface="+mn-cs"/>
                        </a:rPr>
                        <a:t>Galpat</a:t>
                      </a:r>
                      <a:r>
                        <a:rPr lang="en-US" altLang="ko-KR" sz="1200" b="1" kern="1200" dirty="0">
                          <a:solidFill>
                            <a:srgbClr val="FF0000"/>
                          </a:solidFill>
                          <a:effectLst/>
                          <a:latin typeface="+mn-ea"/>
                          <a:ea typeface="+mn-ea"/>
                          <a:cs typeface="+mn-cs"/>
                        </a:rPr>
                        <a:t>”.</a:t>
                      </a:r>
                      <a:endParaRPr lang="ko-KR" altLang="en-US" sz="1200" b="1" kern="1200" dirty="0">
                        <a:solidFill>
                          <a:srgbClr val="FF0000"/>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4.2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4.3</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A.5.7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A.5.3</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8" name="직사각형 7"/>
          <p:cNvSpPr/>
          <p:nvPr/>
        </p:nvSpPr>
        <p:spPr>
          <a:xfrm>
            <a:off x="11269840" y="2647364"/>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직사각형 8"/>
          <p:cNvSpPr/>
          <p:nvPr/>
        </p:nvSpPr>
        <p:spPr>
          <a:xfrm>
            <a:off x="11269840" y="2893136"/>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직사각형 9"/>
          <p:cNvSpPr/>
          <p:nvPr/>
        </p:nvSpPr>
        <p:spPr>
          <a:xfrm>
            <a:off x="11269840" y="4014834"/>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1" name="직사각형 10"/>
          <p:cNvSpPr/>
          <p:nvPr/>
        </p:nvSpPr>
        <p:spPr>
          <a:xfrm>
            <a:off x="11269840" y="4260606"/>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3" name="직사각형 12"/>
          <p:cNvSpPr/>
          <p:nvPr/>
        </p:nvSpPr>
        <p:spPr>
          <a:xfrm>
            <a:off x="11269840" y="500579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4" name="직사각형 13"/>
          <p:cNvSpPr/>
          <p:nvPr/>
        </p:nvSpPr>
        <p:spPr>
          <a:xfrm>
            <a:off x="11269840" y="5251563"/>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5"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6" name="그림 15">
            <a:extLst>
              <a:ext uri="{FF2B5EF4-FFF2-40B4-BE49-F238E27FC236}">
                <a16:creationId xmlns:a16="http://schemas.microsoft.com/office/drawing/2014/main" id="{2E4C814E-456C-4387-9531-C7B14B6CFD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7" name="Foliennummernplatzhalter 3">
            <a:extLst>
              <a:ext uri="{FF2B5EF4-FFF2-40B4-BE49-F238E27FC236}">
                <a16:creationId xmlns:a16="http://schemas.microsoft.com/office/drawing/2014/main" id="{87A439C8-3C0A-420F-93E3-55966DE54078}"/>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69</a:t>
            </a:fld>
            <a:endParaRPr lang="en-GB" noProof="0" dirty="0"/>
          </a:p>
        </p:txBody>
      </p:sp>
    </p:spTree>
    <p:extLst>
      <p:ext uri="{BB962C8B-B14F-4D97-AF65-F5344CB8AC3E}">
        <p14:creationId xmlns:p14="http://schemas.microsoft.com/office/powerpoint/2010/main" val="6081236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733234" y="1332199"/>
            <a:ext cx="7570404" cy="3323987"/>
          </a:xfrm>
          <a:prstGeom prst="rect">
            <a:avLst/>
          </a:prstGeom>
        </p:spPr>
        <p:txBody>
          <a:bodyPr wrap="square">
            <a:spAutoFit/>
          </a:bodyPr>
          <a:lstStyle/>
          <a:p>
            <a:r>
              <a:rPr lang="en-US" sz="1400" b="1" dirty="0">
                <a:latin typeface="+mn-ea"/>
                <a:cs typeface="Arial" panose="020B0604020202020204" pitchFamily="34" charset="0"/>
              </a:rPr>
              <a:t>A.9.1 </a:t>
            </a:r>
            <a:r>
              <a:rPr lang="en-US" altLang="ko-KR" sz="1400" b="1" dirty="0">
                <a:latin typeface="+mn-ea"/>
              </a:rPr>
              <a:t>Time-window </a:t>
            </a:r>
            <a:r>
              <a:rPr lang="ko-KR" altLang="en-US" sz="1400" b="1" dirty="0">
                <a:latin typeface="+mn-ea"/>
              </a:rPr>
              <a:t>없이 분리된 시간 기준을 가진 </a:t>
            </a:r>
            <a:r>
              <a:rPr lang="en-US" altLang="ko-KR" sz="1400" b="1" dirty="0">
                <a:latin typeface="+mn-ea"/>
              </a:rPr>
              <a:t>Watch-dog</a:t>
            </a:r>
            <a:endParaRPr lang="en-US" sz="1400" b="1" dirty="0">
              <a:latin typeface="+mn-ea"/>
              <a:cs typeface="Arial" panose="020B0604020202020204" pitchFamily="34" charset="0"/>
            </a:endParaRPr>
          </a:p>
          <a:p>
            <a:r>
              <a:rPr lang="en-US" sz="1400" dirty="0">
                <a:latin typeface="+mn-ea"/>
              </a:rPr>
              <a:t>(</a:t>
            </a:r>
            <a:r>
              <a:rPr lang="en-US" altLang="ko-KR" sz="1400" dirty="0">
                <a:latin typeface="+mn-ea"/>
                <a:cs typeface="Arial" panose="020B0604020202020204" pitchFamily="34" charset="0"/>
              </a:rPr>
              <a:t>Watch-dog with separate time base </a:t>
            </a:r>
            <a:r>
              <a:rPr lang="en-US" altLang="ko-KR" sz="1400" u="sng" dirty="0">
                <a:latin typeface="+mn-ea"/>
                <a:cs typeface="Arial" panose="020B0604020202020204" pitchFamily="34" charset="0"/>
              </a:rPr>
              <a:t>without</a:t>
            </a:r>
            <a:r>
              <a:rPr lang="en-US" altLang="ko-KR" sz="1400" dirty="0">
                <a:latin typeface="+mn-ea"/>
                <a:cs typeface="Arial" panose="020B0604020202020204" pitchFamily="34" charset="0"/>
              </a:rPr>
              <a:t> time-window</a:t>
            </a:r>
            <a:r>
              <a:rPr lang="en-US" altLang="ko-KR" sz="1400" dirty="0">
                <a:latin typeface="+mn-ea"/>
              </a:rPr>
              <a:t>)</a:t>
            </a:r>
            <a:endParaRPr lang="en-US" sz="1400" dirty="0">
              <a:latin typeface="+mn-ea"/>
            </a:endParaRPr>
          </a:p>
          <a:p>
            <a:endParaRPr lang="en-US" sz="1400" b="1" dirty="0">
              <a:solidFill>
                <a:srgbClr val="FF0000"/>
              </a:solidFill>
              <a:latin typeface="+mn-ea"/>
            </a:endParaRPr>
          </a:p>
          <a:p>
            <a:r>
              <a:rPr lang="en-US" sz="1400" b="1" dirty="0">
                <a:latin typeface="+mn-ea"/>
              </a:rPr>
              <a:t>A.9.2 </a:t>
            </a:r>
            <a:r>
              <a:rPr lang="en-US" altLang="ko-KR" sz="1400" b="1" dirty="0">
                <a:latin typeface="+mn-ea"/>
              </a:rPr>
              <a:t>Time-window </a:t>
            </a:r>
            <a:r>
              <a:rPr lang="ko-KR" altLang="en-US" sz="1400" b="1" dirty="0">
                <a:latin typeface="+mn-ea"/>
              </a:rPr>
              <a:t>와 분리된 시간 기준을 가진 </a:t>
            </a:r>
            <a:r>
              <a:rPr lang="en-US" altLang="ko-KR" sz="1400" b="1" dirty="0">
                <a:latin typeface="+mn-ea"/>
              </a:rPr>
              <a:t>Watch-dog</a:t>
            </a:r>
            <a:endParaRPr lang="en-US" sz="1400" b="1" dirty="0">
              <a:latin typeface="+mn-ea"/>
            </a:endParaRPr>
          </a:p>
          <a:p>
            <a:r>
              <a:rPr lang="en-US" altLang="ko-KR" sz="1400" dirty="0">
                <a:latin typeface="+mn-ea"/>
              </a:rPr>
              <a:t>(Watch-dog with separate time base and time-window)</a:t>
            </a:r>
          </a:p>
          <a:p>
            <a:r>
              <a:rPr lang="en-US" sz="1400" dirty="0">
                <a:latin typeface="+mn-ea"/>
              </a:rPr>
              <a:t>※ </a:t>
            </a:r>
            <a:r>
              <a:rPr lang="en-US" sz="1400" u="sng" dirty="0">
                <a:latin typeface="+mn-ea"/>
              </a:rPr>
              <a:t>Time-window: </a:t>
            </a:r>
            <a:r>
              <a:rPr lang="ko-KR" altLang="en-US" sz="1400" u="sng" dirty="0" err="1">
                <a:latin typeface="+mn-ea"/>
              </a:rPr>
              <a:t>워치독의</a:t>
            </a:r>
            <a:r>
              <a:rPr lang="ko-KR" altLang="en-US" sz="1400" u="sng" dirty="0">
                <a:latin typeface="+mn-ea"/>
              </a:rPr>
              <a:t> 최소시간과 최대시간이 세팅 가능</a:t>
            </a:r>
            <a:endParaRPr lang="en-US" altLang="ko-KR" sz="1400" u="sng" dirty="0">
              <a:latin typeface="+mn-ea"/>
            </a:endParaRPr>
          </a:p>
          <a:p>
            <a:endParaRPr lang="en-US" sz="1400" dirty="0">
              <a:latin typeface="+mn-ea"/>
            </a:endParaRPr>
          </a:p>
          <a:p>
            <a:r>
              <a:rPr lang="en-US" altLang="ko-KR" sz="1400" b="1" dirty="0"/>
              <a:t>A.9.3 </a:t>
            </a:r>
            <a:r>
              <a:rPr lang="ko-KR" altLang="en-US" sz="1400" b="1" dirty="0"/>
              <a:t>프로그램 순서의 논리적 모니터링</a:t>
            </a:r>
            <a:endParaRPr lang="en-US" altLang="ko-KR" sz="1400" b="1" dirty="0"/>
          </a:p>
          <a:p>
            <a:r>
              <a:rPr lang="en-US" altLang="ko-KR" sz="1400" dirty="0"/>
              <a:t>(Logical monitoring of program sequence)</a:t>
            </a:r>
          </a:p>
          <a:p>
            <a:endParaRPr lang="en-US" sz="1400" dirty="0">
              <a:latin typeface="+mn-ea"/>
            </a:endParaRPr>
          </a:p>
          <a:p>
            <a:r>
              <a:rPr lang="en-US" altLang="ko-KR" sz="1400" b="1" dirty="0"/>
              <a:t>A.9.4 </a:t>
            </a:r>
            <a:r>
              <a:rPr lang="ko-KR" altLang="en-US" sz="1400" b="1" dirty="0"/>
              <a:t>프로그램 순서의 시간적</a:t>
            </a:r>
            <a:r>
              <a:rPr lang="en-US" altLang="ko-KR" sz="1400" b="1" dirty="0"/>
              <a:t> &amp; </a:t>
            </a:r>
            <a:r>
              <a:rPr lang="ko-KR" altLang="en-US" sz="1400" b="1" dirty="0"/>
              <a:t>논리적인 모니터링 조합</a:t>
            </a:r>
            <a:endParaRPr lang="en-US" altLang="ko-KR" sz="1400" b="1" dirty="0"/>
          </a:p>
          <a:p>
            <a:r>
              <a:rPr lang="en-US" altLang="ko-KR" sz="1400" dirty="0"/>
              <a:t>(Combination of </a:t>
            </a:r>
            <a:r>
              <a:rPr lang="en-US" altLang="ko-KR" sz="1400" u="sng" dirty="0"/>
              <a:t>temporal</a:t>
            </a:r>
            <a:r>
              <a:rPr lang="en-US" altLang="ko-KR" sz="1400" dirty="0"/>
              <a:t> and logical monitoring of program sequences)</a:t>
            </a:r>
          </a:p>
          <a:p>
            <a:endParaRPr lang="en-US" sz="1400" dirty="0">
              <a:latin typeface="+mn-ea"/>
            </a:endParaRPr>
          </a:p>
          <a:p>
            <a:r>
              <a:rPr lang="en-US" altLang="ko-KR" sz="1400" b="1" dirty="0">
                <a:latin typeface="+mn-ea"/>
              </a:rPr>
              <a:t>A.9.5 </a:t>
            </a:r>
            <a:r>
              <a:rPr lang="ko-KR" altLang="en-US" sz="1400" b="1" dirty="0">
                <a:solidFill>
                  <a:srgbClr val="C00000"/>
                </a:solidFill>
                <a:latin typeface="+mn-ea"/>
              </a:rPr>
              <a:t>온라인 </a:t>
            </a:r>
            <a:r>
              <a:rPr lang="en-US" altLang="ko-KR" sz="1400" b="1" dirty="0">
                <a:solidFill>
                  <a:srgbClr val="C00000"/>
                </a:solidFill>
                <a:latin typeface="+mn-ea"/>
              </a:rPr>
              <a:t>Check</a:t>
            </a:r>
            <a:r>
              <a:rPr lang="ko-KR" altLang="en-US" sz="1400" b="1" dirty="0">
                <a:latin typeface="+mn-ea"/>
              </a:rPr>
              <a:t>를 사용하는 시간적 모니터링</a:t>
            </a:r>
            <a:endParaRPr lang="en-US" altLang="ko-KR" sz="1400" b="1" dirty="0">
              <a:latin typeface="+mn-ea"/>
            </a:endParaRPr>
          </a:p>
          <a:p>
            <a:r>
              <a:rPr lang="en-US" altLang="ko-KR" sz="1400" dirty="0">
                <a:latin typeface="+mn-ea"/>
              </a:rPr>
              <a:t>(Temporal monitoring </a:t>
            </a:r>
            <a:r>
              <a:rPr lang="en-US" altLang="ko-KR" sz="1400" dirty="0">
                <a:solidFill>
                  <a:srgbClr val="C00000"/>
                </a:solidFill>
                <a:latin typeface="+mn-ea"/>
              </a:rPr>
              <a:t>with on-line check</a:t>
            </a:r>
            <a:r>
              <a:rPr lang="en-US" altLang="ko-KR" sz="1400" dirty="0">
                <a:latin typeface="+mn-ea"/>
              </a:rPr>
              <a:t>)</a:t>
            </a:r>
            <a:endParaRPr lang="en-US" sz="1400" dirty="0">
              <a:latin typeface="+mn-ea"/>
            </a:endParaRPr>
          </a:p>
        </p:txBody>
      </p:sp>
      <p:sp>
        <p:nvSpPr>
          <p:cNvPr id="13" name="Inhaltsplatzhalter 4"/>
          <p:cNvSpPr txBox="1">
            <a:spLocks/>
          </p:cNvSpPr>
          <p:nvPr/>
        </p:nvSpPr>
        <p:spPr>
          <a:xfrm>
            <a:off x="7659201" y="845999"/>
            <a:ext cx="4358220" cy="53663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en-US" sz="1400" b="1" dirty="0">
                <a:solidFill>
                  <a:srgbClr val="327ED2"/>
                </a:solidFill>
              </a:rPr>
              <a:t>Maximum Diagnostic Coverage Achievable </a:t>
            </a:r>
          </a:p>
          <a:p>
            <a:pPr marL="0" indent="0" algn="ct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4" name="직사각형 13"/>
          <p:cNvSpPr/>
          <p:nvPr/>
        </p:nvSpPr>
        <p:spPr>
          <a:xfrm>
            <a:off x="9060886" y="1379673"/>
            <a:ext cx="1372485" cy="369332"/>
          </a:xfrm>
          <a:prstGeom prst="rect">
            <a:avLst/>
          </a:prstGeom>
        </p:spPr>
        <p:txBody>
          <a:bodyPr wrap="square">
            <a:spAutoFit/>
          </a:bodyPr>
          <a:lstStyle/>
          <a:p>
            <a:pPr algn="ctr"/>
            <a:r>
              <a:rPr lang="en-US" b="1" dirty="0">
                <a:solidFill>
                  <a:srgbClr val="FF0000"/>
                </a:solidFill>
                <a:latin typeface="+mn-ea"/>
                <a:cs typeface="Arial" panose="020B0604020202020204" pitchFamily="34" charset="0"/>
              </a:rPr>
              <a:t>LOW</a:t>
            </a:r>
            <a:endParaRPr lang="en-US" b="1" dirty="0">
              <a:solidFill>
                <a:srgbClr val="FF0000"/>
              </a:solidFill>
              <a:latin typeface="+mn-ea"/>
            </a:endParaRPr>
          </a:p>
        </p:txBody>
      </p:sp>
      <p:sp>
        <p:nvSpPr>
          <p:cNvPr id="15" name="직사각형 14"/>
          <p:cNvSpPr/>
          <p:nvPr/>
        </p:nvSpPr>
        <p:spPr>
          <a:xfrm>
            <a:off x="8893303" y="1988644"/>
            <a:ext cx="1953661" cy="369332"/>
          </a:xfrm>
          <a:prstGeom prst="rect">
            <a:avLst/>
          </a:prstGeom>
        </p:spPr>
        <p:txBody>
          <a:bodyPr wrap="square">
            <a:spAutoFit/>
          </a:bodyPr>
          <a:lstStyle/>
          <a:p>
            <a:pPr algn="ctr"/>
            <a:r>
              <a:rPr lang="en-US" b="1" dirty="0">
                <a:solidFill>
                  <a:srgbClr val="FF0000"/>
                </a:solidFill>
                <a:latin typeface="+mn-ea"/>
                <a:cs typeface="Arial" panose="020B0604020202020204" pitchFamily="34" charset="0"/>
              </a:rPr>
              <a:t>Medium / High</a:t>
            </a:r>
            <a:endParaRPr lang="en-US" dirty="0">
              <a:solidFill>
                <a:srgbClr val="FF0000"/>
              </a:solidFill>
              <a:latin typeface="+mn-ea"/>
            </a:endParaRPr>
          </a:p>
        </p:txBody>
      </p:sp>
      <p:sp>
        <p:nvSpPr>
          <p:cNvPr id="11" name="Titel 1">
            <a:extLst>
              <a:ext uri="{FF2B5EF4-FFF2-40B4-BE49-F238E27FC236}">
                <a16:creationId xmlns:a16="http://schemas.microsoft.com/office/drawing/2014/main" id="{A05F8A02-61C0-4727-BA93-FEF8DA0BF801}"/>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2" name="그림 11">
            <a:extLst>
              <a:ext uri="{FF2B5EF4-FFF2-40B4-BE49-F238E27FC236}">
                <a16:creationId xmlns:a16="http://schemas.microsoft.com/office/drawing/2014/main" id="{A7A780E2-4121-4A04-9082-4895101F1F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6" name="Foliennummernplatzhalter 3">
            <a:extLst>
              <a:ext uri="{FF2B5EF4-FFF2-40B4-BE49-F238E27FC236}">
                <a16:creationId xmlns:a16="http://schemas.microsoft.com/office/drawing/2014/main" id="{709135FE-4D26-4615-BC32-9729D57931F0}"/>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a:t>
            </a:fld>
            <a:endParaRPr lang="en-GB" noProof="0" dirty="0"/>
          </a:p>
        </p:txBody>
      </p:sp>
      <p:sp>
        <p:nvSpPr>
          <p:cNvPr id="10" name="직사각형 9"/>
          <p:cNvSpPr/>
          <p:nvPr/>
        </p:nvSpPr>
        <p:spPr>
          <a:xfrm>
            <a:off x="8893304" y="2868217"/>
            <a:ext cx="1890012" cy="369332"/>
          </a:xfrm>
          <a:prstGeom prst="rect">
            <a:avLst/>
          </a:prstGeom>
        </p:spPr>
        <p:txBody>
          <a:bodyPr wrap="square">
            <a:spAutoFit/>
          </a:bodyPr>
          <a:lstStyle/>
          <a:p>
            <a:pPr algn="ctr"/>
            <a:r>
              <a:rPr lang="en-US" b="1" dirty="0">
                <a:solidFill>
                  <a:srgbClr val="FF0000"/>
                </a:solidFill>
                <a:latin typeface="+mn-ea"/>
                <a:cs typeface="Arial" panose="020B0604020202020204" pitchFamily="34" charset="0"/>
              </a:rPr>
              <a:t>Medium </a:t>
            </a:r>
            <a:endParaRPr lang="en-US" b="1" dirty="0">
              <a:solidFill>
                <a:srgbClr val="FF0000"/>
              </a:solidFill>
              <a:latin typeface="+mn-ea"/>
            </a:endParaRPr>
          </a:p>
        </p:txBody>
      </p:sp>
      <p:sp>
        <p:nvSpPr>
          <p:cNvPr id="17" name="직사각형 16"/>
          <p:cNvSpPr/>
          <p:nvPr/>
        </p:nvSpPr>
        <p:spPr>
          <a:xfrm>
            <a:off x="8893304" y="3545302"/>
            <a:ext cx="1890012" cy="369332"/>
          </a:xfrm>
          <a:prstGeom prst="rect">
            <a:avLst/>
          </a:prstGeom>
        </p:spPr>
        <p:txBody>
          <a:bodyPr wrap="square">
            <a:spAutoFit/>
          </a:bodyPr>
          <a:lstStyle/>
          <a:p>
            <a:pPr algn="ctr"/>
            <a:r>
              <a:rPr lang="en-US" b="1" dirty="0">
                <a:solidFill>
                  <a:srgbClr val="FF0000"/>
                </a:solidFill>
                <a:latin typeface="+mn-ea"/>
                <a:cs typeface="Arial" panose="020B0604020202020204" pitchFamily="34" charset="0"/>
              </a:rPr>
              <a:t>High</a:t>
            </a:r>
            <a:endParaRPr lang="en-US" b="1" dirty="0">
              <a:solidFill>
                <a:srgbClr val="FF0000"/>
              </a:solidFill>
              <a:latin typeface="+mn-ea"/>
            </a:endParaRPr>
          </a:p>
        </p:txBody>
      </p:sp>
      <p:sp>
        <p:nvSpPr>
          <p:cNvPr id="18" name="직사각형 17"/>
          <p:cNvSpPr/>
          <p:nvPr/>
        </p:nvSpPr>
        <p:spPr>
          <a:xfrm>
            <a:off x="8893304" y="4127257"/>
            <a:ext cx="1890012" cy="369332"/>
          </a:xfrm>
          <a:prstGeom prst="rect">
            <a:avLst/>
          </a:prstGeom>
        </p:spPr>
        <p:txBody>
          <a:bodyPr wrap="square">
            <a:spAutoFit/>
          </a:bodyPr>
          <a:lstStyle/>
          <a:p>
            <a:pPr algn="ctr"/>
            <a:r>
              <a:rPr lang="en-US" b="1" dirty="0">
                <a:solidFill>
                  <a:srgbClr val="FF0000"/>
                </a:solidFill>
                <a:latin typeface="+mn-ea"/>
                <a:cs typeface="Arial" panose="020B0604020202020204" pitchFamily="34" charset="0"/>
              </a:rPr>
              <a:t>Medium </a:t>
            </a:r>
            <a:endParaRPr lang="en-US" b="1" dirty="0">
              <a:solidFill>
                <a:srgbClr val="FF0000"/>
              </a:solidFill>
              <a:latin typeface="+mn-ea"/>
            </a:endParaRPr>
          </a:p>
        </p:txBody>
      </p:sp>
      <p:sp>
        <p:nvSpPr>
          <p:cNvPr id="19" name="직사각형 18"/>
          <p:cNvSpPr/>
          <p:nvPr/>
        </p:nvSpPr>
        <p:spPr>
          <a:xfrm>
            <a:off x="836023" y="4957472"/>
            <a:ext cx="10788950" cy="1138773"/>
          </a:xfrm>
          <a:prstGeom prst="rect">
            <a:avLst/>
          </a:prstGeom>
          <a:solidFill>
            <a:srgbClr val="DCEFFC"/>
          </a:solidFill>
        </p:spPr>
        <p:txBody>
          <a:bodyPr wrap="square">
            <a:spAutoFit/>
          </a:bodyPr>
          <a:lstStyle/>
          <a:p>
            <a:r>
              <a:rPr lang="en-US" b="1" i="1" dirty="0"/>
              <a:t>Note. KS</a:t>
            </a:r>
            <a:r>
              <a:rPr lang="ko-KR" altLang="en-US" b="1" i="1" dirty="0"/>
              <a:t> </a:t>
            </a:r>
            <a:r>
              <a:rPr lang="en-US" altLang="ko-KR" b="1" i="1" dirty="0"/>
              <a:t>C</a:t>
            </a:r>
            <a:r>
              <a:rPr lang="ko-KR" altLang="en-US" b="1" i="1" dirty="0"/>
              <a:t> </a:t>
            </a:r>
            <a:r>
              <a:rPr lang="en-US" b="1" i="1" dirty="0"/>
              <a:t>IEC 61508-2, </a:t>
            </a:r>
            <a:r>
              <a:rPr lang="ko-KR" altLang="en-US" b="1" i="1" dirty="0"/>
              <a:t>부속서</a:t>
            </a:r>
            <a:r>
              <a:rPr lang="en-US" b="1" i="1" dirty="0"/>
              <a:t> A, A.2 </a:t>
            </a:r>
            <a:r>
              <a:rPr lang="ko-KR" altLang="en-US" b="1" i="1" dirty="0"/>
              <a:t>하드웨어 안전무결성</a:t>
            </a:r>
            <a:r>
              <a:rPr lang="en-US" altLang="ko-KR" b="1" i="1" dirty="0"/>
              <a:t>(</a:t>
            </a:r>
            <a:r>
              <a:rPr lang="en-US" b="1" i="1" dirty="0"/>
              <a:t>Hardware safety integrity)</a:t>
            </a:r>
            <a:endParaRPr lang="en-US" i="1" dirty="0">
              <a:latin typeface="Arial" panose="020B0604020202020204" pitchFamily="34" charset="0"/>
            </a:endParaRPr>
          </a:p>
          <a:p>
            <a:endParaRPr lang="en-US" i="1" dirty="0">
              <a:latin typeface="Arial" panose="020B0604020202020204" pitchFamily="34" charset="0"/>
            </a:endParaRPr>
          </a:p>
          <a:p>
            <a:r>
              <a:rPr lang="en-US" altLang="ko-KR" i="1" dirty="0">
                <a:latin typeface="Arial" panose="020B0604020202020204" pitchFamily="34" charset="0"/>
              </a:rPr>
              <a:t>Low, medium, high</a:t>
            </a:r>
            <a:r>
              <a:rPr lang="ko-KR" altLang="en-US" i="1" dirty="0">
                <a:latin typeface="Arial" panose="020B0604020202020204" pitchFamily="34" charset="0"/>
              </a:rPr>
              <a:t> 수준의 진단범위는 정량적으로는 각각 </a:t>
            </a:r>
            <a:r>
              <a:rPr lang="en-US" altLang="ko-KR" b="1" i="1" u="sng" dirty="0">
                <a:solidFill>
                  <a:srgbClr val="C00000"/>
                </a:solidFill>
                <a:latin typeface="Arial" panose="020B0604020202020204" pitchFamily="34" charset="0"/>
              </a:rPr>
              <a:t>60 %, 90 %, 99 %</a:t>
            </a:r>
            <a:r>
              <a:rPr lang="ko-KR" altLang="en-US" i="1" dirty="0">
                <a:latin typeface="Arial" panose="020B0604020202020204" pitchFamily="34" charset="0"/>
              </a:rPr>
              <a:t>로 나타낸다</a:t>
            </a:r>
            <a:r>
              <a:rPr lang="en-US" altLang="ko-KR" i="1" dirty="0">
                <a:latin typeface="Arial" panose="020B0604020202020204" pitchFamily="34" charset="0"/>
              </a:rPr>
              <a:t>.</a:t>
            </a:r>
          </a:p>
          <a:p>
            <a:r>
              <a:rPr lang="en-US" altLang="ko-KR" sz="1400" i="1" dirty="0">
                <a:latin typeface="Arial" panose="020B0604020202020204" pitchFamily="34" charset="0"/>
              </a:rPr>
              <a:t>(</a:t>
            </a:r>
            <a:r>
              <a:rPr lang="en-US" sz="1400" i="1" dirty="0">
                <a:latin typeface="Arial" panose="020B0604020202020204" pitchFamily="34" charset="0"/>
              </a:rPr>
              <a:t>The designations low, medium and high diagnostic coverage are quantified as 60 %, 90 % and 99 % respectively.)</a:t>
            </a:r>
            <a:endParaRPr lang="en-US" sz="1400" i="1" dirty="0"/>
          </a:p>
        </p:txBody>
      </p:sp>
    </p:spTree>
    <p:extLst>
      <p:ext uri="{BB962C8B-B14F-4D97-AF65-F5344CB8AC3E}">
        <p14:creationId xmlns:p14="http://schemas.microsoft.com/office/powerpoint/2010/main" val="545628336"/>
      </p:ext>
    </p:extLst>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4"/>
            <a:ext cx="11334624" cy="718569"/>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가변 메모리 범위</a:t>
            </a:r>
            <a:r>
              <a:rPr lang="en-US" altLang="ko-KR" sz="1800" b="1" dirty="0">
                <a:solidFill>
                  <a:srgbClr val="327ED2"/>
                </a:solidFill>
                <a:latin typeface="+mn-ea"/>
              </a:rPr>
              <a:t> (V</a:t>
            </a:r>
            <a:r>
              <a:rPr lang="en-US" altLang="ko-KR" sz="1800" b="1" u="sng" dirty="0">
                <a:solidFill>
                  <a:srgbClr val="327ED2"/>
                </a:solidFill>
                <a:latin typeface="+mn-ea"/>
              </a:rPr>
              <a:t>ariant memory ranges)</a:t>
            </a:r>
          </a:p>
          <a:p>
            <a:pPr marL="0" indent="0">
              <a:buNone/>
            </a:pPr>
            <a:r>
              <a:rPr lang="en-US" sz="1800" b="1" dirty="0">
                <a:solidFill>
                  <a:srgbClr val="327ED2"/>
                </a:solidFill>
                <a:latin typeface="+mn-ea"/>
              </a:rPr>
              <a:t> </a:t>
            </a:r>
            <a:r>
              <a:rPr lang="en-US" sz="1800" b="1" u="sng" dirty="0">
                <a:solidFill>
                  <a:srgbClr val="327ED2"/>
                </a:solidFill>
                <a:latin typeface="+mn-ea"/>
              </a:rPr>
              <a:t>Variable memory ranges</a:t>
            </a:r>
          </a:p>
        </p:txBody>
      </p:sp>
      <p:graphicFrame>
        <p:nvGraphicFramePr>
          <p:cNvPr id="7" name="표 6"/>
          <p:cNvGraphicFramePr>
            <a:graphicFrameLocks noGrp="1"/>
          </p:cNvGraphicFramePr>
          <p:nvPr>
            <p:extLst/>
          </p:nvPr>
        </p:nvGraphicFramePr>
        <p:xfrm>
          <a:off x="333288" y="1921141"/>
          <a:ext cx="11446071" cy="4754808"/>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265609">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753134">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3.2</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400" b="1" kern="1200" dirty="0">
                          <a:solidFill>
                            <a:schemeClr val="tx1"/>
                          </a:solidFill>
                          <a:effectLst/>
                          <a:latin typeface="+mn-ea"/>
                          <a:ea typeface="+mn-ea"/>
                          <a:cs typeface="+mn-cs"/>
                        </a:rPr>
                        <a:t>멀티 비트 중복성이 있는 </a:t>
                      </a:r>
                      <a:r>
                        <a:rPr lang="en-US" altLang="ko-KR" sz="1400" b="1" kern="1200" dirty="0">
                          <a:solidFill>
                            <a:srgbClr val="FF0000"/>
                          </a:solidFill>
                          <a:effectLst/>
                          <a:latin typeface="+mn-ea"/>
                          <a:ea typeface="+mn-ea"/>
                          <a:cs typeface="+mn-cs"/>
                        </a:rPr>
                        <a:t>word</a:t>
                      </a:r>
                      <a:r>
                        <a:rPr lang="ko-KR" altLang="en-US" sz="1400" b="1" kern="1200" dirty="0">
                          <a:solidFill>
                            <a:schemeClr val="tx1"/>
                          </a:solidFill>
                          <a:effectLst/>
                          <a:latin typeface="+mn-ea"/>
                          <a:ea typeface="+mn-ea"/>
                          <a:cs typeface="+mn-cs"/>
                        </a:rPr>
                        <a:t> 저장 </a:t>
                      </a:r>
                      <a:r>
                        <a:rPr lang="en-US" altLang="ko-KR" sz="1400" b="1" kern="1200" dirty="0">
                          <a:solidFill>
                            <a:schemeClr val="tx1"/>
                          </a:solidFill>
                          <a:effectLst/>
                          <a:latin typeface="+mn-ea"/>
                          <a:ea typeface="+mn-ea"/>
                          <a:cs typeface="+mn-cs"/>
                        </a:rPr>
                        <a:t>(</a:t>
                      </a:r>
                      <a:r>
                        <a:rPr lang="ko-KR" altLang="en-US" sz="1400" b="1" kern="1200" dirty="0">
                          <a:solidFill>
                            <a:schemeClr val="tx1"/>
                          </a:solidFill>
                          <a:effectLst/>
                          <a:latin typeface="+mn-ea"/>
                          <a:ea typeface="+mn-ea"/>
                          <a:cs typeface="+mn-cs"/>
                        </a:rPr>
                        <a:t>예</a:t>
                      </a:r>
                      <a:r>
                        <a:rPr lang="en-US" altLang="ko-KR" sz="1400" b="1" kern="1200" dirty="0">
                          <a:solidFill>
                            <a:schemeClr val="tx1"/>
                          </a:solidFill>
                          <a:effectLst/>
                          <a:latin typeface="+mn-ea"/>
                          <a:ea typeface="+mn-ea"/>
                          <a:cs typeface="+mn-cs"/>
                        </a:rPr>
                        <a:t>, </a:t>
                      </a:r>
                      <a:r>
                        <a:rPr lang="ko-KR" altLang="en-US" sz="1400" b="1" kern="1200" dirty="0">
                          <a:solidFill>
                            <a:schemeClr val="tx1"/>
                          </a:solidFill>
                          <a:effectLst/>
                          <a:latin typeface="+mn-ea"/>
                          <a:ea typeface="+mn-ea"/>
                          <a:cs typeface="+mn-cs"/>
                        </a:rPr>
                        <a:t>수정된 </a:t>
                      </a:r>
                      <a:r>
                        <a:rPr lang="ko-KR" altLang="en-US" sz="1400" b="1" kern="1200" dirty="0" err="1">
                          <a:solidFill>
                            <a:srgbClr val="FF0000"/>
                          </a:solidFill>
                          <a:effectLst/>
                          <a:latin typeface="+mn-ea"/>
                          <a:ea typeface="+mn-ea"/>
                          <a:cs typeface="+mn-cs"/>
                        </a:rPr>
                        <a:t>해밍</a:t>
                      </a:r>
                      <a:r>
                        <a:rPr lang="ko-KR" altLang="en-US" sz="1400" b="1" kern="1200" dirty="0">
                          <a:solidFill>
                            <a:srgbClr val="FF0000"/>
                          </a:solidFill>
                          <a:effectLst/>
                          <a:latin typeface="+mn-ea"/>
                          <a:ea typeface="+mn-ea"/>
                          <a:cs typeface="+mn-cs"/>
                        </a:rPr>
                        <a:t> 코드</a:t>
                      </a:r>
                      <a:r>
                        <a:rPr lang="en-US" altLang="ko-KR" sz="1400" b="1" kern="1200" dirty="0">
                          <a:solidFill>
                            <a:schemeClr val="tx1"/>
                          </a:solidFill>
                          <a:effectLst/>
                          <a:latin typeface="+mn-ea"/>
                          <a:ea typeface="+mn-ea"/>
                          <a:cs typeface="+mn-cs"/>
                        </a:rPr>
                        <a:t>)</a:t>
                      </a:r>
                      <a:endParaRPr lang="ko-KR" altLang="en-US" sz="1400" b="1"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모든 메모리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는 여러 중복 비트에 의해 확장되어 최소 </a:t>
                      </a:r>
                      <a:r>
                        <a:rPr lang="en-US" altLang="ko-KR" sz="1400" kern="1200" dirty="0">
                          <a:solidFill>
                            <a:schemeClr val="tx1"/>
                          </a:solidFill>
                          <a:effectLst/>
                          <a:latin typeface="+mn-ea"/>
                          <a:ea typeface="+mn-ea"/>
                          <a:cs typeface="+mn-cs"/>
                        </a:rPr>
                        <a:t>4</a:t>
                      </a:r>
                      <a:r>
                        <a:rPr lang="ko-KR" altLang="en-US" sz="1400" kern="1200" dirty="0">
                          <a:solidFill>
                            <a:schemeClr val="tx1"/>
                          </a:solidFill>
                          <a:effectLst/>
                          <a:latin typeface="+mn-ea"/>
                          <a:ea typeface="+mn-ea"/>
                          <a:cs typeface="+mn-cs"/>
                        </a:rPr>
                        <a:t>의 </a:t>
                      </a:r>
                      <a:r>
                        <a:rPr lang="ko-KR" altLang="en-US" sz="1400" kern="1200" dirty="0" err="1">
                          <a:solidFill>
                            <a:schemeClr val="tx1"/>
                          </a:solidFill>
                          <a:effectLst/>
                          <a:latin typeface="+mn-ea"/>
                          <a:ea typeface="+mn-ea"/>
                          <a:cs typeface="+mn-cs"/>
                        </a:rPr>
                        <a:t>해밍</a:t>
                      </a:r>
                      <a:r>
                        <a:rPr lang="ko-KR" altLang="en-US" sz="1400" kern="1200" dirty="0">
                          <a:solidFill>
                            <a:schemeClr val="tx1"/>
                          </a:solidFill>
                          <a:effectLst/>
                          <a:latin typeface="+mn-ea"/>
                          <a:ea typeface="+mn-ea"/>
                          <a:cs typeface="+mn-cs"/>
                        </a:rPr>
                        <a:t> 거리가 있는 수정된 </a:t>
                      </a:r>
                      <a:r>
                        <a:rPr lang="ko-KR" altLang="en-US" sz="1400" kern="1200" dirty="0" err="1">
                          <a:solidFill>
                            <a:schemeClr val="tx1"/>
                          </a:solidFill>
                          <a:effectLst/>
                          <a:latin typeface="+mn-ea"/>
                          <a:ea typeface="+mn-ea"/>
                          <a:cs typeface="+mn-cs"/>
                        </a:rPr>
                        <a:t>해밍</a:t>
                      </a:r>
                      <a:r>
                        <a:rPr lang="ko-KR" altLang="en-US" sz="1400" kern="1200" dirty="0">
                          <a:solidFill>
                            <a:schemeClr val="tx1"/>
                          </a:solidFill>
                          <a:effectLst/>
                          <a:latin typeface="+mn-ea"/>
                          <a:ea typeface="+mn-ea"/>
                          <a:cs typeface="+mn-cs"/>
                        </a:rPr>
                        <a:t> 코드를 생성한다</a:t>
                      </a:r>
                      <a:r>
                        <a:rPr lang="en-US" altLang="ko-KR" sz="1400" kern="1200" dirty="0">
                          <a:solidFill>
                            <a:schemeClr val="tx1"/>
                          </a:solidFill>
                          <a:effectLst/>
                          <a:latin typeface="+mn-ea"/>
                          <a:ea typeface="+mn-ea"/>
                          <a:cs typeface="+mn-cs"/>
                        </a:rPr>
                        <a:t>. </a:t>
                      </a:r>
                      <a:r>
                        <a:rPr lang="en-US" altLang="ko-KR" sz="1400" b="1" kern="1200" dirty="0">
                          <a:solidFill>
                            <a:srgbClr val="FF0000"/>
                          </a:solidFill>
                          <a:effectLst/>
                          <a:latin typeface="+mn-ea"/>
                          <a:ea typeface="+mn-ea"/>
                          <a:cs typeface="+mn-cs"/>
                        </a:rPr>
                        <a:t>word</a:t>
                      </a:r>
                      <a:r>
                        <a:rPr lang="ko-KR" altLang="en-US" sz="1400" kern="1200" dirty="0">
                          <a:solidFill>
                            <a:schemeClr val="tx1"/>
                          </a:solidFill>
                          <a:effectLst/>
                          <a:latin typeface="+mn-ea"/>
                          <a:ea typeface="+mn-ea"/>
                          <a:cs typeface="+mn-cs"/>
                        </a:rPr>
                        <a:t>를 읽을 때마다 중복 비트를 확인함에 의해 변질이 발생했는지 확인할 수 있다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차이가 발견되면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시스템은 안전한 상태로 들어가야 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Word saving with multi-bit-redundancy (e.g. modified </a:t>
                      </a:r>
                      <a:r>
                        <a:rPr lang="en-US" sz="1400" b="1" i="0" u="none" strike="noStrike" kern="1200" baseline="0" dirty="0">
                          <a:solidFill>
                            <a:srgbClr val="FF0000"/>
                          </a:solidFill>
                          <a:latin typeface="+mn-ea"/>
                          <a:ea typeface="+mn-ea"/>
                          <a:cs typeface="+mn-cs"/>
                        </a:rPr>
                        <a:t>hamming code</a:t>
                      </a:r>
                      <a:r>
                        <a:rPr lang="en-US" sz="1400" b="1" i="0" u="none" strike="noStrike" kern="1200" baseline="0" dirty="0">
                          <a:solidFill>
                            <a:schemeClr val="tx1"/>
                          </a:solidFill>
                          <a:latin typeface="+mn-ea"/>
                          <a:ea typeface="+mn-ea"/>
                          <a:cs typeface="+mn-cs"/>
                        </a:rPr>
                        <a:t>)</a:t>
                      </a:r>
                    </a:p>
                    <a:p>
                      <a:r>
                        <a:rPr lang="en-US" sz="1400" b="0" i="0" u="none" strike="noStrike" kern="1200" baseline="0" dirty="0">
                          <a:solidFill>
                            <a:schemeClr val="tx1"/>
                          </a:solidFill>
                          <a:latin typeface="+mn-ea"/>
                          <a:ea typeface="+mn-ea"/>
                          <a:cs typeface="+mn-cs"/>
                        </a:rPr>
                        <a:t>Every word of the memory is extended by several redundant bits to produce a modified hamming code with a hamming distance of at least 4. Every time a word is read, one can determine whether a corruption has taken place by checking the redundant bits. If a difference is found, the system shall go into a safe state.</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3367772"/>
                  </a:ext>
                </a:extLst>
              </a:tr>
              <a:tr h="212501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4.1</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400" b="1" kern="1200" dirty="0">
                          <a:solidFill>
                            <a:schemeClr val="tx1"/>
                          </a:solidFill>
                          <a:effectLst/>
                          <a:latin typeface="+mn-ea"/>
                          <a:ea typeface="+mn-ea"/>
                          <a:cs typeface="+mn-cs"/>
                        </a:rPr>
                        <a:t>정적 또는 동적 고장에 대해 테스트 패턴을 통해 확인</a:t>
                      </a:r>
                      <a:r>
                        <a:rPr lang="en-US" altLang="ko-KR" sz="1400" b="1" kern="1200" dirty="0">
                          <a:solidFill>
                            <a:schemeClr val="tx1"/>
                          </a:solidFill>
                          <a:effectLst/>
                          <a:latin typeface="+mn-ea"/>
                          <a:ea typeface="+mn-ea"/>
                          <a:cs typeface="+mn-cs"/>
                        </a:rPr>
                        <a:t>, </a:t>
                      </a:r>
                      <a:r>
                        <a:rPr lang="ko-KR" altLang="en-US" sz="1400" b="1" kern="1200" dirty="0">
                          <a:solidFill>
                            <a:schemeClr val="tx1"/>
                          </a:solidFill>
                          <a:effectLst/>
                          <a:latin typeface="+mn-ea"/>
                          <a:ea typeface="+mn-ea"/>
                          <a:cs typeface="+mn-cs"/>
                        </a:rPr>
                        <a:t>예</a:t>
                      </a:r>
                      <a:r>
                        <a:rPr lang="en-US" altLang="ko-KR" sz="1400" b="1" kern="1200" dirty="0">
                          <a:solidFill>
                            <a:schemeClr val="tx1"/>
                          </a:solidFill>
                          <a:effectLst/>
                          <a:latin typeface="+mn-ea"/>
                          <a:ea typeface="+mn-ea"/>
                          <a:cs typeface="+mn-cs"/>
                        </a:rPr>
                        <a:t>, RAM </a:t>
                      </a:r>
                      <a:r>
                        <a:rPr lang="ko-KR" altLang="en-US" sz="1400" b="1" kern="1200" dirty="0">
                          <a:solidFill>
                            <a:schemeClr val="tx1"/>
                          </a:solidFill>
                          <a:effectLst/>
                          <a:latin typeface="+mn-ea"/>
                          <a:ea typeface="+mn-ea"/>
                          <a:cs typeface="+mn-cs"/>
                        </a:rPr>
                        <a:t>테스트 </a:t>
                      </a:r>
                      <a:r>
                        <a:rPr lang="ko-KR" altLang="en-US" sz="1400" b="1" kern="1200" dirty="0">
                          <a:solidFill>
                            <a:srgbClr val="FF0000"/>
                          </a:solidFill>
                          <a:effectLst/>
                          <a:latin typeface="+mn-ea"/>
                          <a:ea typeface="+mn-ea"/>
                          <a:cs typeface="+mn-cs"/>
                        </a:rPr>
                        <a:t>“워크패스</a:t>
                      </a:r>
                      <a:r>
                        <a:rPr lang="en-US" altLang="ko-KR" sz="1400" b="1" kern="1200" dirty="0">
                          <a:solidFill>
                            <a:srgbClr val="FF0000"/>
                          </a:solidFill>
                          <a:effectLst/>
                          <a:latin typeface="+mn-ea"/>
                          <a:ea typeface="+mn-ea"/>
                          <a:cs typeface="+mn-cs"/>
                        </a:rPr>
                        <a:t>(</a:t>
                      </a:r>
                      <a:r>
                        <a:rPr lang="en-US" altLang="ko-KR" sz="1400" b="1" kern="1200" dirty="0" err="1">
                          <a:solidFill>
                            <a:srgbClr val="FF0000"/>
                          </a:solidFill>
                          <a:effectLst/>
                          <a:latin typeface="+mn-ea"/>
                          <a:ea typeface="+mn-ea"/>
                          <a:cs typeface="+mn-cs"/>
                        </a:rPr>
                        <a:t>walkpath</a:t>
                      </a:r>
                      <a:r>
                        <a:rPr lang="en-US" altLang="ko-KR" sz="1400" b="1" kern="1200" dirty="0">
                          <a:solidFill>
                            <a:srgbClr val="FF0000"/>
                          </a:solidFill>
                          <a:effectLst/>
                          <a:latin typeface="+mn-ea"/>
                          <a:ea typeface="+mn-ea"/>
                          <a:cs typeface="+mn-cs"/>
                        </a:rPr>
                        <a:t>)”</a:t>
                      </a:r>
                      <a:endParaRPr lang="ko-KR" altLang="en-US" sz="1400" b="1" kern="1200" dirty="0">
                        <a:solidFill>
                          <a:srgbClr val="FF0000"/>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시험되기 위한 메모리 장치가 획일적인 비트 스트림에 의해 초기 설정이 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첫 셀이 반전되고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그때 남은 메모리 지역은 백그라운드가 정확한지를 확인하기 위해 검사된다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 이후에 첫 셀은 원래 값으로 되돌아오기 위해 반전되고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전체 과정이 다음을 위해 반복된다</a:t>
                      </a:r>
                      <a:r>
                        <a:rPr lang="en-US" altLang="ko-KR" sz="1400" kern="1200" dirty="0">
                          <a:solidFill>
                            <a:schemeClr val="tx1"/>
                          </a:solidFill>
                          <a:effectLst/>
                          <a:latin typeface="+mn-ea"/>
                          <a:ea typeface="+mn-ea"/>
                          <a:cs typeface="+mn-cs"/>
                        </a:rPr>
                        <a:t>. “</a:t>
                      </a:r>
                      <a:r>
                        <a:rPr lang="ko-KR" altLang="en-US" sz="1400" kern="1200" dirty="0" err="1">
                          <a:solidFill>
                            <a:schemeClr val="tx1"/>
                          </a:solidFill>
                          <a:effectLst/>
                          <a:latin typeface="+mn-ea"/>
                          <a:ea typeface="+mn-ea"/>
                          <a:cs typeface="+mn-cs"/>
                        </a:rPr>
                        <a:t>원더링</a:t>
                      </a:r>
                      <a:r>
                        <a:rPr lang="ko-KR" altLang="en-US" sz="1400" kern="1200" dirty="0">
                          <a:solidFill>
                            <a:schemeClr val="tx1"/>
                          </a:solidFill>
                          <a:effectLst/>
                          <a:latin typeface="+mn-ea"/>
                          <a:ea typeface="+mn-ea"/>
                          <a:cs typeface="+mn-cs"/>
                        </a:rPr>
                        <a:t> 비트 </a:t>
                      </a:r>
                      <a:r>
                        <a:rPr lang="ko-KR" altLang="en-US" sz="1400" kern="1200" dirty="0" err="1">
                          <a:solidFill>
                            <a:schemeClr val="tx1"/>
                          </a:solidFill>
                          <a:effectLst/>
                          <a:latin typeface="+mn-ea"/>
                          <a:ea typeface="+mn-ea"/>
                          <a:cs typeface="+mn-cs"/>
                        </a:rPr>
                        <a:t>모델”의</a:t>
                      </a:r>
                      <a:r>
                        <a:rPr lang="ko-KR" altLang="en-US" sz="1400" kern="1200" dirty="0">
                          <a:solidFill>
                            <a:schemeClr val="tx1"/>
                          </a:solidFill>
                          <a:effectLst/>
                          <a:latin typeface="+mn-ea"/>
                          <a:ea typeface="+mn-ea"/>
                          <a:cs typeface="+mn-cs"/>
                        </a:rPr>
                        <a:t> 두 번째 동작이 반대의 백그라운드 사전 배치와 함께 실행된다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차이가 발생하면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시스템이 안전한 상태에 들어가야 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Check via test pattern against static or dynamic faults, e.g. RAM test </a:t>
                      </a:r>
                      <a:r>
                        <a:rPr lang="en-US" sz="1400" b="1" i="0" u="none" strike="noStrike" kern="1200" baseline="0" dirty="0">
                          <a:solidFill>
                            <a:srgbClr val="FF0000"/>
                          </a:solidFill>
                          <a:latin typeface="+mn-ea"/>
                          <a:ea typeface="+mn-ea"/>
                          <a:cs typeface="+mn-cs"/>
                        </a:rPr>
                        <a:t>“</a:t>
                      </a:r>
                      <a:r>
                        <a:rPr lang="en-US" sz="1400" b="1" i="0" u="none" strike="noStrike" kern="1200" baseline="0" dirty="0" err="1">
                          <a:solidFill>
                            <a:srgbClr val="FF0000"/>
                          </a:solidFill>
                          <a:latin typeface="+mn-ea"/>
                          <a:ea typeface="+mn-ea"/>
                          <a:cs typeface="+mn-cs"/>
                        </a:rPr>
                        <a:t>walkpath</a:t>
                      </a:r>
                      <a:r>
                        <a:rPr lang="en-US" sz="1400" b="1" i="0" u="none" strike="noStrike" kern="1200" baseline="0" dirty="0">
                          <a:solidFill>
                            <a:srgbClr val="FF0000"/>
                          </a:solidFill>
                          <a:latin typeface="+mn-ea"/>
                          <a:ea typeface="+mn-ea"/>
                          <a:cs typeface="+mn-cs"/>
                        </a:rPr>
                        <a:t>”</a:t>
                      </a:r>
                    </a:p>
                    <a:p>
                      <a:r>
                        <a:rPr lang="en-US" sz="1400" b="0" i="0" u="none" strike="noStrike" kern="1200" baseline="0" dirty="0">
                          <a:solidFill>
                            <a:schemeClr val="tx1"/>
                          </a:solidFill>
                          <a:latin typeface="+mn-ea"/>
                          <a:ea typeface="+mn-ea"/>
                          <a:cs typeface="+mn-cs"/>
                        </a:rPr>
                        <a:t>The memory range to be tested is </a:t>
                      </a:r>
                      <a:r>
                        <a:rPr lang="en-US" sz="1400" b="0" i="0" u="none" strike="noStrike" kern="1200" baseline="0" dirty="0" err="1">
                          <a:solidFill>
                            <a:schemeClr val="tx1"/>
                          </a:solidFill>
                          <a:latin typeface="+mn-ea"/>
                          <a:ea typeface="+mn-ea"/>
                          <a:cs typeface="+mn-cs"/>
                        </a:rPr>
                        <a:t>initialised</a:t>
                      </a:r>
                      <a:r>
                        <a:rPr lang="en-US" sz="1400" b="0" i="0" u="none" strike="noStrike" kern="1200" baseline="0" dirty="0">
                          <a:solidFill>
                            <a:schemeClr val="tx1"/>
                          </a:solidFill>
                          <a:latin typeface="+mn-ea"/>
                          <a:ea typeface="+mn-ea"/>
                          <a:cs typeface="+mn-cs"/>
                        </a:rPr>
                        <a:t> by a uniform bit stream. The first cell is then inverted and the remaining memory area is inspected to ensure that the background is correct. After this, the first cell is re-inverted to return to its original value and the whole process is repeated for the next. A second run of the “wandering bit model” is carried out with an inverse background pre-assignment. If a difference occurs the system shall go into a safe state.</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bl>
          </a:graphicData>
        </a:graphic>
      </p:graphicFrame>
      <p:cxnSp>
        <p:nvCxnSpPr>
          <p:cNvPr id="8" name="직선 연결선 7"/>
          <p:cNvCxnSpPr>
            <a:cxnSpLocks/>
          </p:cNvCxnSpPr>
          <p:nvPr/>
        </p:nvCxnSpPr>
        <p:spPr>
          <a:xfrm flipH="1">
            <a:off x="4608004" y="2513914"/>
            <a:ext cx="1708820"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9" name="직선 연결선 8"/>
          <p:cNvCxnSpPr/>
          <p:nvPr/>
        </p:nvCxnSpPr>
        <p:spPr>
          <a:xfrm flipH="1">
            <a:off x="7373154" y="4487296"/>
            <a:ext cx="1892642"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1" name="직사각형 10"/>
          <p:cNvSpPr/>
          <p:nvPr/>
        </p:nvSpPr>
        <p:spPr>
          <a:xfrm>
            <a:off x="10868769" y="2320856"/>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2"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3" name="직사각형 12"/>
          <p:cNvSpPr/>
          <p:nvPr/>
        </p:nvSpPr>
        <p:spPr>
          <a:xfrm>
            <a:off x="10868769" y="4340430"/>
            <a:ext cx="910590"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Medium</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pic>
        <p:nvPicPr>
          <p:cNvPr id="14" name="그림 13">
            <a:extLst>
              <a:ext uri="{FF2B5EF4-FFF2-40B4-BE49-F238E27FC236}">
                <a16:creationId xmlns:a16="http://schemas.microsoft.com/office/drawing/2014/main" id="{75EA8E99-643F-4185-B0DB-D2FF3CBF20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AB7A074A-0124-481B-A45A-1565C14804B4}"/>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70</a:t>
            </a:fld>
            <a:endParaRPr lang="en-GB" noProof="0" dirty="0"/>
          </a:p>
        </p:txBody>
      </p:sp>
    </p:spTree>
    <p:extLst>
      <p:ext uri="{BB962C8B-B14F-4D97-AF65-F5344CB8AC3E}">
        <p14:creationId xmlns:p14="http://schemas.microsoft.com/office/powerpoint/2010/main" val="13431812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4"/>
            <a:ext cx="11334624" cy="728365"/>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가변 메모리 범위</a:t>
            </a:r>
            <a:r>
              <a:rPr lang="en-US" altLang="ko-KR" sz="1800" b="1" dirty="0">
                <a:solidFill>
                  <a:srgbClr val="327ED2"/>
                </a:solidFill>
                <a:latin typeface="+mn-ea"/>
              </a:rPr>
              <a:t> (V</a:t>
            </a:r>
            <a:r>
              <a:rPr lang="en-US" altLang="ko-KR" sz="1800" b="1" u="sng" dirty="0">
                <a:solidFill>
                  <a:srgbClr val="327ED2"/>
                </a:solidFill>
                <a:latin typeface="+mn-ea"/>
              </a:rPr>
              <a:t>ariant memory ranges)</a:t>
            </a:r>
            <a:endParaRPr lang="en-US" sz="1800" b="1" u="sng" dirty="0">
              <a:solidFill>
                <a:srgbClr val="327ED2"/>
              </a:solidFill>
              <a:latin typeface="+mn-ea"/>
            </a:endParaRPr>
          </a:p>
        </p:txBody>
      </p:sp>
      <p:graphicFrame>
        <p:nvGraphicFramePr>
          <p:cNvPr id="7" name="표 6"/>
          <p:cNvGraphicFramePr>
            <a:graphicFrameLocks noGrp="1"/>
          </p:cNvGraphicFramePr>
          <p:nvPr>
            <p:extLst/>
          </p:nvPr>
        </p:nvGraphicFramePr>
        <p:xfrm>
          <a:off x="333288" y="1921141"/>
          <a:ext cx="11446071" cy="3412871"/>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a:t>
                      </a:r>
                      <a:r>
                        <a:rPr lang="en-US" altLang="ko-KR" sz="1400" b="1" i="0" u="none" strike="noStrike" kern="1200" baseline="0" dirty="0">
                          <a:solidFill>
                            <a:schemeClr val="tx1"/>
                          </a:solidFill>
                          <a:latin typeface="+mn-ea"/>
                          <a:ea typeface="+mn-ea"/>
                          <a:cs typeface="+mn-cs"/>
                        </a:rPr>
                        <a:t> 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289484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sz="1400" b="1" i="0" u="none" strike="noStrike" kern="1200" baseline="0" dirty="0">
                          <a:solidFill>
                            <a:schemeClr val="tx1"/>
                          </a:solidFill>
                          <a:latin typeface="+mn-ea"/>
                          <a:ea typeface="+mn-ea"/>
                          <a:cs typeface="+mn-cs"/>
                        </a:rPr>
                        <a:t>4.2</a:t>
                      </a:r>
                      <a:endParaRPr lang="ko-KR" altLang="en-US" sz="14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400" b="1" kern="1200" dirty="0">
                          <a:solidFill>
                            <a:srgbClr val="FF0000"/>
                          </a:solidFill>
                          <a:effectLst/>
                          <a:latin typeface="+mn-ea"/>
                          <a:ea typeface="+mn-ea"/>
                          <a:cs typeface="+mn-cs"/>
                        </a:rPr>
                        <a:t>블록 중복</a:t>
                      </a:r>
                      <a:r>
                        <a:rPr lang="ko-KR" altLang="en-US" sz="1400" b="1" kern="1200" dirty="0">
                          <a:solidFill>
                            <a:schemeClr val="tx1"/>
                          </a:solidFill>
                          <a:effectLst/>
                          <a:latin typeface="+mn-ea"/>
                          <a:ea typeface="+mn-ea"/>
                          <a:cs typeface="+mn-cs"/>
                        </a:rPr>
                        <a:t>이 있는 블록 안전성 절차</a:t>
                      </a:r>
                      <a:r>
                        <a:rPr lang="en-US" altLang="ko-KR" sz="1400" b="1" kern="1200" dirty="0">
                          <a:solidFill>
                            <a:schemeClr val="tx1"/>
                          </a:solidFill>
                          <a:effectLst/>
                          <a:latin typeface="+mn-ea"/>
                          <a:ea typeface="+mn-ea"/>
                          <a:cs typeface="+mn-cs"/>
                        </a:rPr>
                        <a:t>(</a:t>
                      </a:r>
                      <a:r>
                        <a:rPr lang="ko-KR" altLang="en-US" sz="1400" b="1" kern="1200" dirty="0">
                          <a:solidFill>
                            <a:schemeClr val="tx1"/>
                          </a:solidFill>
                          <a:effectLst/>
                          <a:latin typeface="+mn-ea"/>
                          <a:ea typeface="+mn-ea"/>
                          <a:cs typeface="+mn-cs"/>
                        </a:rPr>
                        <a:t>예</a:t>
                      </a:r>
                      <a:r>
                        <a:rPr lang="en-US" altLang="ko-KR" sz="1400" b="1" kern="1200" dirty="0">
                          <a:solidFill>
                            <a:schemeClr val="tx1"/>
                          </a:solidFill>
                          <a:effectLst/>
                          <a:latin typeface="+mn-ea"/>
                          <a:ea typeface="+mn-ea"/>
                          <a:cs typeface="+mn-cs"/>
                        </a:rPr>
                        <a:t>, </a:t>
                      </a:r>
                      <a:r>
                        <a:rPr lang="ko-KR" altLang="en-US" sz="1400" b="1" kern="1200" dirty="0">
                          <a:solidFill>
                            <a:schemeClr val="tx1"/>
                          </a:solidFill>
                          <a:effectLst/>
                          <a:latin typeface="+mn-ea"/>
                          <a:ea typeface="+mn-ea"/>
                          <a:cs typeface="+mn-cs"/>
                        </a:rPr>
                        <a:t>하드웨어 또는 소프트웨어 비교가 있는 이중 </a:t>
                      </a:r>
                      <a:r>
                        <a:rPr lang="en-US" altLang="ko-KR" sz="1400" b="1" kern="1200" dirty="0">
                          <a:solidFill>
                            <a:schemeClr val="tx1"/>
                          </a:solidFill>
                          <a:effectLst/>
                          <a:latin typeface="+mn-ea"/>
                          <a:ea typeface="+mn-ea"/>
                          <a:cs typeface="+mn-cs"/>
                        </a:rPr>
                        <a:t>RAM)</a:t>
                      </a:r>
                      <a:endParaRPr lang="ko-KR" altLang="en-US" sz="1400" b="1"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주소 공간에는 </a:t>
                      </a:r>
                      <a:r>
                        <a:rPr lang="en-US" altLang="ko-KR" sz="1400" kern="1200" dirty="0">
                          <a:solidFill>
                            <a:schemeClr val="tx1"/>
                          </a:solidFill>
                          <a:effectLst/>
                          <a:latin typeface="+mn-ea"/>
                          <a:ea typeface="+mn-ea"/>
                          <a:cs typeface="+mn-cs"/>
                        </a:rPr>
                        <a:t>2</a:t>
                      </a:r>
                      <a:r>
                        <a:rPr lang="ko-KR" altLang="en-US" sz="1400" kern="1200" dirty="0">
                          <a:solidFill>
                            <a:schemeClr val="tx1"/>
                          </a:solidFill>
                          <a:effectLst/>
                          <a:latin typeface="+mn-ea"/>
                          <a:ea typeface="+mn-ea"/>
                          <a:cs typeface="+mn-cs"/>
                        </a:rPr>
                        <a:t>개의 메모리가 있다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첫 번째 메모리는 정상적 방식으로 작동된다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두 번째 메모리는 같은 정보가 들어 있고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첫 번째에 병렬로 접속된다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출력을 비교해 차이가 감지되면 고장으로 추정된다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특정 종류의 비트 오류를 감지하기 위해</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데이터는 두 메모리 중 하나에 거꾸로 저장되고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읽을 때 다시 한번 반대로 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소프트웨어 절차에서 양 메모리 영역의 내용이 프로그램을 사용해 주기적으로 비교된다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(Block safety procedures with </a:t>
                      </a:r>
                      <a:r>
                        <a:rPr lang="en-US" sz="1400" b="1" i="0" u="none" strike="noStrike" kern="1200" baseline="0" dirty="0">
                          <a:solidFill>
                            <a:srgbClr val="FF0000"/>
                          </a:solidFill>
                          <a:latin typeface="+mn-ea"/>
                          <a:ea typeface="+mn-ea"/>
                          <a:cs typeface="+mn-cs"/>
                        </a:rPr>
                        <a:t>block replication</a:t>
                      </a:r>
                      <a:r>
                        <a:rPr lang="en-US" sz="1400" b="1" i="0" u="none" strike="noStrike" kern="1200" baseline="0" dirty="0">
                          <a:solidFill>
                            <a:schemeClr val="tx1"/>
                          </a:solidFill>
                          <a:latin typeface="+mn-ea"/>
                          <a:ea typeface="+mn-ea"/>
                          <a:cs typeface="+mn-cs"/>
                        </a:rPr>
                        <a:t>, e.g. double RAM with hardware or software comparison</a:t>
                      </a:r>
                    </a:p>
                    <a:p>
                      <a:r>
                        <a:rPr lang="en-US" sz="1400" b="0" i="0" u="none" strike="noStrike" kern="1200" baseline="0" dirty="0">
                          <a:solidFill>
                            <a:schemeClr val="tx1"/>
                          </a:solidFill>
                          <a:latin typeface="+mn-ea"/>
                          <a:ea typeface="+mn-ea"/>
                          <a:cs typeface="+mn-cs"/>
                        </a:rPr>
                        <a:t>The address space is equipped with two memories. The first memory is operated in the normal manner. The second memory contains the same information and is accessed in parallel to the first. The outputs are compared and a failure is assumed if a difference is detected. In order to detect certain kinds of bit errors, the data shall be stored inversely in one of the two memories and inverted once again when read. In the software procedure, the contents of both memory areas are compared cyclically using a program.)</a:t>
                      </a:r>
                      <a:endParaRPr lang="ko-KR" altLang="en-US" sz="140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3367772"/>
                  </a:ext>
                </a:extLst>
              </a:tr>
            </a:tbl>
          </a:graphicData>
        </a:graphic>
      </p:graphicFrame>
      <p:cxnSp>
        <p:nvCxnSpPr>
          <p:cNvPr id="8" name="직선 연결선 7"/>
          <p:cNvCxnSpPr>
            <a:cxnSpLocks/>
          </p:cNvCxnSpPr>
          <p:nvPr/>
        </p:nvCxnSpPr>
        <p:spPr>
          <a:xfrm flipH="1">
            <a:off x="4547278" y="2719301"/>
            <a:ext cx="4261162"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9" name="직사각형 8"/>
          <p:cNvSpPr/>
          <p:nvPr/>
        </p:nvSpPr>
        <p:spPr>
          <a:xfrm>
            <a:off x="11147619" y="2518565"/>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1" name="그림 10">
            <a:extLst>
              <a:ext uri="{FF2B5EF4-FFF2-40B4-BE49-F238E27FC236}">
                <a16:creationId xmlns:a16="http://schemas.microsoft.com/office/drawing/2014/main" id="{E7617790-D7FD-4E79-AB2F-E87679CA2C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2" name="Foliennummernplatzhalter 3">
            <a:extLst>
              <a:ext uri="{FF2B5EF4-FFF2-40B4-BE49-F238E27FC236}">
                <a16:creationId xmlns:a16="http://schemas.microsoft.com/office/drawing/2014/main" id="{5D7548C2-8F65-41D1-A2F1-44EF3CC6A087}"/>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71</a:t>
            </a:fld>
            <a:endParaRPr lang="en-GB" noProof="0" dirty="0"/>
          </a:p>
        </p:txBody>
      </p:sp>
    </p:spTree>
    <p:extLst>
      <p:ext uri="{BB962C8B-B14F-4D97-AF65-F5344CB8AC3E}">
        <p14:creationId xmlns:p14="http://schemas.microsoft.com/office/powerpoint/2010/main" val="16405335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4"/>
            <a:ext cx="11334624" cy="728365"/>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가변 메모리 범위</a:t>
            </a:r>
            <a:r>
              <a:rPr lang="en-US" altLang="ko-KR" sz="1800" b="1" dirty="0">
                <a:solidFill>
                  <a:srgbClr val="327ED2"/>
                </a:solidFill>
                <a:latin typeface="+mn-ea"/>
              </a:rPr>
              <a:t> (V</a:t>
            </a:r>
            <a:r>
              <a:rPr lang="en-US" altLang="ko-KR" sz="1800" b="1" u="sng" dirty="0">
                <a:solidFill>
                  <a:srgbClr val="327ED2"/>
                </a:solidFill>
                <a:latin typeface="+mn-ea"/>
              </a:rPr>
              <a:t>ariant memory ranges)</a:t>
            </a:r>
            <a:endParaRPr lang="en-US" sz="1800" b="1" u="sng" dirty="0">
              <a:solidFill>
                <a:srgbClr val="327ED2"/>
              </a:solidFill>
              <a:latin typeface="+mn-ea"/>
            </a:endParaRPr>
          </a:p>
        </p:txBody>
      </p:sp>
      <p:graphicFrame>
        <p:nvGraphicFramePr>
          <p:cNvPr id="7" name="표 6"/>
          <p:cNvGraphicFramePr>
            <a:graphicFrameLocks noGrp="1"/>
          </p:cNvGraphicFramePr>
          <p:nvPr>
            <p:extLst/>
          </p:nvPr>
        </p:nvGraphicFramePr>
        <p:xfrm>
          <a:off x="333288" y="1921142"/>
          <a:ext cx="11446071" cy="2529792"/>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18025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3159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4.3</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400" b="1" kern="1200" dirty="0">
                          <a:solidFill>
                            <a:schemeClr val="tx1"/>
                          </a:solidFill>
                          <a:effectLst/>
                          <a:latin typeface="+mn-ea"/>
                          <a:ea typeface="+mn-ea"/>
                          <a:cs typeface="+mn-cs"/>
                        </a:rPr>
                        <a:t>정적 및 동적 고장을 확인하기 위한 검사</a:t>
                      </a:r>
                      <a:r>
                        <a:rPr lang="en-US" altLang="ko-KR" sz="1400" b="1" kern="1200" dirty="0">
                          <a:solidFill>
                            <a:schemeClr val="tx1"/>
                          </a:solidFill>
                          <a:effectLst/>
                          <a:latin typeface="+mn-ea"/>
                          <a:ea typeface="+mn-ea"/>
                          <a:cs typeface="+mn-cs"/>
                        </a:rPr>
                        <a:t>. </a:t>
                      </a:r>
                      <a:r>
                        <a:rPr lang="ko-KR" altLang="en-US" sz="1400" b="1" kern="1200" dirty="0">
                          <a:solidFill>
                            <a:schemeClr val="tx1"/>
                          </a:solidFill>
                          <a:effectLst/>
                          <a:latin typeface="+mn-ea"/>
                          <a:ea typeface="+mn-ea"/>
                          <a:cs typeface="+mn-cs"/>
                        </a:rPr>
                        <a:t>예</a:t>
                      </a:r>
                      <a:r>
                        <a:rPr lang="en-US" altLang="ko-KR" sz="1400" b="1" kern="1200" dirty="0">
                          <a:solidFill>
                            <a:schemeClr val="tx1"/>
                          </a:solidFill>
                          <a:effectLst/>
                          <a:latin typeface="+mn-ea"/>
                          <a:ea typeface="+mn-ea"/>
                          <a:cs typeface="+mn-cs"/>
                        </a:rPr>
                        <a:t>, </a:t>
                      </a:r>
                      <a:r>
                        <a:rPr lang="en-US" altLang="ko-KR" sz="1400" b="1" kern="1200" dirty="0">
                          <a:solidFill>
                            <a:srgbClr val="FF0000"/>
                          </a:solidFill>
                          <a:effectLst/>
                          <a:latin typeface="+mn-ea"/>
                          <a:ea typeface="+mn-ea"/>
                          <a:cs typeface="+mn-cs"/>
                        </a:rPr>
                        <a:t>“GALPAT”</a:t>
                      </a:r>
                      <a:endParaRPr lang="ko-KR" altLang="en-US" sz="1400" b="1" kern="1200" dirty="0">
                        <a:solidFill>
                          <a:srgbClr val="FF0000"/>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설명</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en-US" altLang="ko-KR" sz="1400" kern="1200" dirty="0">
                          <a:solidFill>
                            <a:schemeClr val="tx1"/>
                          </a:solidFill>
                          <a:effectLst/>
                          <a:latin typeface="+mn-ea"/>
                          <a:ea typeface="+mn-ea"/>
                          <a:cs typeface="+mn-cs"/>
                        </a:rPr>
                        <a:t>a) RAM </a:t>
                      </a:r>
                      <a:r>
                        <a:rPr lang="ko-KR" altLang="en-US" sz="1400" kern="1200" dirty="0">
                          <a:solidFill>
                            <a:schemeClr val="tx1"/>
                          </a:solidFill>
                          <a:effectLst/>
                          <a:latin typeface="+mn-ea"/>
                          <a:ea typeface="+mn-ea"/>
                          <a:cs typeface="+mn-cs"/>
                        </a:rPr>
                        <a:t>테스트 “</a:t>
                      </a:r>
                      <a:r>
                        <a:rPr lang="en-US" altLang="ko-KR" sz="1400" kern="1200" dirty="0" err="1">
                          <a:solidFill>
                            <a:schemeClr val="tx1"/>
                          </a:solidFill>
                          <a:effectLst/>
                          <a:latin typeface="+mn-ea"/>
                          <a:ea typeface="+mn-ea"/>
                          <a:cs typeface="+mn-cs"/>
                        </a:rPr>
                        <a:t>galpat</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역전된 요소가 표준 고정 할당 메모리에 작성된 다음 나머지 모든 셀이 그 내용이 정확한지 확인하기 위해 검사된다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나머지 셀 중 하나에 대한 모든 읽기 접근 후</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역으로 기술된 셀을 또한 검사해 읽는다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모든 셀에 대해 이 프로세스가 반복된다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역 고정할당에 대해 두 번째 시험이 실시된다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차이가 있는 경우 고장으로 추정된다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또는</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1" i="0" u="none" strike="noStrike" kern="1200" baseline="0" dirty="0">
                          <a:solidFill>
                            <a:schemeClr val="tx1"/>
                          </a:solidFill>
                          <a:latin typeface="+mn-ea"/>
                          <a:ea typeface="+mn-ea"/>
                          <a:cs typeface="+mn-cs"/>
                        </a:rPr>
                        <a:t>Inspection to check for static and dynamic failures e. g. </a:t>
                      </a:r>
                      <a:r>
                        <a:rPr lang="en-US" sz="1400" b="1" i="0" u="none" strike="noStrike" kern="1200" baseline="0" dirty="0">
                          <a:solidFill>
                            <a:srgbClr val="FF0000"/>
                          </a:solidFill>
                          <a:latin typeface="+mn-ea"/>
                          <a:ea typeface="+mn-ea"/>
                          <a:cs typeface="+mn-cs"/>
                        </a:rPr>
                        <a:t>“</a:t>
                      </a:r>
                      <a:r>
                        <a:rPr lang="en-US" sz="1400" b="1" i="0" u="none" strike="noStrike" kern="1200" baseline="0" dirty="0" err="1">
                          <a:solidFill>
                            <a:srgbClr val="FF0000"/>
                          </a:solidFill>
                          <a:latin typeface="+mn-ea"/>
                          <a:ea typeface="+mn-ea"/>
                          <a:cs typeface="+mn-cs"/>
                        </a:rPr>
                        <a:t>GALPAT</a:t>
                      </a:r>
                      <a:r>
                        <a:rPr lang="en-US" sz="1400" b="1" i="0" u="none" strike="noStrike" kern="1200" baseline="0" dirty="0">
                          <a:solidFill>
                            <a:srgbClr val="FF0000"/>
                          </a:solidFill>
                          <a:latin typeface="+mn-ea"/>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ea"/>
                          <a:ea typeface="+mn-ea"/>
                          <a:cs typeface="+mn-cs"/>
                        </a:rPr>
                        <a:t>a) RAM test “</a:t>
                      </a:r>
                      <a:r>
                        <a:rPr lang="en-US" sz="1400" b="0" i="0" u="none" strike="noStrike" kern="1200" baseline="0" dirty="0" err="1">
                          <a:solidFill>
                            <a:schemeClr val="tx1"/>
                          </a:solidFill>
                          <a:latin typeface="+mn-ea"/>
                          <a:ea typeface="+mn-ea"/>
                          <a:cs typeface="+mn-cs"/>
                        </a:rPr>
                        <a:t>galpat</a:t>
                      </a:r>
                      <a:r>
                        <a:rPr lang="en-US" sz="1400" b="0" i="0" u="none" strike="noStrike" kern="1200" baseline="0" dirty="0">
                          <a:solidFill>
                            <a:schemeClr val="tx1"/>
                          </a:solidFill>
                          <a:latin typeface="+mn-ea"/>
                          <a:ea typeface="+mn-ea"/>
                          <a:cs typeface="+mn-cs"/>
                        </a:rPr>
                        <a:t>”: An inverse element is written into the standard pre assigned memory and then all the remaining cells are inspected to ensure that their contents are correct. After every reading access to one of the remaining cells, the inversely described cell is also inspected and read in addition to this. This process is repeated for every cell. A second run is carried out with an inverse pre-assignment. A failure is assumed if there is a difference; or </a:t>
                      </a:r>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bl>
          </a:graphicData>
        </a:graphic>
      </p:graphicFrame>
      <p:graphicFrame>
        <p:nvGraphicFramePr>
          <p:cNvPr id="8" name="표 7"/>
          <p:cNvGraphicFramePr>
            <a:graphicFrameLocks noGrp="1"/>
          </p:cNvGraphicFramePr>
          <p:nvPr>
            <p:extLst/>
          </p:nvPr>
        </p:nvGraphicFramePr>
        <p:xfrm>
          <a:off x="2469680" y="4594715"/>
          <a:ext cx="7284731" cy="2011536"/>
        </p:xfrm>
        <a:graphic>
          <a:graphicData uri="http://schemas.openxmlformats.org/drawingml/2006/table">
            <a:tbl>
              <a:tblPr firstRow="1" bandRow="1">
                <a:tableStyleId>{5C22544A-7EE6-4342-B048-85BDC9FD1C3A}</a:tableStyleId>
              </a:tblPr>
              <a:tblGrid>
                <a:gridCol w="4018506">
                  <a:extLst>
                    <a:ext uri="{9D8B030D-6E8A-4147-A177-3AD203B41FA5}">
                      <a16:colId xmlns:a16="http://schemas.microsoft.com/office/drawing/2014/main" val="1258431064"/>
                    </a:ext>
                  </a:extLst>
                </a:gridCol>
                <a:gridCol w="3266225">
                  <a:extLst>
                    <a:ext uri="{9D8B030D-6E8A-4147-A177-3AD203B41FA5}">
                      <a16:colId xmlns:a16="http://schemas.microsoft.com/office/drawing/2014/main" val="4125604525"/>
                    </a:ext>
                  </a:extLst>
                </a:gridCol>
              </a:tblGrid>
              <a:tr h="335193">
                <a:tc>
                  <a:txBody>
                    <a:bodyPr/>
                    <a:lstStyle/>
                    <a:p>
                      <a:pPr algn="ctr"/>
                      <a:r>
                        <a:rPr lang="ko-KR" altLang="en-US" sz="1600" b="1" i="0" u="none" strike="noStrike" kern="1200" baseline="0" dirty="0">
                          <a:solidFill>
                            <a:schemeClr val="lt1"/>
                          </a:solidFill>
                          <a:latin typeface="Arial" panose="020B0604020202020204" pitchFamily="34" charset="0"/>
                          <a:ea typeface="+mn-ea"/>
                          <a:cs typeface="Arial" panose="020B0604020202020204" pitchFamily="34" charset="0"/>
                        </a:rPr>
                        <a:t>기술</a:t>
                      </a:r>
                      <a:r>
                        <a:rPr lang="en-US" sz="1600" b="1" i="0" u="none" strike="noStrike" kern="1200" baseline="0" dirty="0">
                          <a:solidFill>
                            <a:schemeClr val="lt1"/>
                          </a:solidFill>
                          <a:latin typeface="Arial" panose="020B0604020202020204" pitchFamily="34" charset="0"/>
                          <a:ea typeface="+mn-ea"/>
                          <a:cs typeface="Arial" panose="020B0604020202020204" pitchFamily="34" charset="0"/>
                        </a:rPr>
                        <a:t> / </a:t>
                      </a:r>
                      <a:r>
                        <a:rPr lang="ko-KR" altLang="en-US" sz="1600" b="1" i="0" u="none" strike="noStrike" kern="1200" baseline="0" dirty="0">
                          <a:solidFill>
                            <a:schemeClr val="lt1"/>
                          </a:solidFill>
                          <a:latin typeface="Arial" panose="020B0604020202020204" pitchFamily="34" charset="0"/>
                          <a:ea typeface="+mn-ea"/>
                          <a:cs typeface="Arial" panose="020B0604020202020204" pitchFamily="34" charset="0"/>
                        </a:rPr>
                        <a:t>조치</a:t>
                      </a:r>
                      <a:endParaRPr lang="en-US" sz="1600" b="1" dirty="0">
                        <a:latin typeface="Arial" panose="020B0604020202020204" pitchFamily="34" charset="0"/>
                        <a:cs typeface="Arial" panose="020B0604020202020204" pitchFamily="34" charset="0"/>
                      </a:endParaRPr>
                    </a:p>
                  </a:txBody>
                  <a:tcPr marL="91416" marR="91416" marT="45708" marB="45708"/>
                </a:tc>
                <a:tc>
                  <a:txBody>
                    <a:bodyPr/>
                    <a:lstStyle/>
                    <a:p>
                      <a:pPr algn="ctr"/>
                      <a:r>
                        <a:rPr lang="ko-KR" altLang="en-US" sz="1600" b="1" i="0" u="none" strike="noStrike" kern="1200" baseline="0" dirty="0">
                          <a:solidFill>
                            <a:schemeClr val="lt1"/>
                          </a:solidFill>
                          <a:latin typeface="Arial" panose="020B0604020202020204" pitchFamily="34" charset="0"/>
                          <a:ea typeface="+mn-ea"/>
                          <a:cs typeface="Arial" panose="020B0604020202020204" pitchFamily="34" charset="0"/>
                        </a:rPr>
                        <a:t>달성 가능</a:t>
                      </a:r>
                      <a:r>
                        <a:rPr lang="en-US" sz="1600" b="1" i="0" u="none" strike="noStrike" kern="1200" baseline="0" dirty="0">
                          <a:solidFill>
                            <a:schemeClr val="lt1"/>
                          </a:solidFill>
                          <a:latin typeface="Arial" panose="020B0604020202020204" pitchFamily="34" charset="0"/>
                          <a:ea typeface="+mn-ea"/>
                          <a:cs typeface="Arial" panose="020B0604020202020204" pitchFamily="34" charset="0"/>
                        </a:rPr>
                        <a:t> DC value</a:t>
                      </a:r>
                      <a:endParaRPr lang="en-US" sz="1600" b="1" dirty="0">
                        <a:latin typeface="Arial" panose="020B0604020202020204" pitchFamily="34" charset="0"/>
                        <a:cs typeface="Arial" panose="020B0604020202020204" pitchFamily="34" charset="0"/>
                      </a:endParaRPr>
                    </a:p>
                  </a:txBody>
                  <a:tcPr marL="91416" marR="91416" marT="45708" marB="45708"/>
                </a:tc>
                <a:extLst>
                  <a:ext uri="{0D108BD9-81ED-4DB2-BD59-A6C34878D82A}">
                    <a16:rowId xmlns:a16="http://schemas.microsoft.com/office/drawing/2014/main" val="2388913846"/>
                  </a:ext>
                </a:extLst>
              </a:tr>
              <a:tr h="335193">
                <a:tc>
                  <a:txBody>
                    <a:bodyPr/>
                    <a:lstStyle/>
                    <a:p>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RAM test checkerboard or march</a:t>
                      </a:r>
                      <a:endParaRPr lang="en-US" sz="1600" dirty="0">
                        <a:latin typeface="Arial" panose="020B0604020202020204" pitchFamily="34" charset="0"/>
                        <a:cs typeface="Arial" panose="020B0604020202020204" pitchFamily="34" charset="0"/>
                      </a:endParaRPr>
                    </a:p>
                  </a:txBody>
                  <a:tcPr marL="91416" marR="91416" marT="45708" marB="45708"/>
                </a:tc>
                <a:tc>
                  <a:txBody>
                    <a:bodyPr/>
                    <a:lstStyle/>
                    <a:p>
                      <a:pPr algn="ct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Low (60%)</a:t>
                      </a:r>
                      <a:endParaRPr lang="en-US" sz="1600" dirty="0">
                        <a:latin typeface="Arial" panose="020B0604020202020204" pitchFamily="34" charset="0"/>
                        <a:cs typeface="Arial" panose="020B0604020202020204" pitchFamily="34" charset="0"/>
                      </a:endParaRPr>
                    </a:p>
                  </a:txBody>
                  <a:tcPr marL="91416" marR="91416" marT="45708" marB="45708"/>
                </a:tc>
                <a:extLst>
                  <a:ext uri="{0D108BD9-81ED-4DB2-BD59-A6C34878D82A}">
                    <a16:rowId xmlns:a16="http://schemas.microsoft.com/office/drawing/2014/main" val="741714099"/>
                  </a:ext>
                </a:extLst>
              </a:tr>
              <a:tr h="335193">
                <a:tc>
                  <a:txBody>
                    <a:bodyPr/>
                    <a:lstStyle/>
                    <a:p>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RAM test Walk-Path</a:t>
                      </a:r>
                      <a:endParaRPr lang="en-US" sz="1600" dirty="0">
                        <a:latin typeface="Arial" panose="020B0604020202020204" pitchFamily="34" charset="0"/>
                        <a:cs typeface="Arial" panose="020B0604020202020204" pitchFamily="34" charset="0"/>
                      </a:endParaRPr>
                    </a:p>
                  </a:txBody>
                  <a:tcPr marL="91416" marR="91416" marT="45708" marB="45708"/>
                </a:tc>
                <a:tc>
                  <a:txBody>
                    <a:bodyPr/>
                    <a:lstStyle/>
                    <a:p>
                      <a:pPr algn="ct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Medium (90%)</a:t>
                      </a:r>
                      <a:endParaRPr lang="en-US" sz="1600" dirty="0">
                        <a:latin typeface="Arial" panose="020B0604020202020204" pitchFamily="34" charset="0"/>
                        <a:cs typeface="Arial" panose="020B0604020202020204" pitchFamily="34" charset="0"/>
                      </a:endParaRPr>
                    </a:p>
                  </a:txBody>
                  <a:tcPr marL="91416" marR="91416" marT="45708" marB="45708"/>
                </a:tc>
                <a:extLst>
                  <a:ext uri="{0D108BD9-81ED-4DB2-BD59-A6C34878D82A}">
                    <a16:rowId xmlns:a16="http://schemas.microsoft.com/office/drawing/2014/main" val="2820803877"/>
                  </a:ext>
                </a:extLst>
              </a:tr>
              <a:tr h="335193">
                <a:tc>
                  <a:txBody>
                    <a:bodyPr/>
                    <a:lstStyle/>
                    <a:p>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RAM test </a:t>
                      </a:r>
                      <a:r>
                        <a:rPr lang="en-US" sz="1600" b="0" i="0" u="none" strike="noStrike" kern="1200" baseline="0" dirty="0" err="1">
                          <a:solidFill>
                            <a:schemeClr val="dk1"/>
                          </a:solidFill>
                          <a:latin typeface="Arial" panose="020B0604020202020204" pitchFamily="34" charset="0"/>
                          <a:ea typeface="+mn-ea"/>
                          <a:cs typeface="Arial" panose="020B0604020202020204" pitchFamily="34" charset="0"/>
                        </a:rPr>
                        <a:t>Galpat</a:t>
                      </a: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 or transparent </a:t>
                      </a:r>
                      <a:r>
                        <a:rPr lang="en-US" sz="1600" b="0" i="0" u="none" strike="noStrike" kern="1200" baseline="0" dirty="0" err="1">
                          <a:solidFill>
                            <a:schemeClr val="dk1"/>
                          </a:solidFill>
                          <a:latin typeface="Arial" panose="020B0604020202020204" pitchFamily="34" charset="0"/>
                          <a:ea typeface="+mn-ea"/>
                          <a:cs typeface="Arial" panose="020B0604020202020204" pitchFamily="34" charset="0"/>
                        </a:rPr>
                        <a:t>Galpat</a:t>
                      </a:r>
                      <a:endParaRPr lang="en-US" sz="1600" dirty="0">
                        <a:latin typeface="Arial" panose="020B0604020202020204" pitchFamily="34" charset="0"/>
                        <a:cs typeface="Arial" panose="020B0604020202020204" pitchFamily="34" charset="0"/>
                      </a:endParaRPr>
                    </a:p>
                  </a:txBody>
                  <a:tcPr marL="91416" marR="91416" marT="45708" marB="45708"/>
                </a:tc>
                <a:tc>
                  <a:txBody>
                    <a:bodyPr/>
                    <a:lstStyle/>
                    <a:p>
                      <a:pPr algn="ct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High (99%)</a:t>
                      </a:r>
                      <a:endParaRPr lang="en-US" sz="1600" dirty="0">
                        <a:latin typeface="Arial" panose="020B0604020202020204" pitchFamily="34" charset="0"/>
                        <a:cs typeface="Arial" panose="020B0604020202020204" pitchFamily="34" charset="0"/>
                      </a:endParaRPr>
                    </a:p>
                  </a:txBody>
                  <a:tcPr marL="91416" marR="91416" marT="45708" marB="45708"/>
                </a:tc>
                <a:extLst>
                  <a:ext uri="{0D108BD9-81ED-4DB2-BD59-A6C34878D82A}">
                    <a16:rowId xmlns:a16="http://schemas.microsoft.com/office/drawing/2014/main" val="3091087806"/>
                  </a:ext>
                </a:extLst>
              </a:tr>
              <a:tr h="335193">
                <a:tc>
                  <a:txBody>
                    <a:bodyPr/>
                    <a:lstStyle/>
                    <a:p>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RAM test Abraham</a:t>
                      </a:r>
                      <a:endParaRPr lang="en-US" sz="1600" dirty="0">
                        <a:latin typeface="Arial" panose="020B0604020202020204" pitchFamily="34" charset="0"/>
                        <a:cs typeface="Arial" panose="020B0604020202020204" pitchFamily="34" charset="0"/>
                      </a:endParaRPr>
                    </a:p>
                  </a:txBody>
                  <a:tcPr marL="91416" marR="91416" marT="45708" marB="45708"/>
                </a:tc>
                <a:tc>
                  <a:txBody>
                    <a:bodyPr/>
                    <a:lstStyle/>
                    <a:p>
                      <a:pPr algn="ct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High (99%)</a:t>
                      </a:r>
                      <a:endParaRPr lang="en-US" sz="1600" dirty="0">
                        <a:latin typeface="Arial" panose="020B0604020202020204" pitchFamily="34" charset="0"/>
                        <a:cs typeface="Arial" panose="020B0604020202020204" pitchFamily="34" charset="0"/>
                      </a:endParaRPr>
                    </a:p>
                  </a:txBody>
                  <a:tcPr marL="91416" marR="91416" marT="45708" marB="45708"/>
                </a:tc>
                <a:extLst>
                  <a:ext uri="{0D108BD9-81ED-4DB2-BD59-A6C34878D82A}">
                    <a16:rowId xmlns:a16="http://schemas.microsoft.com/office/drawing/2014/main" val="4108922680"/>
                  </a:ext>
                </a:extLst>
              </a:tr>
              <a:tr h="33519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Parity-bit for RAM</a:t>
                      </a:r>
                      <a:endParaRPr lang="en-US" sz="1600" dirty="0">
                        <a:latin typeface="Arial" panose="020B0604020202020204" pitchFamily="34" charset="0"/>
                        <a:cs typeface="Arial" panose="020B0604020202020204" pitchFamily="34" charset="0"/>
                      </a:endParaRPr>
                    </a:p>
                  </a:txBody>
                  <a:tcPr marL="91416" marR="91416" marT="45708" marB="45708"/>
                </a:tc>
                <a:tc>
                  <a:txBody>
                    <a:bodyPr/>
                    <a:lstStyle/>
                    <a:p>
                      <a:pPr algn="ctr"/>
                      <a:r>
                        <a:rPr lang="en-US" sz="1600" b="0" i="0" u="none" strike="noStrike" kern="1200" baseline="0" dirty="0">
                          <a:solidFill>
                            <a:schemeClr val="dk1"/>
                          </a:solidFill>
                          <a:latin typeface="Arial" panose="020B0604020202020204" pitchFamily="34" charset="0"/>
                          <a:ea typeface="+mn-ea"/>
                          <a:cs typeface="Arial" panose="020B0604020202020204" pitchFamily="34" charset="0"/>
                        </a:rPr>
                        <a:t>Low (60%)</a:t>
                      </a:r>
                      <a:endParaRPr lang="en-US" sz="1600" dirty="0">
                        <a:latin typeface="Arial" panose="020B0604020202020204" pitchFamily="34" charset="0"/>
                        <a:cs typeface="Arial" panose="020B0604020202020204" pitchFamily="34" charset="0"/>
                      </a:endParaRPr>
                    </a:p>
                  </a:txBody>
                  <a:tcPr marL="91416" marR="91416" marT="45708" marB="45708"/>
                </a:tc>
                <a:extLst>
                  <a:ext uri="{0D108BD9-81ED-4DB2-BD59-A6C34878D82A}">
                    <a16:rowId xmlns:a16="http://schemas.microsoft.com/office/drawing/2014/main" val="3673945648"/>
                  </a:ext>
                </a:extLst>
              </a:tr>
            </a:tbl>
          </a:graphicData>
        </a:graphic>
      </p:graphicFrame>
      <p:cxnSp>
        <p:nvCxnSpPr>
          <p:cNvPr id="9" name="직선 연결선 8"/>
          <p:cNvCxnSpPr/>
          <p:nvPr/>
        </p:nvCxnSpPr>
        <p:spPr>
          <a:xfrm flipH="1">
            <a:off x="1777383" y="2907067"/>
            <a:ext cx="177837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0"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1" name="직사각형 10"/>
          <p:cNvSpPr/>
          <p:nvPr/>
        </p:nvSpPr>
        <p:spPr>
          <a:xfrm>
            <a:off x="11147619" y="2275967"/>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pic>
        <p:nvPicPr>
          <p:cNvPr id="12" name="그림 11">
            <a:extLst>
              <a:ext uri="{FF2B5EF4-FFF2-40B4-BE49-F238E27FC236}">
                <a16:creationId xmlns:a16="http://schemas.microsoft.com/office/drawing/2014/main" id="{EAF57DCA-160A-467C-8819-964CE5E246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3" name="Foliennummernplatzhalter 3">
            <a:extLst>
              <a:ext uri="{FF2B5EF4-FFF2-40B4-BE49-F238E27FC236}">
                <a16:creationId xmlns:a16="http://schemas.microsoft.com/office/drawing/2014/main" id="{B443B8F1-D566-4D5F-A41B-4F1B0B6F37A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72</a:t>
            </a:fld>
            <a:endParaRPr lang="en-GB" noProof="0" dirty="0"/>
          </a:p>
        </p:txBody>
      </p:sp>
    </p:spTree>
    <p:extLst>
      <p:ext uri="{BB962C8B-B14F-4D97-AF65-F5344CB8AC3E}">
        <p14:creationId xmlns:p14="http://schemas.microsoft.com/office/powerpoint/2010/main" val="28955271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가변 메모리 범위</a:t>
            </a:r>
            <a:r>
              <a:rPr lang="en-US" altLang="ko-KR" sz="1800" b="1" dirty="0">
                <a:solidFill>
                  <a:srgbClr val="327ED2"/>
                </a:solidFill>
                <a:latin typeface="+mn-ea"/>
              </a:rPr>
              <a:t> (V</a:t>
            </a:r>
            <a:r>
              <a:rPr lang="en-US" altLang="ko-KR" sz="1800" b="1" u="sng" dirty="0">
                <a:solidFill>
                  <a:srgbClr val="327ED2"/>
                </a:solidFill>
                <a:latin typeface="+mn-ea"/>
              </a:rPr>
              <a:t>ariant memory ranges)</a:t>
            </a:r>
            <a:endParaRPr lang="en-US" sz="1800" b="1" u="sng" dirty="0">
              <a:solidFill>
                <a:srgbClr val="327ED2"/>
              </a:solidFill>
              <a:latin typeface="+mn-ea"/>
            </a:endParaRPr>
          </a:p>
        </p:txBody>
      </p:sp>
      <p:graphicFrame>
        <p:nvGraphicFramePr>
          <p:cNvPr id="7" name="표 6"/>
          <p:cNvGraphicFramePr>
            <a:graphicFrameLocks noGrp="1"/>
          </p:cNvGraphicFramePr>
          <p:nvPr>
            <p:extLst/>
          </p:nvPr>
        </p:nvGraphicFramePr>
        <p:xfrm>
          <a:off x="333288" y="1921141"/>
          <a:ext cx="11446071" cy="4023312"/>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94102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4.3</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endParaRPr lang="en-US" altLang="ko-KR" sz="1400" kern="1200" dirty="0">
                        <a:solidFill>
                          <a:schemeClr val="tx1"/>
                        </a:solidFill>
                        <a:effectLst/>
                        <a:latin typeface="+mn-ea"/>
                        <a:ea typeface="+mn-ea"/>
                        <a:cs typeface="+mn-cs"/>
                      </a:endParaRPr>
                    </a:p>
                    <a:p>
                      <a:pPr fontAlgn="base" latinLnBrk="0"/>
                      <a:r>
                        <a:rPr lang="en-US" altLang="ko-KR" sz="1400" kern="1200" dirty="0">
                          <a:solidFill>
                            <a:schemeClr val="tx1"/>
                          </a:solidFill>
                          <a:effectLst/>
                          <a:latin typeface="+mn-ea"/>
                          <a:ea typeface="+mn-ea"/>
                          <a:cs typeface="+mn-cs"/>
                        </a:rPr>
                        <a:t>b) </a:t>
                      </a:r>
                      <a:r>
                        <a:rPr lang="ko-KR" altLang="en-US" sz="1400" kern="1200" dirty="0">
                          <a:solidFill>
                            <a:schemeClr val="tx1"/>
                          </a:solidFill>
                          <a:effectLst/>
                          <a:latin typeface="+mn-ea"/>
                          <a:ea typeface="+mn-ea"/>
                          <a:cs typeface="+mn-cs"/>
                        </a:rPr>
                        <a:t>알기 쉬운 “</a:t>
                      </a:r>
                      <a:r>
                        <a:rPr lang="en-US" altLang="ko-KR" sz="1400" kern="1200" dirty="0" err="1">
                          <a:solidFill>
                            <a:schemeClr val="tx1"/>
                          </a:solidFill>
                          <a:effectLst/>
                          <a:latin typeface="+mn-ea"/>
                          <a:ea typeface="+mn-ea"/>
                          <a:cs typeface="+mn-cs"/>
                        </a:rPr>
                        <a:t>galpat</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테스트</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시험 시작 시</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시험 할 메모리의 범위의 내용에 관해 소프트웨어나 하드웨어를 사용해 “특징” 이 형성되고</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 특징이 레지스터에 저장된다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이는 </a:t>
                      </a:r>
                      <a:r>
                        <a:rPr lang="en-US" altLang="ko-KR" sz="1400" kern="1200" dirty="0" err="1">
                          <a:solidFill>
                            <a:schemeClr val="tx1"/>
                          </a:solidFill>
                          <a:effectLst/>
                          <a:latin typeface="+mn-ea"/>
                          <a:ea typeface="+mn-ea"/>
                          <a:cs typeface="+mn-cs"/>
                        </a:rPr>
                        <a:t>galpat</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테스트에서 메모리의 고정 할당에 해당된다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내용이 이제 역으로 테스트 셀에 작성되고 나머지 셀의 내용을 검사한다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 셀들 중 하나에 모든 읽기 접근 후 테스트 셀의 내용을 또한 읽는다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pPr fontAlgn="base" latinLnBrk="0"/>
                      <a:r>
                        <a:rPr lang="ko-KR" altLang="en-US" sz="1400" kern="1200" dirty="0">
                          <a:solidFill>
                            <a:schemeClr val="tx1"/>
                          </a:solidFill>
                          <a:effectLst/>
                          <a:latin typeface="+mn-ea"/>
                          <a:ea typeface="+mn-ea"/>
                          <a:cs typeface="+mn-cs"/>
                        </a:rPr>
                        <a:t>나머지 셀의 내용은 모르기 때문에 그 내용은 개별적으로 검사하는 것이 아니라 다시 한번 특징을 형성하는 것으로 검사한다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첫 번째 셀의 이 첫 번째 시험 후</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이 셀의 두 번째 시험은 여러 번 역전된 내용으로 실시된다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따라서 내용은 다시 진실이다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따라서 메모리의 원래 내용이 다시 확립된다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다른 모든 메모리 셀이 같은 방식으로 시험된다</a:t>
                      </a:r>
                      <a:r>
                        <a:rPr lang="en-US" altLang="ko-KR" sz="1400" kern="1200" dirty="0">
                          <a:solidFill>
                            <a:schemeClr val="tx1"/>
                          </a:solidFill>
                          <a:effectLst/>
                          <a:latin typeface="+mn-ea"/>
                          <a:ea typeface="+mn-ea"/>
                          <a:cs typeface="+mn-cs"/>
                        </a:rPr>
                        <a:t>. </a:t>
                      </a:r>
                      <a:r>
                        <a:rPr lang="ko-KR" altLang="en-US" sz="1400" kern="1200" dirty="0">
                          <a:solidFill>
                            <a:schemeClr val="tx1"/>
                          </a:solidFill>
                          <a:effectLst/>
                          <a:latin typeface="+mn-ea"/>
                          <a:ea typeface="+mn-ea"/>
                          <a:cs typeface="+mn-cs"/>
                        </a:rPr>
                        <a:t>차이가 있으면 고장으로 추정된다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sz="1400" b="0" i="0" u="none" strike="noStrike" kern="1200" baseline="0" dirty="0">
                          <a:solidFill>
                            <a:schemeClr val="tx1"/>
                          </a:solidFill>
                          <a:latin typeface="+mn-ea"/>
                          <a:ea typeface="+mn-ea"/>
                          <a:cs typeface="+mn-cs"/>
                        </a:rPr>
                        <a:t>b) Transparent “</a:t>
                      </a:r>
                      <a:r>
                        <a:rPr lang="en-US" sz="1400" b="0" i="0" u="none" strike="noStrike" kern="1200" baseline="0" dirty="0" err="1">
                          <a:solidFill>
                            <a:schemeClr val="tx1"/>
                          </a:solidFill>
                          <a:latin typeface="+mn-ea"/>
                          <a:ea typeface="+mn-ea"/>
                          <a:cs typeface="+mn-cs"/>
                        </a:rPr>
                        <a:t>galpat</a:t>
                      </a:r>
                      <a:r>
                        <a:rPr lang="en-US" sz="1400" b="0" i="0" u="none" strike="noStrike" kern="1200" baseline="0" dirty="0">
                          <a:solidFill>
                            <a:schemeClr val="tx1"/>
                          </a:solidFill>
                          <a:latin typeface="+mn-ea"/>
                          <a:ea typeface="+mn-ea"/>
                          <a:cs typeface="+mn-cs"/>
                        </a:rPr>
                        <a:t>” test: At the beginning of the test, a “signature” is formed using software or also hardware regarding the content of the memory range to be tested and this is stored in the register; this corresponds to the pre-assignment of the memory in the </a:t>
                      </a:r>
                      <a:r>
                        <a:rPr lang="en-US" sz="1400" b="0" i="0" u="none" strike="noStrike" kern="1200" baseline="0" dirty="0" err="1">
                          <a:solidFill>
                            <a:schemeClr val="tx1"/>
                          </a:solidFill>
                          <a:latin typeface="+mn-ea"/>
                          <a:ea typeface="+mn-ea"/>
                          <a:cs typeface="+mn-cs"/>
                        </a:rPr>
                        <a:t>galpat</a:t>
                      </a:r>
                      <a:r>
                        <a:rPr lang="en-US" sz="1400" b="0" i="0" u="none" strike="noStrike" kern="1200" baseline="0" dirty="0">
                          <a:solidFill>
                            <a:schemeClr val="tx1"/>
                          </a:solidFill>
                          <a:latin typeface="+mn-ea"/>
                          <a:ea typeface="+mn-ea"/>
                          <a:cs typeface="+mn-cs"/>
                        </a:rPr>
                        <a:t> test. The contents are now written into the test cell in an inverted way and inspect the contents of the remaining cells. The contents of the test cell are also read after every reading access to one of these cells. Since the contents of the remaining cells is indeed unknown, their contents are not inspected individually, but by forming a signature once again. After this first run for the first cell, a second run for this cell takes place with contents which have been inverted several times - therefore contents which are real again. Thus, the original contents of the memory are re-established. All the other memory cells are tested in the same manner. A failure is assumed if there is a difference.</a:t>
                      </a:r>
                      <a:endParaRPr lang="ko-KR" altLang="en-US" sz="1400" kern="1200" dirty="0">
                        <a:solidFill>
                          <a:schemeClr val="tx1"/>
                        </a:solidFill>
                        <a:effectLst/>
                        <a:latin typeface="+mn-ea"/>
                        <a:ea typeface="+mn-ea"/>
                        <a:cs typeface="+mn-cs"/>
                      </a:endParaRPr>
                    </a:p>
                    <a:p>
                      <a:endParaRPr lang="en-US" sz="14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bl>
          </a:graphicData>
        </a:graphic>
      </p:graphicFrame>
      <p:cxnSp>
        <p:nvCxnSpPr>
          <p:cNvPr id="8" name="직선 연결선 7"/>
          <p:cNvCxnSpPr>
            <a:cxnSpLocks/>
          </p:cNvCxnSpPr>
          <p:nvPr/>
        </p:nvCxnSpPr>
        <p:spPr>
          <a:xfrm flipH="1">
            <a:off x="1870745" y="2699522"/>
            <a:ext cx="2114027"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9" name="직사각형 8"/>
          <p:cNvSpPr/>
          <p:nvPr/>
        </p:nvSpPr>
        <p:spPr>
          <a:xfrm>
            <a:off x="11147619" y="2222233"/>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1" name="그림 10">
            <a:extLst>
              <a:ext uri="{FF2B5EF4-FFF2-40B4-BE49-F238E27FC236}">
                <a16:creationId xmlns:a16="http://schemas.microsoft.com/office/drawing/2014/main" id="{02D0FE0E-65D5-4C16-A5C0-8544088875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2" name="Foliennummernplatzhalter 3">
            <a:extLst>
              <a:ext uri="{FF2B5EF4-FFF2-40B4-BE49-F238E27FC236}">
                <a16:creationId xmlns:a16="http://schemas.microsoft.com/office/drawing/2014/main" id="{457C10A8-3B1C-40E6-8EC6-5BD371CD1DF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73</a:t>
            </a:fld>
            <a:endParaRPr lang="en-GB" noProof="0" dirty="0"/>
          </a:p>
        </p:txBody>
      </p:sp>
    </p:spTree>
    <p:extLst>
      <p:ext uri="{BB962C8B-B14F-4D97-AF65-F5344CB8AC3E}">
        <p14:creationId xmlns:p14="http://schemas.microsoft.com/office/powerpoint/2010/main" val="14773339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4"/>
            <a:ext cx="11334624" cy="680753"/>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I/O</a:t>
            </a:r>
            <a:r>
              <a:rPr lang="ko-KR" altLang="en-US" sz="1800" b="1" dirty="0">
                <a:solidFill>
                  <a:srgbClr val="327ED2"/>
                </a:solidFill>
                <a:latin typeface="+mn-ea"/>
              </a:rPr>
              <a:t>장치 및 통신연결을 포함한 인터페이스</a:t>
            </a:r>
            <a:endParaRPr lang="en-US" sz="1800" b="1" u="sng" dirty="0">
              <a:solidFill>
                <a:srgbClr val="327ED2"/>
              </a:solidFill>
              <a:latin typeface="+mn-ea"/>
            </a:endParaRPr>
          </a:p>
        </p:txBody>
      </p:sp>
      <p:graphicFrame>
        <p:nvGraphicFramePr>
          <p:cNvPr id="12" name="표 11"/>
          <p:cNvGraphicFramePr>
            <a:graphicFrameLocks noGrp="1"/>
          </p:cNvGraphicFramePr>
          <p:nvPr>
            <p:extLst/>
          </p:nvPr>
        </p:nvGraphicFramePr>
        <p:xfrm>
          <a:off x="333289" y="1873529"/>
          <a:ext cx="11531774" cy="4389024"/>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4280373">
                  <a:extLst>
                    <a:ext uri="{9D8B030D-6E8A-4147-A177-3AD203B41FA5}">
                      <a16:colId xmlns:a16="http://schemas.microsoft.com/office/drawing/2014/main" val="3416290245"/>
                    </a:ext>
                  </a:extLst>
                </a:gridCol>
                <a:gridCol w="885594">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352435">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altLang="ko-KR"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916360">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200" b="0" kern="1200" dirty="0">
                          <a:solidFill>
                            <a:schemeClr val="tx1"/>
                          </a:solidFill>
                          <a:effectLst/>
                          <a:latin typeface="+mn-ea"/>
                          <a:ea typeface="+mn-ea"/>
                          <a:cs typeface="+mn-cs"/>
                        </a:rPr>
                        <a:t>데이터 흐름에서 정적인 결함 및 입출력선의 </a:t>
                      </a:r>
                      <a:r>
                        <a:rPr lang="ko-KR" altLang="en-US" sz="1200" b="0" kern="1200" dirty="0" err="1">
                          <a:solidFill>
                            <a:schemeClr val="tx1"/>
                          </a:solidFill>
                          <a:effectLst/>
                          <a:latin typeface="+mn-ea"/>
                          <a:ea typeface="+mn-ea"/>
                          <a:cs typeface="+mn-cs"/>
                        </a:rPr>
                        <a:t>혼선뿐만</a:t>
                      </a:r>
                      <a:r>
                        <a:rPr lang="ko-KR" altLang="en-US" sz="1200" b="0" kern="1200" dirty="0">
                          <a:solidFill>
                            <a:schemeClr val="tx1"/>
                          </a:solidFill>
                          <a:effectLst/>
                          <a:latin typeface="+mn-ea"/>
                          <a:ea typeface="+mn-ea"/>
                          <a:cs typeface="+mn-cs"/>
                        </a:rPr>
                        <a:t> 아니라 임의 및 </a:t>
                      </a:r>
                      <a:r>
                        <a:rPr lang="ko-KR" altLang="en-US" sz="1200" b="0" kern="1200" dirty="0" err="1">
                          <a:solidFill>
                            <a:schemeClr val="tx1"/>
                          </a:solidFill>
                          <a:effectLst/>
                          <a:latin typeface="+mn-ea"/>
                          <a:ea typeface="+mn-ea"/>
                          <a:cs typeface="+mn-cs"/>
                        </a:rPr>
                        <a:t>시스템적인</a:t>
                      </a:r>
                      <a:r>
                        <a:rPr lang="ko-KR" altLang="en-US" sz="1200" b="0" kern="1200" dirty="0">
                          <a:solidFill>
                            <a:schemeClr val="tx1"/>
                          </a:solidFill>
                          <a:effectLst/>
                          <a:latin typeface="+mn-ea"/>
                          <a:ea typeface="+mn-ea"/>
                          <a:cs typeface="+mn-cs"/>
                        </a:rPr>
                        <a:t> 결함은 늦어도</a:t>
                      </a:r>
                      <a:r>
                        <a:rPr lang="ko-KR" altLang="en-US" sz="1200" b="0" kern="1200" baseline="0" dirty="0">
                          <a:solidFill>
                            <a:schemeClr val="tx1"/>
                          </a:solidFill>
                          <a:effectLst/>
                          <a:latin typeface="+mn-ea"/>
                          <a:ea typeface="+mn-ea"/>
                          <a:cs typeface="+mn-cs"/>
                        </a:rPr>
                        <a:t> </a:t>
                      </a:r>
                      <a:r>
                        <a:rPr lang="ko-KR" altLang="en-US" sz="1200" b="0" kern="1200" dirty="0">
                          <a:solidFill>
                            <a:schemeClr val="tx1"/>
                          </a:solidFill>
                          <a:effectLst/>
                          <a:latin typeface="+mn-ea"/>
                          <a:ea typeface="+mn-ea"/>
                          <a:cs typeface="+mn-cs"/>
                        </a:rPr>
                        <a:t>엘리베이터의 다음 운행 전에 감지되어야 한다</a:t>
                      </a:r>
                      <a:r>
                        <a:rPr lang="en-US" altLang="ko-KR" sz="1200" b="0" kern="1200" dirty="0">
                          <a:solidFill>
                            <a:schemeClr val="tx1"/>
                          </a:solidFill>
                          <a:effectLst/>
                          <a:latin typeface="+mn-ea"/>
                          <a:ea typeface="+mn-ea"/>
                          <a:cs typeface="+mn-cs"/>
                        </a:rPr>
                        <a:t>. (Static failures and cross talk on I/O lines as well as random and systematic failures in the data flow shall be detected at the latest</a:t>
                      </a:r>
                      <a:r>
                        <a:rPr lang="en-US" altLang="ko-KR" sz="1200" b="0" kern="1200" baseline="0" dirty="0">
                          <a:solidFill>
                            <a:schemeClr val="tx1"/>
                          </a:solidFill>
                          <a:effectLst/>
                          <a:latin typeface="+mn-ea"/>
                          <a:ea typeface="+mn-ea"/>
                          <a:cs typeface="+mn-cs"/>
                        </a:rPr>
                        <a:t> </a:t>
                      </a:r>
                      <a:r>
                        <a:rPr lang="en-US" altLang="ko-KR" sz="1200" b="0" kern="1200" dirty="0">
                          <a:solidFill>
                            <a:schemeClr val="tx1"/>
                          </a:solidFill>
                          <a:effectLst/>
                          <a:latin typeface="+mn-ea"/>
                          <a:ea typeface="+mn-ea"/>
                          <a:cs typeface="+mn-cs"/>
                        </a:rPr>
                        <a:t>before the next travel of the lift.)</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코드 안전</a:t>
                      </a:r>
                      <a:r>
                        <a:rPr lang="en-US" altLang="ko-KR" sz="1200" kern="1200" dirty="0">
                          <a:solidFill>
                            <a:schemeClr val="tx1"/>
                          </a:solidFill>
                          <a:effectLst/>
                          <a:latin typeface="+mn-ea"/>
                          <a:ea typeface="+mn-ea"/>
                          <a:cs typeface="+mn-cs"/>
                        </a:rPr>
                        <a:t>,</a:t>
                      </a:r>
                      <a:r>
                        <a:rPr lang="ko-KR" altLang="en-US" sz="1200" kern="1200" dirty="0">
                          <a:solidFill>
                            <a:schemeClr val="tx1"/>
                          </a:solidFill>
                          <a:effectLst/>
                          <a:latin typeface="+mn-ea"/>
                          <a:ea typeface="+mn-ea"/>
                          <a:cs typeface="+mn-cs"/>
                        </a:rPr>
                        <a:t> 또는 </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테스트 패턴 </a:t>
                      </a:r>
                      <a:endParaRPr lang="en-US" altLang="ko-KR" sz="1200" kern="1200" dirty="0">
                        <a:solidFill>
                          <a:schemeClr val="tx1"/>
                        </a:solidFill>
                        <a:effectLst/>
                        <a:latin typeface="+mn-ea"/>
                        <a:ea typeface="+mn-ea"/>
                        <a:cs typeface="+mn-cs"/>
                      </a:endParaRPr>
                    </a:p>
                    <a:p>
                      <a:pPr marL="0" indent="0" fontAlgn="base" latinLnBrk="0">
                        <a:buFont typeface="Arial" panose="020B0604020202020204" pitchFamily="34" charset="0"/>
                        <a:buNone/>
                      </a:pPr>
                      <a:endParaRPr lang="en-US" altLang="ko-KR" sz="1200" b="0" kern="1200" dirty="0">
                        <a:solidFill>
                          <a:schemeClr val="tx1"/>
                        </a:solidFill>
                        <a:effectLst/>
                        <a:latin typeface="+mn-ea"/>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ko-KR" sz="1200" b="0" kern="1200" dirty="0">
                          <a:solidFill>
                            <a:schemeClr val="tx1"/>
                          </a:solidFill>
                          <a:effectLst/>
                          <a:latin typeface="+mn-ea"/>
                          <a:ea typeface="+mn-ea"/>
                          <a:cs typeface="+mn-cs"/>
                        </a:rPr>
                        <a:t>(Code safety, or test pattern.)</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5.5</a:t>
                      </a:r>
                      <a:endParaRPr lang="ko-KR" altLang="en-US" sz="12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tx1"/>
                          </a:solidFill>
                          <a:latin typeface="+mn-ea"/>
                          <a:ea typeface="+mn-ea"/>
                        </a:rPr>
                        <a:t>A.6.2</a:t>
                      </a:r>
                    </a:p>
                    <a:p>
                      <a:pPr algn="ctr"/>
                      <a:r>
                        <a:rPr lang="en-US" sz="1200" b="0" dirty="0">
                          <a:solidFill>
                            <a:schemeClr val="tx1"/>
                          </a:solidFill>
                          <a:latin typeface="+mn-ea"/>
                          <a:ea typeface="+mn-ea"/>
                        </a:rPr>
                        <a:t>A.6.1</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916360">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데이터 흐름에서 정적인 결함 및 입</a:t>
                      </a:r>
                      <a:r>
                        <a:rPr lang="en-US" altLang="ko-KR" sz="1200" kern="1200" dirty="0">
                          <a:solidFill>
                            <a:schemeClr val="tx1"/>
                          </a:solidFill>
                          <a:effectLst/>
                          <a:latin typeface="+mn-ea"/>
                          <a:ea typeface="+mn-ea"/>
                          <a:cs typeface="+mn-cs"/>
                        </a:rPr>
                        <a:t>‧</a:t>
                      </a:r>
                      <a:r>
                        <a:rPr lang="ko-KR" altLang="en-US" sz="1200" kern="1200" dirty="0">
                          <a:solidFill>
                            <a:schemeClr val="tx1"/>
                          </a:solidFill>
                          <a:effectLst/>
                          <a:latin typeface="+mn-ea"/>
                          <a:ea typeface="+mn-ea"/>
                          <a:cs typeface="+mn-cs"/>
                        </a:rPr>
                        <a:t>출력선의 </a:t>
                      </a:r>
                      <a:r>
                        <a:rPr lang="ko-KR" altLang="en-US" sz="1200" kern="1200" dirty="0" err="1">
                          <a:solidFill>
                            <a:schemeClr val="tx1"/>
                          </a:solidFill>
                          <a:effectLst/>
                          <a:latin typeface="+mn-ea"/>
                          <a:ea typeface="+mn-ea"/>
                          <a:cs typeface="+mn-cs"/>
                        </a:rPr>
                        <a:t>혼선뿐만</a:t>
                      </a:r>
                      <a:r>
                        <a:rPr lang="ko-KR" altLang="en-US" sz="1200" kern="1200" dirty="0">
                          <a:solidFill>
                            <a:schemeClr val="tx1"/>
                          </a:solidFill>
                          <a:effectLst/>
                          <a:latin typeface="+mn-ea"/>
                          <a:ea typeface="+mn-ea"/>
                          <a:cs typeface="+mn-cs"/>
                        </a:rPr>
                        <a:t> 아니라 임의 및 </a:t>
                      </a:r>
                      <a:r>
                        <a:rPr lang="ko-KR" altLang="en-US" sz="1200" kern="1200" dirty="0" err="1">
                          <a:solidFill>
                            <a:schemeClr val="tx1"/>
                          </a:solidFill>
                          <a:effectLst/>
                          <a:latin typeface="+mn-ea"/>
                          <a:ea typeface="+mn-ea"/>
                          <a:cs typeface="+mn-cs"/>
                        </a:rPr>
                        <a:t>시스템적인</a:t>
                      </a:r>
                      <a:r>
                        <a:rPr lang="ko-KR" altLang="en-US" sz="1200" kern="1200" dirty="0">
                          <a:solidFill>
                            <a:schemeClr val="tx1"/>
                          </a:solidFill>
                          <a:effectLst/>
                          <a:latin typeface="+mn-ea"/>
                          <a:ea typeface="+mn-ea"/>
                          <a:cs typeface="+mn-cs"/>
                        </a:rPr>
                        <a:t> 결함은 시스템 반응시간을 고려하는 것으로 감지되어야 한다</a:t>
                      </a:r>
                      <a:r>
                        <a:rPr lang="en-US" altLang="ko-KR" sz="1200" kern="1200" dirty="0">
                          <a:solidFill>
                            <a:schemeClr val="tx1"/>
                          </a:solidFill>
                          <a:effectLst/>
                          <a:latin typeface="+mn-ea"/>
                          <a:ea typeface="+mn-ea"/>
                          <a:cs typeface="+mn-cs"/>
                        </a:rPr>
                        <a:t>. </a:t>
                      </a:r>
                      <a:r>
                        <a:rPr lang="en-US" altLang="ko-KR" sz="1200" b="0" kern="1200" dirty="0">
                          <a:solidFill>
                            <a:schemeClr val="tx1"/>
                          </a:solidFill>
                          <a:effectLst/>
                          <a:latin typeface="+mn-ea"/>
                          <a:ea typeface="+mn-ea"/>
                          <a:cs typeface="+mn-cs"/>
                        </a:rPr>
                        <a:t>(Static failures and cross talk on I/O lines as well as random and systematic failures in the data flow, shall be detected with due consideration to the system reaction time.)</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코드 안전성</a:t>
                      </a:r>
                      <a:r>
                        <a:rPr lang="en-US" altLang="ko-KR" sz="1200" kern="1200" dirty="0">
                          <a:solidFill>
                            <a:schemeClr val="tx1"/>
                          </a:solidFill>
                          <a:effectLst/>
                          <a:latin typeface="+mn-ea"/>
                          <a:ea typeface="+mn-ea"/>
                          <a:cs typeface="+mn-cs"/>
                        </a:rPr>
                        <a:t>, </a:t>
                      </a:r>
                      <a:r>
                        <a:rPr lang="ko-KR" altLang="en-US" sz="1200" kern="1200" dirty="0">
                          <a:solidFill>
                            <a:schemeClr val="tx1"/>
                          </a:solidFill>
                          <a:effectLst/>
                          <a:latin typeface="+mn-ea"/>
                          <a:ea typeface="+mn-ea"/>
                          <a:cs typeface="+mn-cs"/>
                        </a:rPr>
                        <a:t>또는</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테스트 패턴 </a:t>
                      </a:r>
                      <a:endParaRPr lang="en-US" altLang="ko-KR" sz="1200" b="0" kern="1200" dirty="0">
                        <a:solidFill>
                          <a:schemeClr val="tx1"/>
                        </a:solidFill>
                        <a:effectLst/>
                        <a:latin typeface="+mn-ea"/>
                        <a:ea typeface="+mn-ea"/>
                        <a:cs typeface="+mn-cs"/>
                      </a:endParaRPr>
                    </a:p>
                    <a:p>
                      <a:pPr marL="0" indent="0">
                        <a:buFont typeface="Arial" panose="020B0604020202020204" pitchFamily="34" charset="0"/>
                        <a:buNone/>
                      </a:pPr>
                      <a:r>
                        <a:rPr lang="en-US" altLang="ko-KR" sz="1200" b="0" kern="1200" dirty="0">
                          <a:solidFill>
                            <a:schemeClr val="tx1"/>
                          </a:solidFill>
                          <a:effectLst/>
                          <a:latin typeface="+mn-ea"/>
                          <a:ea typeface="+mn-ea"/>
                          <a:cs typeface="+mn-cs"/>
                        </a:rPr>
                        <a:t>(Code safety, or test pattern.)</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5.5</a:t>
                      </a:r>
                      <a:endParaRPr lang="ko-KR" altLang="en-US" sz="12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tx1"/>
                          </a:solidFill>
                          <a:latin typeface="+mn-ea"/>
                          <a:ea typeface="+mn-ea"/>
                        </a:rPr>
                        <a:t>A.6.2</a:t>
                      </a:r>
                    </a:p>
                    <a:p>
                      <a:pPr algn="ctr"/>
                      <a:r>
                        <a:rPr lang="en-US" sz="1200" b="0" dirty="0">
                          <a:solidFill>
                            <a:schemeClr val="tx1"/>
                          </a:solidFill>
                          <a:latin typeface="+mn-ea"/>
                          <a:ea typeface="+mn-ea"/>
                        </a:rPr>
                        <a:t>A 6.1</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480285">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a:solidFill>
                            <a:schemeClr val="tx1"/>
                          </a:solidFill>
                          <a:effectLst/>
                          <a:latin typeface="+mn-ea"/>
                          <a:ea typeface="+mn-ea"/>
                          <a:cs typeface="+mn-cs"/>
                        </a:rPr>
                        <a:t>데이터 흐름에서 정적인 결함 및 입</a:t>
                      </a:r>
                      <a:r>
                        <a:rPr lang="en-US" altLang="ko-KR" sz="1200" kern="1200" dirty="0">
                          <a:solidFill>
                            <a:schemeClr val="tx1"/>
                          </a:solidFill>
                          <a:effectLst/>
                          <a:latin typeface="+mn-ea"/>
                          <a:ea typeface="+mn-ea"/>
                          <a:cs typeface="+mn-cs"/>
                        </a:rPr>
                        <a:t>‧</a:t>
                      </a:r>
                      <a:r>
                        <a:rPr lang="ko-KR" altLang="en-US" sz="1200" kern="1200" dirty="0">
                          <a:solidFill>
                            <a:schemeClr val="tx1"/>
                          </a:solidFill>
                          <a:effectLst/>
                          <a:latin typeface="+mn-ea"/>
                          <a:ea typeface="+mn-ea"/>
                          <a:cs typeface="+mn-cs"/>
                        </a:rPr>
                        <a:t>출력선의 </a:t>
                      </a:r>
                      <a:r>
                        <a:rPr lang="ko-KR" altLang="en-US" sz="1200" kern="1200" dirty="0" err="1">
                          <a:solidFill>
                            <a:schemeClr val="tx1"/>
                          </a:solidFill>
                          <a:effectLst/>
                          <a:latin typeface="+mn-ea"/>
                          <a:ea typeface="+mn-ea"/>
                          <a:cs typeface="+mn-cs"/>
                        </a:rPr>
                        <a:t>혼선뿐만</a:t>
                      </a:r>
                      <a:r>
                        <a:rPr lang="ko-KR" altLang="en-US" sz="1200" kern="1200" dirty="0">
                          <a:solidFill>
                            <a:schemeClr val="tx1"/>
                          </a:solidFill>
                          <a:effectLst/>
                          <a:latin typeface="+mn-ea"/>
                          <a:ea typeface="+mn-ea"/>
                          <a:cs typeface="+mn-cs"/>
                        </a:rPr>
                        <a:t> 아니라 임의 및 </a:t>
                      </a:r>
                      <a:r>
                        <a:rPr lang="ko-KR" altLang="en-US" sz="1200" kern="1200" dirty="0" err="1">
                          <a:solidFill>
                            <a:schemeClr val="tx1"/>
                          </a:solidFill>
                          <a:effectLst/>
                          <a:latin typeface="+mn-ea"/>
                          <a:ea typeface="+mn-ea"/>
                          <a:cs typeface="+mn-cs"/>
                        </a:rPr>
                        <a:t>시스템적인</a:t>
                      </a:r>
                      <a:r>
                        <a:rPr lang="ko-KR" altLang="en-US" sz="1200" kern="1200" dirty="0">
                          <a:solidFill>
                            <a:schemeClr val="tx1"/>
                          </a:solidFill>
                          <a:effectLst/>
                          <a:latin typeface="+mn-ea"/>
                          <a:ea typeface="+mn-ea"/>
                          <a:cs typeface="+mn-cs"/>
                        </a:rPr>
                        <a:t> 결함이 시스템 반응시간을 고려하는 것으로 감지되어야 한다</a:t>
                      </a:r>
                      <a:r>
                        <a:rPr lang="en-US" altLang="ko-KR" sz="1200" kern="1200" dirty="0">
                          <a:solidFill>
                            <a:schemeClr val="tx1"/>
                          </a:solidFill>
                          <a:effectLst/>
                          <a:latin typeface="+mn-ea"/>
                          <a:ea typeface="+mn-ea"/>
                          <a:cs typeface="+mn-cs"/>
                        </a:rPr>
                        <a:t>. </a:t>
                      </a:r>
                      <a:r>
                        <a:rPr lang="en-US" altLang="ko-KR" sz="1200" b="0" kern="1200" dirty="0">
                          <a:solidFill>
                            <a:schemeClr val="tx1"/>
                          </a:solidFill>
                          <a:effectLst/>
                          <a:latin typeface="+mn-ea"/>
                          <a:ea typeface="+mn-ea"/>
                          <a:cs typeface="+mn-cs"/>
                        </a:rPr>
                        <a:t>(Static failures and cross talk on I/O lines as well as random and systematic failures in the data flow, shall be detected with due consideration to the system reaction time.)</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200" kern="1200" dirty="0">
                          <a:solidFill>
                            <a:schemeClr val="tx1"/>
                          </a:solidFill>
                          <a:effectLst/>
                          <a:latin typeface="+mn-ea"/>
                          <a:ea typeface="+mn-ea"/>
                          <a:cs typeface="+mn-cs"/>
                        </a:rPr>
                        <a:t>멀티 채널 병렬 입력</a:t>
                      </a:r>
                      <a:r>
                        <a:rPr lang="en-US" altLang="ko-KR" sz="1200" kern="1200" dirty="0">
                          <a:solidFill>
                            <a:schemeClr val="tx1"/>
                          </a:solidFill>
                          <a:effectLst/>
                          <a:latin typeface="+mn-ea"/>
                          <a:ea typeface="+mn-ea"/>
                          <a:cs typeface="+mn-cs"/>
                        </a:rPr>
                        <a:t>,</a:t>
                      </a:r>
                      <a:r>
                        <a:rPr lang="ko-KR" altLang="en-US" sz="1200" kern="1200" dirty="0">
                          <a:solidFill>
                            <a:schemeClr val="tx1"/>
                          </a:solidFill>
                          <a:effectLst/>
                          <a:latin typeface="+mn-ea"/>
                          <a:ea typeface="+mn-ea"/>
                          <a:cs typeface="+mn-cs"/>
                        </a:rPr>
                        <a:t> </a:t>
                      </a:r>
                      <a:r>
                        <a:rPr lang="ko-KR" altLang="en-US" sz="1200" b="1" kern="1200" dirty="0">
                          <a:solidFill>
                            <a:srgbClr val="FF0000"/>
                          </a:solidFill>
                          <a:effectLst/>
                          <a:latin typeface="+mn-ea"/>
                          <a:ea typeface="+mn-ea"/>
                          <a:cs typeface="+mn-cs"/>
                        </a:rPr>
                        <a:t>그리고</a:t>
                      </a:r>
                      <a:r>
                        <a:rPr lang="ko-KR" altLang="en-US" sz="1200" kern="1200" dirty="0">
                          <a:solidFill>
                            <a:schemeClr val="tx1"/>
                          </a:solidFill>
                          <a:effectLst/>
                          <a:latin typeface="+mn-ea"/>
                          <a:ea typeface="+mn-ea"/>
                          <a:cs typeface="+mn-cs"/>
                        </a:rPr>
                        <a:t> </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멀티 채널 병렬 출력</a:t>
                      </a:r>
                      <a:r>
                        <a:rPr lang="en-US" altLang="ko-KR" sz="1200" kern="1200" dirty="0">
                          <a:solidFill>
                            <a:schemeClr val="tx1"/>
                          </a:solidFill>
                          <a:effectLst/>
                          <a:latin typeface="+mn-ea"/>
                          <a:ea typeface="+mn-ea"/>
                          <a:cs typeface="+mn-cs"/>
                        </a:rPr>
                        <a:t>,</a:t>
                      </a:r>
                      <a:r>
                        <a:rPr lang="ko-KR" altLang="en-US" sz="1200" kern="1200" dirty="0">
                          <a:solidFill>
                            <a:schemeClr val="tx1"/>
                          </a:solidFill>
                          <a:effectLst/>
                          <a:latin typeface="+mn-ea"/>
                          <a:ea typeface="+mn-ea"/>
                          <a:cs typeface="+mn-cs"/>
                        </a:rPr>
                        <a:t> </a:t>
                      </a:r>
                      <a:r>
                        <a:rPr lang="ko-KR" altLang="en-US" sz="1200" b="1" kern="1200" dirty="0">
                          <a:solidFill>
                            <a:srgbClr val="0000CC"/>
                          </a:solidFill>
                          <a:effectLst/>
                          <a:latin typeface="+mn-ea"/>
                          <a:ea typeface="+mn-ea"/>
                          <a:cs typeface="+mn-cs"/>
                        </a:rPr>
                        <a:t>또는</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출력 다시 읽기</a:t>
                      </a:r>
                      <a:r>
                        <a:rPr lang="en-US" altLang="ko-KR" sz="1200" kern="1200" dirty="0">
                          <a:solidFill>
                            <a:schemeClr val="tx1"/>
                          </a:solidFill>
                          <a:effectLst/>
                          <a:latin typeface="+mn-ea"/>
                          <a:ea typeface="+mn-ea"/>
                          <a:cs typeface="+mn-cs"/>
                        </a:rPr>
                        <a:t>, </a:t>
                      </a:r>
                      <a:r>
                        <a:rPr lang="ko-KR" altLang="en-US" sz="1200" b="1" kern="1200" dirty="0">
                          <a:solidFill>
                            <a:srgbClr val="0000CC"/>
                          </a:solidFill>
                          <a:effectLst/>
                          <a:latin typeface="+mn-ea"/>
                          <a:ea typeface="+mn-ea"/>
                          <a:cs typeface="+mn-cs"/>
                        </a:rPr>
                        <a:t>또는</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코드 안전성</a:t>
                      </a:r>
                      <a:r>
                        <a:rPr lang="en-US" altLang="ko-KR" sz="1200" kern="1200" dirty="0">
                          <a:solidFill>
                            <a:schemeClr val="tx1"/>
                          </a:solidFill>
                          <a:effectLst/>
                          <a:latin typeface="+mn-ea"/>
                          <a:ea typeface="+mn-ea"/>
                          <a:cs typeface="+mn-cs"/>
                        </a:rPr>
                        <a:t>,</a:t>
                      </a:r>
                      <a:r>
                        <a:rPr lang="ko-KR" altLang="en-US" sz="1200" kern="1200" dirty="0">
                          <a:solidFill>
                            <a:schemeClr val="tx1"/>
                          </a:solidFill>
                          <a:effectLst/>
                          <a:latin typeface="+mn-ea"/>
                          <a:ea typeface="+mn-ea"/>
                          <a:cs typeface="+mn-cs"/>
                        </a:rPr>
                        <a:t> </a:t>
                      </a:r>
                      <a:r>
                        <a:rPr lang="ko-KR" altLang="en-US" sz="1200" b="1" kern="1200" dirty="0">
                          <a:solidFill>
                            <a:srgbClr val="0000CC"/>
                          </a:solidFill>
                          <a:effectLst/>
                          <a:latin typeface="+mn-ea"/>
                          <a:ea typeface="+mn-ea"/>
                          <a:cs typeface="+mn-cs"/>
                        </a:rPr>
                        <a:t>또는</a:t>
                      </a:r>
                      <a:r>
                        <a:rPr lang="ko-KR" altLang="en-US" sz="1200" kern="1200" dirty="0">
                          <a:solidFill>
                            <a:schemeClr val="tx1"/>
                          </a:solidFill>
                          <a:effectLst/>
                          <a:latin typeface="+mn-ea"/>
                          <a:ea typeface="+mn-ea"/>
                          <a:cs typeface="+mn-cs"/>
                        </a:rPr>
                        <a:t> </a:t>
                      </a:r>
                    </a:p>
                    <a:p>
                      <a:pPr marL="171450" indent="-171450" fontAlgn="base" latinLnBrk="0">
                        <a:buFont typeface="Arial" panose="020B0604020202020204" pitchFamily="34" charset="0"/>
                        <a:buChar char="•"/>
                      </a:pPr>
                      <a:r>
                        <a:rPr lang="ko-KR" altLang="en-US" sz="1200" kern="1200" dirty="0">
                          <a:solidFill>
                            <a:schemeClr val="tx1"/>
                          </a:solidFill>
                          <a:effectLst/>
                          <a:latin typeface="+mn-ea"/>
                          <a:ea typeface="+mn-ea"/>
                          <a:cs typeface="+mn-cs"/>
                        </a:rPr>
                        <a:t>테스트 패턴</a:t>
                      </a:r>
                      <a:endParaRPr lang="en-US" altLang="ko-KR" sz="1200" b="0" kern="1200" dirty="0">
                        <a:solidFill>
                          <a:schemeClr val="tx1"/>
                        </a:solidFill>
                        <a:effectLst/>
                        <a:latin typeface="+mn-ea"/>
                        <a:ea typeface="+mn-ea"/>
                        <a:cs typeface="+mn-cs"/>
                      </a:endParaRPr>
                    </a:p>
                    <a:p>
                      <a:pPr marL="0" indent="0" algn="l" defTabSz="457200" rtl="0" eaLnBrk="1" latinLnBrk="0" hangingPunct="1">
                        <a:buFont typeface="Arial" panose="020B0604020202020204" pitchFamily="34" charset="0"/>
                        <a:buNone/>
                      </a:pPr>
                      <a:r>
                        <a:rPr lang="en-US" altLang="ko-KR" sz="1200" b="0" kern="1200" dirty="0">
                          <a:solidFill>
                            <a:schemeClr val="tx1"/>
                          </a:solidFill>
                          <a:effectLst/>
                          <a:latin typeface="+mn-ea"/>
                          <a:ea typeface="+mn-ea"/>
                          <a:cs typeface="+mn-cs"/>
                        </a:rPr>
                        <a:t>(Multi-channel parallel input and</a:t>
                      </a:r>
                    </a:p>
                    <a:p>
                      <a:pPr marL="0" indent="0" algn="l" defTabSz="457200" rtl="0" eaLnBrk="1" latinLnBrk="0" hangingPunct="1">
                        <a:buFont typeface="Arial" panose="020B0604020202020204" pitchFamily="34" charset="0"/>
                        <a:buNone/>
                      </a:pPr>
                      <a:r>
                        <a:rPr lang="en-US" altLang="ko-KR" sz="1200" b="0" kern="1200" dirty="0">
                          <a:solidFill>
                            <a:schemeClr val="tx1"/>
                          </a:solidFill>
                          <a:effectLst/>
                          <a:latin typeface="+mn-ea"/>
                          <a:ea typeface="+mn-ea"/>
                          <a:cs typeface="+mn-cs"/>
                        </a:rPr>
                        <a:t>multi-channel parallel output, or output read back, or code safety, or test pattern.)</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en-US" altLang="ko-KR" sz="1200" b="1" kern="1200" dirty="0">
                          <a:solidFill>
                            <a:schemeClr val="tx1"/>
                          </a:solidFill>
                          <a:effectLst/>
                          <a:latin typeface="+mn-ea"/>
                          <a:ea typeface="+mn-ea"/>
                          <a:cs typeface="+mn-cs"/>
                        </a:rPr>
                        <a:t>5.5</a:t>
                      </a:r>
                      <a:endParaRPr lang="ko-KR" altLang="en-US" sz="12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A.6.5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A.6.3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A.6.4</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A.6.2</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A.6.1</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7" name="직사각형 6"/>
          <p:cNvSpPr/>
          <p:nvPr/>
        </p:nvSpPr>
        <p:spPr>
          <a:xfrm>
            <a:off x="11269840" y="2271752"/>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8" name="직사각형 7"/>
          <p:cNvSpPr/>
          <p:nvPr/>
        </p:nvSpPr>
        <p:spPr>
          <a:xfrm>
            <a:off x="11269840" y="2517524"/>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직사각형 8"/>
          <p:cNvSpPr/>
          <p:nvPr/>
        </p:nvSpPr>
        <p:spPr>
          <a:xfrm>
            <a:off x="11269840" y="3476878"/>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직사각형 9"/>
          <p:cNvSpPr/>
          <p:nvPr/>
        </p:nvSpPr>
        <p:spPr>
          <a:xfrm>
            <a:off x="11269840" y="3722650"/>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5" name="직사각형 14"/>
          <p:cNvSpPr/>
          <p:nvPr/>
        </p:nvSpPr>
        <p:spPr>
          <a:xfrm>
            <a:off x="11269840" y="4638772"/>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6" name="직사각형 15"/>
          <p:cNvSpPr/>
          <p:nvPr/>
        </p:nvSpPr>
        <p:spPr>
          <a:xfrm>
            <a:off x="11269840" y="482582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7" name="직사각형 16"/>
          <p:cNvSpPr/>
          <p:nvPr/>
        </p:nvSpPr>
        <p:spPr>
          <a:xfrm>
            <a:off x="11269840" y="5038054"/>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8" name="직사각형 17"/>
          <p:cNvSpPr/>
          <p:nvPr/>
        </p:nvSpPr>
        <p:spPr>
          <a:xfrm>
            <a:off x="11269840" y="524188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9" name="직사각형 18"/>
          <p:cNvSpPr/>
          <p:nvPr/>
        </p:nvSpPr>
        <p:spPr>
          <a:xfrm>
            <a:off x="11269840" y="5462504"/>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cxnSp>
        <p:nvCxnSpPr>
          <p:cNvPr id="20" name="직선 연결선 19"/>
          <p:cNvCxnSpPr>
            <a:cxnSpLocks/>
          </p:cNvCxnSpPr>
          <p:nvPr/>
        </p:nvCxnSpPr>
        <p:spPr>
          <a:xfrm flipH="1">
            <a:off x="3011648" y="2738062"/>
            <a:ext cx="1948909"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21" name="직선 연결선 20"/>
          <p:cNvCxnSpPr>
            <a:cxnSpLocks/>
          </p:cNvCxnSpPr>
          <p:nvPr/>
        </p:nvCxnSpPr>
        <p:spPr>
          <a:xfrm flipH="1">
            <a:off x="896200" y="2920123"/>
            <a:ext cx="873877"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23" name="직선 연결선 22"/>
          <p:cNvCxnSpPr>
            <a:cxnSpLocks/>
          </p:cNvCxnSpPr>
          <p:nvPr/>
        </p:nvCxnSpPr>
        <p:spPr>
          <a:xfrm flipH="1">
            <a:off x="3137483" y="3938579"/>
            <a:ext cx="1823075"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25" name="직선 연결선 24"/>
          <p:cNvCxnSpPr>
            <a:cxnSpLocks/>
          </p:cNvCxnSpPr>
          <p:nvPr/>
        </p:nvCxnSpPr>
        <p:spPr>
          <a:xfrm flipH="1">
            <a:off x="918352" y="4118654"/>
            <a:ext cx="985949"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29" name="직선 연결선 28"/>
          <p:cNvCxnSpPr>
            <a:cxnSpLocks/>
          </p:cNvCxnSpPr>
          <p:nvPr/>
        </p:nvCxnSpPr>
        <p:spPr>
          <a:xfrm flipH="1">
            <a:off x="3137483" y="5123113"/>
            <a:ext cx="1823075"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30" name="직선 연결선 29"/>
          <p:cNvCxnSpPr>
            <a:cxnSpLocks/>
          </p:cNvCxnSpPr>
          <p:nvPr/>
        </p:nvCxnSpPr>
        <p:spPr>
          <a:xfrm flipH="1">
            <a:off x="896200" y="5310883"/>
            <a:ext cx="1008101"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sp>
        <p:nvSpPr>
          <p:cNvPr id="31"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24" name="그림 23">
            <a:extLst>
              <a:ext uri="{FF2B5EF4-FFF2-40B4-BE49-F238E27FC236}">
                <a16:creationId xmlns:a16="http://schemas.microsoft.com/office/drawing/2014/main" id="{17F00AA0-F501-443B-9A7A-B6428303E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26" name="Foliennummernplatzhalter 3">
            <a:extLst>
              <a:ext uri="{FF2B5EF4-FFF2-40B4-BE49-F238E27FC236}">
                <a16:creationId xmlns:a16="http://schemas.microsoft.com/office/drawing/2014/main" id="{6830074A-6734-42AC-B3C2-D5D179B2737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74</a:t>
            </a:fld>
            <a:endParaRPr lang="en-GB" noProof="0" dirty="0"/>
          </a:p>
        </p:txBody>
      </p:sp>
    </p:spTree>
    <p:extLst>
      <p:ext uri="{BB962C8B-B14F-4D97-AF65-F5344CB8AC3E}">
        <p14:creationId xmlns:p14="http://schemas.microsoft.com/office/powerpoint/2010/main" val="21867277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5" grpId="0"/>
      <p:bldP spid="16" grpId="0"/>
      <p:bldP spid="17" grpId="0"/>
      <p:bldP spid="18" grpId="0"/>
      <p:bldP spid="19" grpId="0"/>
      <p:bldP spid="3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I/O</a:t>
            </a:r>
            <a:r>
              <a:rPr lang="ko-KR" altLang="en-US" sz="1800" b="1" dirty="0">
                <a:solidFill>
                  <a:srgbClr val="327ED2"/>
                </a:solidFill>
                <a:latin typeface="+mn-ea"/>
              </a:rPr>
              <a:t>장치 및 통신연결을 포함한 인터페이스</a:t>
            </a:r>
            <a:endParaRPr lang="en-US" altLang="ko-KR" sz="1800" b="1" u="sng" dirty="0">
              <a:solidFill>
                <a:srgbClr val="327ED2"/>
              </a:solidFill>
              <a:latin typeface="+mn-ea"/>
            </a:endParaRPr>
          </a:p>
        </p:txBody>
      </p:sp>
      <p:graphicFrame>
        <p:nvGraphicFramePr>
          <p:cNvPr id="7" name="표 6"/>
          <p:cNvGraphicFramePr>
            <a:graphicFrameLocks noGrp="1"/>
          </p:cNvGraphicFramePr>
          <p:nvPr>
            <p:extLst/>
          </p:nvPr>
        </p:nvGraphicFramePr>
        <p:xfrm>
          <a:off x="333288" y="1921141"/>
          <a:ext cx="11446071" cy="3626723"/>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82274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5.1</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600" b="1" kern="1200" dirty="0">
                          <a:solidFill>
                            <a:schemeClr val="tx1"/>
                          </a:solidFill>
                          <a:effectLst/>
                          <a:latin typeface="+mn-ea"/>
                          <a:ea typeface="+mn-ea"/>
                          <a:cs typeface="+mn-cs"/>
                        </a:rPr>
                        <a:t>멀티 채널 병렬 입력</a:t>
                      </a:r>
                      <a:r>
                        <a:rPr lang="en-US" altLang="ko-KR" sz="1600" b="1" kern="1200" dirty="0">
                          <a:solidFill>
                            <a:schemeClr val="tx1"/>
                          </a:solidFill>
                          <a:effectLst/>
                          <a:latin typeface="+mn-ea"/>
                          <a:ea typeface="+mn-ea"/>
                          <a:cs typeface="+mn-cs"/>
                        </a:rPr>
                        <a:t>(</a:t>
                      </a:r>
                      <a:r>
                        <a:rPr lang="en-US" sz="1600" b="1" i="0" u="none" strike="noStrike" kern="1200" baseline="0" dirty="0">
                          <a:solidFill>
                            <a:schemeClr val="tx1"/>
                          </a:solidFill>
                          <a:latin typeface="+mn-ea"/>
                          <a:ea typeface="+mn-ea"/>
                          <a:cs typeface="+mn-cs"/>
                        </a:rPr>
                        <a:t>Multi-channel parallel input)</a:t>
                      </a:r>
                    </a:p>
                    <a:p>
                      <a:r>
                        <a:rPr lang="ko-KR" altLang="en-US" sz="1600" b="0" i="0" u="none" strike="noStrike" kern="1200" baseline="0" dirty="0">
                          <a:solidFill>
                            <a:schemeClr val="tx1"/>
                          </a:solidFill>
                          <a:latin typeface="+mn-ea"/>
                          <a:ea typeface="+mn-ea"/>
                          <a:cs typeface="+mn-cs"/>
                        </a:rPr>
                        <a:t>이것은 정의된 공차 영역</a:t>
                      </a:r>
                      <a:r>
                        <a:rPr lang="en-US" altLang="ko-KR" sz="1600" b="0" i="0" u="none"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시간</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값</a:t>
                      </a:r>
                      <a:r>
                        <a:rPr lang="en-US" altLang="ko-KR" sz="1600" b="0" i="0" u="none" strike="noStrike" kern="1200" baseline="0" dirty="0">
                          <a:solidFill>
                            <a:schemeClr val="tx1"/>
                          </a:solidFill>
                          <a:latin typeface="+mn-ea"/>
                          <a:ea typeface="+mn-ea"/>
                          <a:cs typeface="+mn-cs"/>
                        </a:rPr>
                        <a:t>)</a:t>
                      </a:r>
                      <a:r>
                        <a:rPr lang="ko-KR" altLang="en-US" sz="1600" b="0" i="0" u="none" strike="noStrike" kern="1200" baseline="0" dirty="0">
                          <a:solidFill>
                            <a:schemeClr val="tx1"/>
                          </a:solidFill>
                          <a:latin typeface="+mn-ea"/>
                          <a:ea typeface="+mn-ea"/>
                          <a:cs typeface="+mn-cs"/>
                        </a:rPr>
                        <a:t>을 허용하는 독립적인 입력의 데이터 흐름 의존적 비교이다</a:t>
                      </a:r>
                      <a:r>
                        <a:rPr lang="en-US" altLang="ko-KR" sz="1600" b="0" i="0" u="none" strike="noStrike" kern="1200" baseline="0" dirty="0">
                          <a:solidFill>
                            <a:schemeClr val="tx1"/>
                          </a:solidFill>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This is a data flow dependent comparison of independent inputs complying with a defined tolerance area (time value).)</a:t>
                      </a:r>
                      <a:endParaRPr lang="en-US" sz="11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r h="124935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5.2</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600" b="1" kern="1200" dirty="0">
                          <a:solidFill>
                            <a:schemeClr val="tx1"/>
                          </a:solidFill>
                          <a:effectLst/>
                          <a:latin typeface="+mn-ea"/>
                          <a:ea typeface="+mn-ea"/>
                          <a:cs typeface="+mn-cs"/>
                        </a:rPr>
                        <a:t>출력 뒤로 읽기</a:t>
                      </a:r>
                      <a:r>
                        <a:rPr lang="en-US" altLang="ko-KR" sz="1600" b="1" kern="1200" dirty="0">
                          <a:solidFill>
                            <a:schemeClr val="tx1"/>
                          </a:solidFill>
                          <a:effectLst/>
                          <a:latin typeface="+mn-ea"/>
                          <a:ea typeface="+mn-ea"/>
                          <a:cs typeface="+mn-cs"/>
                        </a:rPr>
                        <a:t>(</a:t>
                      </a:r>
                      <a:r>
                        <a:rPr lang="ko-KR" altLang="en-US" sz="1600" b="1" kern="1200" dirty="0">
                          <a:solidFill>
                            <a:schemeClr val="tx1"/>
                          </a:solidFill>
                          <a:effectLst/>
                          <a:latin typeface="+mn-ea"/>
                          <a:ea typeface="+mn-ea"/>
                          <a:cs typeface="+mn-cs"/>
                        </a:rPr>
                        <a:t>감시된 출력</a:t>
                      </a:r>
                      <a:r>
                        <a:rPr lang="en-US" altLang="ko-KR" sz="1600" b="1" kern="1200" dirty="0">
                          <a:solidFill>
                            <a:schemeClr val="tx1"/>
                          </a:solidFill>
                          <a:effectLst/>
                          <a:latin typeface="+mn-ea"/>
                          <a:ea typeface="+mn-ea"/>
                          <a:cs typeface="+mn-cs"/>
                        </a:rPr>
                        <a:t>)</a:t>
                      </a:r>
                      <a:r>
                        <a:rPr lang="en-US" altLang="ko-KR" sz="1600" b="1" i="0" u="none" strike="noStrike" kern="1200" baseline="0" dirty="0">
                          <a:solidFill>
                            <a:schemeClr val="tx1"/>
                          </a:solidFill>
                          <a:effectLst/>
                          <a:latin typeface="+mn-ea"/>
                          <a:ea typeface="+mn-ea"/>
                          <a:cs typeface="+mn-cs"/>
                        </a:rPr>
                        <a:t>(</a:t>
                      </a:r>
                      <a:r>
                        <a:rPr lang="en-US" sz="1600" b="1" i="0" u="none" strike="noStrike" kern="1200" baseline="0" dirty="0">
                          <a:solidFill>
                            <a:schemeClr val="tx1"/>
                          </a:solidFill>
                          <a:latin typeface="+mn-ea"/>
                          <a:ea typeface="+mn-ea"/>
                          <a:cs typeface="+mn-cs"/>
                        </a:rPr>
                        <a:t>Output read back (monitored output))</a:t>
                      </a:r>
                    </a:p>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600" kern="1200" dirty="0">
                          <a:solidFill>
                            <a:schemeClr val="tx1"/>
                          </a:solidFill>
                          <a:effectLst/>
                          <a:latin typeface="+mn-ea"/>
                          <a:ea typeface="+mn-ea"/>
                          <a:cs typeface="+mn-cs"/>
                        </a:rPr>
                        <a:t>이것은 정의된 공차 영역</a:t>
                      </a:r>
                      <a:r>
                        <a:rPr lang="en-US" altLang="ko-KR" sz="1600" kern="1200" dirty="0">
                          <a:solidFill>
                            <a:schemeClr val="tx1"/>
                          </a:solidFill>
                          <a:effectLst/>
                          <a:latin typeface="+mn-ea"/>
                          <a:ea typeface="+mn-ea"/>
                          <a:cs typeface="+mn-cs"/>
                        </a:rPr>
                        <a:t>(</a:t>
                      </a:r>
                      <a:r>
                        <a:rPr lang="ko-KR" altLang="en-US" sz="1600" kern="1200" dirty="0">
                          <a:solidFill>
                            <a:schemeClr val="tx1"/>
                          </a:solidFill>
                          <a:effectLst/>
                          <a:latin typeface="+mn-ea"/>
                          <a:ea typeface="+mn-ea"/>
                          <a:cs typeface="+mn-cs"/>
                        </a:rPr>
                        <a:t>시간</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값</a:t>
                      </a:r>
                      <a:r>
                        <a:rPr lang="en-US" altLang="ko-KR" sz="1600" kern="1200" dirty="0">
                          <a:solidFill>
                            <a:schemeClr val="tx1"/>
                          </a:solidFill>
                          <a:effectLst/>
                          <a:latin typeface="+mn-ea"/>
                          <a:ea typeface="+mn-ea"/>
                          <a:cs typeface="+mn-cs"/>
                        </a:rPr>
                        <a:t>)</a:t>
                      </a:r>
                      <a:r>
                        <a:rPr lang="ko-KR" altLang="en-US" sz="1600" kern="1200" dirty="0">
                          <a:solidFill>
                            <a:schemeClr val="tx1"/>
                          </a:solidFill>
                          <a:effectLst/>
                          <a:latin typeface="+mn-ea"/>
                          <a:ea typeface="+mn-ea"/>
                          <a:cs typeface="+mn-cs"/>
                        </a:rPr>
                        <a:t>을 허용하는 독립적인 입력을 가진 출력의 데이터 흐름 의존적 비교이다</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고장이 항상 결함 있는 출력과 관련되지 않을 수 있다</a:t>
                      </a:r>
                      <a:r>
                        <a:rPr lang="en-US" altLang="ko-KR" sz="1600" kern="1200" dirty="0">
                          <a:solidFill>
                            <a:schemeClr val="tx1"/>
                          </a:solidFill>
                          <a:effectLst/>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This is a data flow dependent comparison of outputs with independent inputs complying with a defined tolerance area (time, value). The failure cannot always be related to the defective output.</a:t>
                      </a:r>
                      <a:r>
                        <a:rPr lang="en-US" altLang="ko-KR" sz="1400" kern="1200" dirty="0">
                          <a:solidFill>
                            <a:schemeClr val="tx1"/>
                          </a:solidFill>
                          <a:effectLst/>
                          <a:latin typeface="+mn-ea"/>
                          <a:ea typeface="+mn-ea"/>
                          <a:cs typeface="+mn-cs"/>
                        </a:rPr>
                        <a:t>)</a:t>
                      </a:r>
                      <a:endParaRPr lang="en-US" sz="11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53979"/>
                  </a:ext>
                </a:extLst>
              </a:tr>
              <a:tr h="103605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5.3</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600" b="1" kern="1200" dirty="0">
                          <a:solidFill>
                            <a:schemeClr val="tx1"/>
                          </a:solidFill>
                          <a:effectLst/>
                          <a:latin typeface="+mn-ea"/>
                          <a:ea typeface="+mn-ea"/>
                          <a:cs typeface="+mn-cs"/>
                        </a:rPr>
                        <a:t>멀티 채널 병렬 출력</a:t>
                      </a:r>
                      <a:r>
                        <a:rPr lang="en-US" altLang="ko-KR" sz="1600" b="1" kern="1200" dirty="0">
                          <a:solidFill>
                            <a:schemeClr val="tx1"/>
                          </a:solidFill>
                          <a:effectLst/>
                          <a:latin typeface="+mn-ea"/>
                          <a:ea typeface="+mn-ea"/>
                          <a:cs typeface="+mn-cs"/>
                        </a:rPr>
                        <a:t>(</a:t>
                      </a:r>
                      <a:r>
                        <a:rPr lang="en-US" sz="1600" b="1" i="0" u="none" strike="noStrike" kern="1200" baseline="0" dirty="0">
                          <a:solidFill>
                            <a:schemeClr val="tx1"/>
                          </a:solidFill>
                          <a:latin typeface="+mn-ea"/>
                          <a:ea typeface="+mn-ea"/>
                          <a:cs typeface="+mn-cs"/>
                        </a:rPr>
                        <a:t>Multi-channel parallel output)</a:t>
                      </a:r>
                    </a:p>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600" kern="1200" dirty="0">
                          <a:solidFill>
                            <a:schemeClr val="tx1"/>
                          </a:solidFill>
                          <a:effectLst/>
                          <a:latin typeface="+mn-ea"/>
                          <a:ea typeface="+mn-ea"/>
                          <a:cs typeface="+mn-cs"/>
                        </a:rPr>
                        <a:t>이것은 데이터 흐름 의존적 출력 중복이다</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고장 인식은 기술적 과정 또는 외부 비교기를 통해 직접 이루어진다</a:t>
                      </a:r>
                      <a:r>
                        <a:rPr lang="en-US" altLang="ko-KR" sz="1600" kern="1200" dirty="0">
                          <a:solidFill>
                            <a:schemeClr val="tx1"/>
                          </a:solidFill>
                          <a:effectLst/>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This is a data flow dependent output redundancy. Failure recognition takes place directly via the technical process or via external comparators.</a:t>
                      </a:r>
                      <a:r>
                        <a:rPr lang="en-US" altLang="ko-KR" sz="1400" kern="1200" dirty="0">
                          <a:solidFill>
                            <a:schemeClr val="tx1"/>
                          </a:solidFill>
                          <a:effectLst/>
                          <a:latin typeface="+mn-ea"/>
                          <a:ea typeface="+mn-ea"/>
                          <a:cs typeface="+mn-cs"/>
                        </a:rPr>
                        <a:t>)</a:t>
                      </a:r>
                      <a:endParaRPr lang="en-US" sz="11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55721361"/>
                  </a:ext>
                </a:extLst>
              </a:tr>
            </a:tbl>
          </a:graphicData>
        </a:graphic>
      </p:graphicFrame>
      <p:cxnSp>
        <p:nvCxnSpPr>
          <p:cNvPr id="8" name="직선 연결선 7"/>
          <p:cNvCxnSpPr>
            <a:cxnSpLocks/>
          </p:cNvCxnSpPr>
          <p:nvPr/>
        </p:nvCxnSpPr>
        <p:spPr>
          <a:xfrm flipH="1">
            <a:off x="5912895" y="2968874"/>
            <a:ext cx="1494584"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9" name="직선 연결선 8"/>
          <p:cNvCxnSpPr>
            <a:cxnSpLocks/>
          </p:cNvCxnSpPr>
          <p:nvPr/>
        </p:nvCxnSpPr>
        <p:spPr>
          <a:xfrm flipH="1">
            <a:off x="5942656" y="3803455"/>
            <a:ext cx="2622504"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1" name="직선 연결선 10"/>
          <p:cNvCxnSpPr>
            <a:cxnSpLocks/>
          </p:cNvCxnSpPr>
          <p:nvPr/>
        </p:nvCxnSpPr>
        <p:spPr>
          <a:xfrm flipH="1">
            <a:off x="4167985" y="5044783"/>
            <a:ext cx="131841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4" name="직사각형 13"/>
          <p:cNvSpPr/>
          <p:nvPr/>
        </p:nvSpPr>
        <p:spPr>
          <a:xfrm>
            <a:off x="11147619" y="2428875"/>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5"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6" name="직사각형 15"/>
          <p:cNvSpPr/>
          <p:nvPr/>
        </p:nvSpPr>
        <p:spPr>
          <a:xfrm>
            <a:off x="11147619" y="3244306"/>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7" name="직사각형 16"/>
          <p:cNvSpPr/>
          <p:nvPr/>
        </p:nvSpPr>
        <p:spPr>
          <a:xfrm>
            <a:off x="11147619" y="4539368"/>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pic>
        <p:nvPicPr>
          <p:cNvPr id="18" name="그림 17">
            <a:extLst>
              <a:ext uri="{FF2B5EF4-FFF2-40B4-BE49-F238E27FC236}">
                <a16:creationId xmlns:a16="http://schemas.microsoft.com/office/drawing/2014/main" id="{63013D6B-3425-45DA-9590-FD2CDD16F0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9" name="Foliennummernplatzhalter 3">
            <a:extLst>
              <a:ext uri="{FF2B5EF4-FFF2-40B4-BE49-F238E27FC236}">
                <a16:creationId xmlns:a16="http://schemas.microsoft.com/office/drawing/2014/main" id="{6960914E-2A5F-4949-B510-2566FCC778BA}"/>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75</a:t>
            </a:fld>
            <a:endParaRPr lang="en-GB" noProof="0" dirty="0"/>
          </a:p>
        </p:txBody>
      </p:sp>
      <p:cxnSp>
        <p:nvCxnSpPr>
          <p:cNvPr id="20" name="직선 연결선 19">
            <a:extLst>
              <a:ext uri="{FF2B5EF4-FFF2-40B4-BE49-F238E27FC236}">
                <a16:creationId xmlns:a16="http://schemas.microsoft.com/office/drawing/2014/main" id="{4355DEF3-1F41-45BC-A220-103F1678627E}"/>
              </a:ext>
            </a:extLst>
          </p:cNvPr>
          <p:cNvCxnSpPr>
            <a:cxnSpLocks/>
          </p:cNvCxnSpPr>
          <p:nvPr/>
        </p:nvCxnSpPr>
        <p:spPr>
          <a:xfrm flipH="1">
            <a:off x="9283871" y="2952665"/>
            <a:ext cx="48930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21" name="직선 연결선 20">
            <a:extLst>
              <a:ext uri="{FF2B5EF4-FFF2-40B4-BE49-F238E27FC236}">
                <a16:creationId xmlns:a16="http://schemas.microsoft.com/office/drawing/2014/main" id="{D2008900-C1A4-4F8A-8B56-6A687471E44B}"/>
              </a:ext>
            </a:extLst>
          </p:cNvPr>
          <p:cNvCxnSpPr>
            <a:cxnSpLocks/>
          </p:cNvCxnSpPr>
          <p:nvPr/>
        </p:nvCxnSpPr>
        <p:spPr>
          <a:xfrm flipH="1">
            <a:off x="10434555" y="3789919"/>
            <a:ext cx="479522"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31310675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4"/>
            <a:ext cx="11334624" cy="728365"/>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I/O</a:t>
            </a:r>
            <a:r>
              <a:rPr lang="ko-KR" altLang="en-US" sz="1800" b="1" dirty="0">
                <a:solidFill>
                  <a:srgbClr val="327ED2"/>
                </a:solidFill>
                <a:latin typeface="+mn-ea"/>
              </a:rPr>
              <a:t>장치 및 통신연결을 포함한 인터페이스</a:t>
            </a:r>
            <a:endParaRPr lang="en-US" sz="1800" b="1" u="sng" dirty="0">
              <a:solidFill>
                <a:srgbClr val="327ED2"/>
              </a:solidFill>
              <a:latin typeface="+mn-ea"/>
            </a:endParaRPr>
          </a:p>
        </p:txBody>
      </p:sp>
      <p:graphicFrame>
        <p:nvGraphicFramePr>
          <p:cNvPr id="7" name="표 6"/>
          <p:cNvGraphicFramePr>
            <a:graphicFrameLocks noGrp="1"/>
          </p:cNvGraphicFramePr>
          <p:nvPr>
            <p:extLst/>
          </p:nvPr>
        </p:nvGraphicFramePr>
        <p:xfrm>
          <a:off x="333288" y="1921141"/>
          <a:ext cx="11446071" cy="3534760"/>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27982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5.4</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600" b="1" i="0" u="none" strike="noStrike" kern="1200" baseline="0" dirty="0">
                          <a:solidFill>
                            <a:schemeClr val="tx1"/>
                          </a:solidFill>
                          <a:latin typeface="+mn-ea"/>
                          <a:ea typeface="+mn-ea"/>
                          <a:cs typeface="+mn-cs"/>
                        </a:rPr>
                        <a:t>코드 안전성 </a:t>
                      </a:r>
                      <a:r>
                        <a:rPr lang="en-US" altLang="ko-KR" sz="1600" b="1" i="0" u="none" strike="noStrike" kern="1200" baseline="0" dirty="0">
                          <a:solidFill>
                            <a:schemeClr val="tx1"/>
                          </a:solidFill>
                          <a:latin typeface="+mn-ea"/>
                          <a:ea typeface="+mn-ea"/>
                          <a:cs typeface="+mn-cs"/>
                        </a:rPr>
                        <a:t>(</a:t>
                      </a:r>
                      <a:r>
                        <a:rPr lang="en-US" sz="1600" b="1" i="0" u="none" strike="noStrike" kern="1200" baseline="0" dirty="0">
                          <a:solidFill>
                            <a:schemeClr val="tx1"/>
                          </a:solidFill>
                          <a:latin typeface="+mn-ea"/>
                          <a:ea typeface="+mn-ea"/>
                          <a:cs typeface="+mn-cs"/>
                        </a:rPr>
                        <a:t>Code safety)</a:t>
                      </a:r>
                    </a:p>
                    <a:p>
                      <a:pPr marL="0" marR="0" lvl="0" indent="0" algn="l" defTabSz="457200" rtl="0" eaLnBrk="1" fontAlgn="auto" latinLnBrk="0" hangingPunct="1">
                        <a:lnSpc>
                          <a:spcPct val="100000"/>
                        </a:lnSpc>
                        <a:spcBef>
                          <a:spcPts val="0"/>
                        </a:spcBef>
                        <a:spcAft>
                          <a:spcPts val="0"/>
                        </a:spcAft>
                        <a:buClrTx/>
                        <a:buSzTx/>
                        <a:buFontTx/>
                        <a:buNone/>
                        <a:tabLst/>
                        <a:defRPr/>
                      </a:pPr>
                      <a:r>
                        <a:rPr lang="ko-KR" altLang="en-US" sz="1600" kern="1200" dirty="0">
                          <a:solidFill>
                            <a:schemeClr val="tx1"/>
                          </a:solidFill>
                          <a:effectLst/>
                          <a:latin typeface="+mn-ea"/>
                          <a:ea typeface="+mn-ea"/>
                          <a:cs typeface="+mn-cs"/>
                        </a:rPr>
                        <a:t>이 절차는 우연적 고장 및 계통적 고장에 관한 입력과 출력 정보를 보호한다</a:t>
                      </a:r>
                      <a:r>
                        <a:rPr lang="en-US" altLang="ko-KR" sz="1600" kern="1200" dirty="0">
                          <a:solidFill>
                            <a:schemeClr val="tx1"/>
                          </a:solidFill>
                          <a:effectLst/>
                          <a:latin typeface="+mn-ea"/>
                          <a:ea typeface="+mn-ea"/>
                          <a:cs typeface="+mn-cs"/>
                        </a:rPr>
                        <a:t>. </a:t>
                      </a:r>
                      <a:r>
                        <a:rPr lang="ko-KR" altLang="en-US" sz="1600" kern="1200" dirty="0">
                          <a:solidFill>
                            <a:schemeClr val="tx1"/>
                          </a:solidFill>
                          <a:effectLst/>
                          <a:latin typeface="+mn-ea"/>
                          <a:ea typeface="+mn-ea"/>
                          <a:cs typeface="+mn-cs"/>
                        </a:rPr>
                        <a:t>이 절차는 입력과 출력 장치의 데이터 흐름 의존적 고장 인식에 정보 중복성 및 시간 중복성을 제공한다</a:t>
                      </a:r>
                      <a:r>
                        <a:rPr lang="en-US" altLang="ko-KR" sz="1600" kern="1200" dirty="0">
                          <a:solidFill>
                            <a:schemeClr val="tx1"/>
                          </a:solidFill>
                          <a:effectLst/>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This procedure protects the input and output information with regard to coincident failures and systematic failures. It provides data flow dependent failure recognition of the input and output units with information redundancy or/and time redundancy.</a:t>
                      </a:r>
                      <a:r>
                        <a:rPr lang="en-US" altLang="ko-KR" sz="1400" kern="1200" dirty="0">
                          <a:solidFill>
                            <a:schemeClr val="tx1"/>
                          </a:solidFill>
                          <a:effectLst/>
                          <a:latin typeface="+mn-ea"/>
                          <a:ea typeface="+mn-ea"/>
                          <a:cs typeface="+mn-cs"/>
                        </a:rPr>
                        <a:t>)</a:t>
                      </a:r>
                      <a:endParaRPr lang="en-US" sz="10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r h="17369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5.5</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o-KR" altLang="en-US" sz="1600" b="1" i="0" u="none" strike="noStrike" kern="1200" baseline="0" dirty="0">
                          <a:solidFill>
                            <a:schemeClr val="tx1"/>
                          </a:solidFill>
                          <a:latin typeface="+mn-ea"/>
                          <a:ea typeface="+mn-ea"/>
                          <a:cs typeface="+mn-cs"/>
                        </a:rPr>
                        <a:t>테스트 패턴</a:t>
                      </a:r>
                      <a:r>
                        <a:rPr lang="en-US" altLang="ko-KR" sz="1600" b="1" i="0" u="none" strike="noStrike" kern="1200" baseline="0" dirty="0">
                          <a:solidFill>
                            <a:schemeClr val="tx1"/>
                          </a:solidFill>
                          <a:latin typeface="+mn-ea"/>
                          <a:ea typeface="+mn-ea"/>
                          <a:cs typeface="+mn-cs"/>
                        </a:rPr>
                        <a:t>(</a:t>
                      </a:r>
                      <a:r>
                        <a:rPr lang="ko-KR" altLang="en-US" sz="1600" b="1" i="0" u="none" strike="noStrike" kern="1200" baseline="0" dirty="0">
                          <a:solidFill>
                            <a:schemeClr val="tx1"/>
                          </a:solidFill>
                          <a:latin typeface="+mn-ea"/>
                          <a:ea typeface="+mn-ea"/>
                          <a:cs typeface="+mn-cs"/>
                        </a:rPr>
                        <a:t>모델</a:t>
                      </a:r>
                      <a:r>
                        <a:rPr lang="en-US" altLang="ko-KR" sz="1600" b="1" i="0" u="none" strike="noStrike" kern="1200" baseline="0" dirty="0">
                          <a:solidFill>
                            <a:schemeClr val="tx1"/>
                          </a:solidFill>
                          <a:latin typeface="+mn-ea"/>
                          <a:ea typeface="+mn-ea"/>
                          <a:cs typeface="+mn-cs"/>
                        </a:rPr>
                        <a:t>) (</a:t>
                      </a:r>
                      <a:r>
                        <a:rPr lang="en-US" sz="1600" b="1" i="0" u="none" strike="noStrike" kern="1200" baseline="0" dirty="0">
                          <a:solidFill>
                            <a:schemeClr val="tx1"/>
                          </a:solidFill>
                          <a:latin typeface="+mn-ea"/>
                          <a:ea typeface="+mn-ea"/>
                          <a:cs typeface="+mn-cs"/>
                        </a:rPr>
                        <a:t>Test pattern (model))</a:t>
                      </a:r>
                    </a:p>
                    <a:p>
                      <a:r>
                        <a:rPr lang="ko-KR" altLang="en-US" sz="1600" b="0" i="0" u="none" strike="noStrike" kern="1200" baseline="0" dirty="0">
                          <a:solidFill>
                            <a:schemeClr val="tx1"/>
                          </a:solidFill>
                          <a:latin typeface="+mn-ea"/>
                          <a:ea typeface="+mn-ea"/>
                          <a:cs typeface="+mn-cs"/>
                        </a:rPr>
                        <a:t>이것은 </a:t>
                      </a:r>
                      <a:r>
                        <a:rPr lang="ko-KR" altLang="en-US" sz="1600" b="0" i="0" u="none" strike="noStrike" kern="1200" baseline="0" dirty="0" err="1">
                          <a:solidFill>
                            <a:schemeClr val="tx1"/>
                          </a:solidFill>
                          <a:latin typeface="+mn-ea"/>
                          <a:ea typeface="+mn-ea"/>
                          <a:cs typeface="+mn-cs"/>
                        </a:rPr>
                        <a:t>관찰값을</a:t>
                      </a:r>
                      <a:r>
                        <a:rPr lang="ko-KR" altLang="en-US" sz="1600" b="0" i="0" u="none" strike="noStrike" kern="1200" baseline="0" dirty="0">
                          <a:solidFill>
                            <a:schemeClr val="tx1"/>
                          </a:solidFill>
                          <a:latin typeface="+mn-ea"/>
                          <a:ea typeface="+mn-ea"/>
                          <a:cs typeface="+mn-cs"/>
                        </a:rPr>
                        <a:t> 해당 </a:t>
                      </a:r>
                      <a:r>
                        <a:rPr lang="ko-KR" altLang="en-US" sz="1600" b="0" i="0" u="none" strike="noStrike" kern="1200" baseline="0" dirty="0" err="1">
                          <a:solidFill>
                            <a:schemeClr val="tx1"/>
                          </a:solidFill>
                          <a:latin typeface="+mn-ea"/>
                          <a:ea typeface="+mn-ea"/>
                          <a:cs typeface="+mn-cs"/>
                        </a:rPr>
                        <a:t>기대값과</a:t>
                      </a:r>
                      <a:r>
                        <a:rPr lang="ko-KR" altLang="en-US" sz="1600" b="0" i="0" u="none" strike="noStrike" kern="1200" baseline="0" dirty="0">
                          <a:solidFill>
                            <a:schemeClr val="tx1"/>
                          </a:solidFill>
                          <a:latin typeface="+mn-ea"/>
                          <a:ea typeface="+mn-ea"/>
                          <a:cs typeface="+mn-cs"/>
                        </a:rPr>
                        <a:t> 비교하기 위해 정의된 테스트 패턴을 이용하여 수행되는 데이터 흐름 독립적인 주기적인 입력과 출력 장치의 시험이다</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테스트 패턴 정보</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테스트 패턴 인식 및 테스트 패턴 평가는 서로 독립적이어야 한다</a:t>
                      </a:r>
                      <a:r>
                        <a:rPr lang="en-US" altLang="ko-KR" sz="1600" b="0" i="0" u="none" strike="noStrike" kern="1200" baseline="0" dirty="0">
                          <a:solidFill>
                            <a:schemeClr val="tx1"/>
                          </a:solidFill>
                          <a:latin typeface="+mn-ea"/>
                          <a:ea typeface="+mn-ea"/>
                          <a:cs typeface="+mn-cs"/>
                        </a:rPr>
                        <a:t>. </a:t>
                      </a:r>
                      <a:r>
                        <a:rPr lang="ko-KR" altLang="en-US" sz="1600" b="0" i="0" u="none" strike="noStrike" kern="1200" baseline="0" dirty="0">
                          <a:solidFill>
                            <a:schemeClr val="tx1"/>
                          </a:solidFill>
                          <a:latin typeface="+mn-ea"/>
                          <a:ea typeface="+mn-ea"/>
                          <a:cs typeface="+mn-cs"/>
                        </a:rPr>
                        <a:t>모든 가능한 입력 패턴이 시험되는 것으로 가정되어야 한다</a:t>
                      </a:r>
                      <a:r>
                        <a:rPr lang="en-US" altLang="ko-KR" sz="1600" b="0" i="0" u="none" strike="noStrike" kern="1200" baseline="0" dirty="0">
                          <a:solidFill>
                            <a:schemeClr val="tx1"/>
                          </a:solidFill>
                          <a:latin typeface="+mn-ea"/>
                          <a:ea typeface="+mn-ea"/>
                          <a:cs typeface="+mn-cs"/>
                        </a:rPr>
                        <a:t>.</a:t>
                      </a:r>
                      <a:r>
                        <a:rPr lang="en-US" sz="1600" b="0" i="0" u="none" strike="noStrike" kern="1200" baseline="0" dirty="0">
                          <a:solidFill>
                            <a:schemeClr val="tx1"/>
                          </a:solidFill>
                          <a:latin typeface="+mn-ea"/>
                          <a:ea typeface="+mn-ea"/>
                          <a:cs typeface="+mn-cs"/>
                        </a:rPr>
                        <a:t> </a:t>
                      </a:r>
                      <a:r>
                        <a:rPr lang="en-US" sz="1400" b="0" i="0" u="none" strike="noStrike" kern="1200" baseline="0" dirty="0">
                          <a:solidFill>
                            <a:schemeClr val="tx1"/>
                          </a:solidFill>
                          <a:latin typeface="+mn-ea"/>
                          <a:ea typeface="+mn-ea"/>
                          <a:cs typeface="+mn-cs"/>
                        </a:rPr>
                        <a:t>(</a:t>
                      </a:r>
                      <a:r>
                        <a:rPr lang="en-US" altLang="ko-KR" sz="1400" b="0" i="0" u="none" strike="noStrike" kern="1200" baseline="0" dirty="0">
                          <a:solidFill>
                            <a:schemeClr val="tx1"/>
                          </a:solidFill>
                          <a:latin typeface="+mn-ea"/>
                          <a:ea typeface="+mn-ea"/>
                          <a:cs typeface="+mn-cs"/>
                        </a:rPr>
                        <a:t>This is a data flow independent cyclical test of input and output units carried out with the aid of defined testing pattern to compare observations with the corresponding expected values. The testing pattern information, the testing pattern reception and testing pattern evaluation shall be independent from each other. It shall be assumed that all possible input patterns are tested.)</a:t>
                      </a:r>
                      <a:endParaRPr lang="en-US" sz="10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53979"/>
                  </a:ext>
                </a:extLst>
              </a:tr>
            </a:tbl>
          </a:graphicData>
        </a:graphic>
      </p:graphicFrame>
      <p:cxnSp>
        <p:nvCxnSpPr>
          <p:cNvPr id="8" name="직선 연결선 7"/>
          <p:cNvCxnSpPr>
            <a:cxnSpLocks/>
          </p:cNvCxnSpPr>
          <p:nvPr/>
        </p:nvCxnSpPr>
        <p:spPr>
          <a:xfrm flipH="1">
            <a:off x="9655728" y="2981568"/>
            <a:ext cx="1719744"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9" name="직선 연결선 8"/>
          <p:cNvCxnSpPr>
            <a:cxnSpLocks/>
          </p:cNvCxnSpPr>
          <p:nvPr/>
        </p:nvCxnSpPr>
        <p:spPr>
          <a:xfrm flipH="1">
            <a:off x="4653691" y="3211241"/>
            <a:ext cx="319001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3" name="직선 연결선 12"/>
          <p:cNvCxnSpPr>
            <a:cxnSpLocks/>
          </p:cNvCxnSpPr>
          <p:nvPr/>
        </p:nvCxnSpPr>
        <p:spPr>
          <a:xfrm flipH="1">
            <a:off x="2361028" y="4247159"/>
            <a:ext cx="694236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5"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6" name="직사각형 15"/>
          <p:cNvSpPr/>
          <p:nvPr/>
        </p:nvSpPr>
        <p:spPr>
          <a:xfrm>
            <a:off x="11147619" y="2428875"/>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7" name="직사각형 16"/>
          <p:cNvSpPr/>
          <p:nvPr/>
        </p:nvSpPr>
        <p:spPr>
          <a:xfrm>
            <a:off x="11147619" y="368852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pic>
        <p:nvPicPr>
          <p:cNvPr id="14" name="그림 13">
            <a:extLst>
              <a:ext uri="{FF2B5EF4-FFF2-40B4-BE49-F238E27FC236}">
                <a16:creationId xmlns:a16="http://schemas.microsoft.com/office/drawing/2014/main" id="{A611C986-F7CA-4023-86F1-FD6BA40155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8" name="Foliennummernplatzhalter 3">
            <a:extLst>
              <a:ext uri="{FF2B5EF4-FFF2-40B4-BE49-F238E27FC236}">
                <a16:creationId xmlns:a16="http://schemas.microsoft.com/office/drawing/2014/main" id="{96EF8255-A1F9-433C-9B30-5DAC64AB730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76</a:t>
            </a:fld>
            <a:endParaRPr lang="en-GB" noProof="0" dirty="0"/>
          </a:p>
        </p:txBody>
      </p:sp>
    </p:spTree>
    <p:extLst>
      <p:ext uri="{BB962C8B-B14F-4D97-AF65-F5344CB8AC3E}">
        <p14:creationId xmlns:p14="http://schemas.microsoft.com/office/powerpoint/2010/main" val="5100113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5"/>
            <a:ext cx="11334624" cy="684000"/>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I/O</a:t>
            </a:r>
            <a:r>
              <a:rPr lang="ko-KR" altLang="en-US" sz="1800" b="1" dirty="0">
                <a:solidFill>
                  <a:srgbClr val="327ED2"/>
                </a:solidFill>
                <a:latin typeface="+mn-ea"/>
              </a:rPr>
              <a:t>장치 및 통신연결을 포함한 인터페이스</a:t>
            </a:r>
            <a:endParaRPr lang="en-US" altLang="ko-KR" sz="1800" b="1" u="sng" dirty="0">
              <a:solidFill>
                <a:srgbClr val="327ED2"/>
              </a:solidFill>
              <a:latin typeface="+mn-ea"/>
            </a:endParaRPr>
          </a:p>
        </p:txBody>
      </p:sp>
      <p:sp>
        <p:nvSpPr>
          <p:cNvPr id="8" name="직사각형 7"/>
          <p:cNvSpPr/>
          <p:nvPr/>
        </p:nvSpPr>
        <p:spPr>
          <a:xfrm>
            <a:off x="571351" y="2068928"/>
            <a:ext cx="11208006" cy="4553939"/>
          </a:xfrm>
          <a:prstGeom prst="rect">
            <a:avLst/>
          </a:prstGeom>
        </p:spPr>
        <p:txBody>
          <a:bodyPr wrap="square">
            <a:spAutoFit/>
          </a:bodyPr>
          <a:lstStyle/>
          <a:p>
            <a:r>
              <a:rPr lang="en-US" altLang="ko-KR" sz="1799" b="1" dirty="0">
                <a:solidFill>
                  <a:srgbClr val="FF0000"/>
                </a:solidFill>
                <a:latin typeface="+mn-ea"/>
              </a:rPr>
              <a:t>KS C IEC 61508-2 : 2000</a:t>
            </a:r>
            <a:endParaRPr lang="en-US" altLang="ko-KR" sz="1799" b="1" dirty="0">
              <a:latin typeface="+mn-ea"/>
            </a:endParaRPr>
          </a:p>
          <a:p>
            <a:r>
              <a:rPr lang="en-US" altLang="ko-KR" sz="1799" b="1" dirty="0">
                <a:latin typeface="+mn-ea"/>
              </a:rPr>
              <a:t>7.4.8 </a:t>
            </a:r>
            <a:r>
              <a:rPr lang="ko-KR" altLang="en-US" sz="1799" b="1" dirty="0">
                <a:latin typeface="+mn-ea"/>
              </a:rPr>
              <a:t>데이터 통신 요구사항</a:t>
            </a:r>
            <a:endParaRPr lang="en-US" altLang="ko-KR" sz="1799" b="1" dirty="0">
              <a:latin typeface="+mn-ea"/>
            </a:endParaRPr>
          </a:p>
          <a:p>
            <a:r>
              <a:rPr lang="en-US" altLang="ko-KR" sz="1799" dirty="0">
                <a:latin typeface="+mn-ea"/>
              </a:rPr>
              <a:t>7.4.8.1 </a:t>
            </a:r>
            <a:r>
              <a:rPr lang="ko-KR" altLang="en-US" sz="1799" dirty="0">
                <a:latin typeface="+mn-ea"/>
              </a:rPr>
              <a:t>안전기능의 구현에서 어떠한 데이터 통신 형태가 사용될 때 통신 프로세스의 검출되지 않은 고장확률은 </a:t>
            </a:r>
            <a:r>
              <a:rPr lang="ko-KR" altLang="en-US" sz="1799" b="1" dirty="0">
                <a:solidFill>
                  <a:srgbClr val="0033CC"/>
                </a:solidFill>
                <a:latin typeface="+mn-ea"/>
              </a:rPr>
              <a:t>전송 에러</a:t>
            </a:r>
            <a:r>
              <a:rPr lang="en-US" altLang="ko-KR" sz="1799" b="1" dirty="0">
                <a:solidFill>
                  <a:srgbClr val="0033CC"/>
                </a:solidFill>
                <a:latin typeface="+mn-ea"/>
              </a:rPr>
              <a:t>, </a:t>
            </a:r>
            <a:r>
              <a:rPr lang="ko-KR" altLang="en-US" sz="1799" b="1" dirty="0">
                <a:solidFill>
                  <a:srgbClr val="0033CC"/>
                </a:solidFill>
                <a:latin typeface="+mn-ea"/>
              </a:rPr>
              <a:t>반복</a:t>
            </a:r>
            <a:r>
              <a:rPr lang="en-US" altLang="ko-KR" sz="1799" b="1" dirty="0">
                <a:solidFill>
                  <a:srgbClr val="0033CC"/>
                </a:solidFill>
                <a:latin typeface="+mn-ea"/>
              </a:rPr>
              <a:t>, </a:t>
            </a:r>
            <a:r>
              <a:rPr lang="ko-KR" altLang="en-US" sz="1799" b="1" dirty="0">
                <a:solidFill>
                  <a:srgbClr val="0033CC"/>
                </a:solidFill>
                <a:latin typeface="+mn-ea"/>
              </a:rPr>
              <a:t>삭제</a:t>
            </a:r>
            <a:r>
              <a:rPr lang="en-US" altLang="ko-KR" sz="1799" b="1" dirty="0">
                <a:solidFill>
                  <a:srgbClr val="0033CC"/>
                </a:solidFill>
                <a:latin typeface="+mn-ea"/>
              </a:rPr>
              <a:t>, </a:t>
            </a:r>
            <a:r>
              <a:rPr lang="ko-KR" altLang="en-US" sz="1799" b="1" dirty="0">
                <a:solidFill>
                  <a:srgbClr val="0033CC"/>
                </a:solidFill>
                <a:latin typeface="+mn-ea"/>
              </a:rPr>
              <a:t>삽입</a:t>
            </a:r>
            <a:r>
              <a:rPr lang="en-US" altLang="ko-KR" sz="1799" b="1" dirty="0">
                <a:solidFill>
                  <a:srgbClr val="0033CC"/>
                </a:solidFill>
                <a:latin typeface="+mn-ea"/>
              </a:rPr>
              <a:t>, </a:t>
            </a:r>
            <a:r>
              <a:rPr lang="ko-KR" altLang="en-US" sz="1799" b="1" dirty="0">
                <a:solidFill>
                  <a:srgbClr val="0033CC"/>
                </a:solidFill>
                <a:latin typeface="+mn-ea"/>
              </a:rPr>
              <a:t>재배치</a:t>
            </a:r>
            <a:r>
              <a:rPr lang="en-US" altLang="ko-KR" sz="1799" b="1" dirty="0">
                <a:solidFill>
                  <a:srgbClr val="0033CC"/>
                </a:solidFill>
                <a:latin typeface="+mn-ea"/>
              </a:rPr>
              <a:t>, </a:t>
            </a:r>
            <a:r>
              <a:rPr lang="ko-KR" altLang="en-US" sz="1799" b="1" dirty="0">
                <a:solidFill>
                  <a:srgbClr val="0033CC"/>
                </a:solidFill>
                <a:latin typeface="+mn-ea"/>
              </a:rPr>
              <a:t>파손</a:t>
            </a:r>
            <a:r>
              <a:rPr lang="en-US" altLang="ko-KR" sz="1799" b="1" dirty="0">
                <a:solidFill>
                  <a:srgbClr val="0033CC"/>
                </a:solidFill>
                <a:latin typeface="+mn-ea"/>
              </a:rPr>
              <a:t>, </a:t>
            </a:r>
            <a:r>
              <a:rPr lang="ko-KR" altLang="en-US" sz="1799" b="1" dirty="0">
                <a:solidFill>
                  <a:srgbClr val="0033CC"/>
                </a:solidFill>
                <a:latin typeface="+mn-ea"/>
              </a:rPr>
              <a:t>지연</a:t>
            </a:r>
            <a:r>
              <a:rPr lang="en-US" altLang="ko-KR" sz="1799" b="1" dirty="0">
                <a:solidFill>
                  <a:srgbClr val="0033CC"/>
                </a:solidFill>
                <a:latin typeface="+mn-ea"/>
              </a:rPr>
              <a:t>, </a:t>
            </a:r>
            <a:r>
              <a:rPr lang="ko-KR" altLang="en-US" sz="1799" b="1" dirty="0" err="1">
                <a:solidFill>
                  <a:srgbClr val="0033CC"/>
                </a:solidFill>
                <a:latin typeface="+mn-ea"/>
              </a:rPr>
              <a:t>마스커레이드를</a:t>
            </a:r>
            <a:r>
              <a:rPr lang="ko-KR" altLang="en-US" sz="1799" b="1" dirty="0">
                <a:solidFill>
                  <a:srgbClr val="0033CC"/>
                </a:solidFill>
                <a:latin typeface="+mn-ea"/>
              </a:rPr>
              <a:t> 고려하여 추정</a:t>
            </a:r>
            <a:r>
              <a:rPr lang="ko-KR" altLang="en-US" sz="1799" dirty="0">
                <a:latin typeface="+mn-ea"/>
              </a:rPr>
              <a:t>하여야 한다</a:t>
            </a:r>
            <a:r>
              <a:rPr lang="en-US" altLang="ko-KR" sz="1799" dirty="0">
                <a:latin typeface="+mn-ea"/>
              </a:rPr>
              <a:t>(7.4.8.2</a:t>
            </a:r>
            <a:r>
              <a:rPr lang="ko-KR" altLang="en-US" sz="1799" dirty="0">
                <a:latin typeface="+mn-ea"/>
              </a:rPr>
              <a:t>도 참조</a:t>
            </a:r>
            <a:r>
              <a:rPr lang="en-US" altLang="ko-KR" sz="1799" dirty="0">
                <a:latin typeface="+mn-ea"/>
              </a:rPr>
              <a:t>). </a:t>
            </a:r>
            <a:r>
              <a:rPr lang="ko-KR" altLang="en-US" sz="1799" dirty="0">
                <a:latin typeface="+mn-ea"/>
              </a:rPr>
              <a:t>하드웨어 우발 고장으로 인한 안전기능의 위험측 고장확률을 추정할 때 이 확률을 고려하여야 한다</a:t>
            </a:r>
            <a:r>
              <a:rPr lang="en-US" altLang="ko-KR" sz="1799" dirty="0">
                <a:latin typeface="+mn-ea"/>
              </a:rPr>
              <a:t>(7.4.3.2.2 </a:t>
            </a:r>
            <a:r>
              <a:rPr lang="ko-KR" altLang="en-US" sz="1799" dirty="0">
                <a:latin typeface="+mn-ea"/>
              </a:rPr>
              <a:t>참조</a:t>
            </a:r>
            <a:r>
              <a:rPr lang="en-US" altLang="ko-KR" sz="1799" dirty="0">
                <a:latin typeface="+mn-ea"/>
              </a:rPr>
              <a:t>).</a:t>
            </a:r>
          </a:p>
          <a:p>
            <a:r>
              <a:rPr lang="ko-KR" altLang="en-US" sz="1400" b="1" dirty="0">
                <a:latin typeface="+mn-ea"/>
              </a:rPr>
              <a:t>비고 </a:t>
            </a:r>
            <a:r>
              <a:rPr lang="en-US" altLang="ko-KR" sz="1400" b="1" dirty="0">
                <a:latin typeface="+mn-ea"/>
              </a:rPr>
              <a:t>‘</a:t>
            </a:r>
            <a:r>
              <a:rPr lang="ko-KR" altLang="en-US" sz="1400" b="1" dirty="0" err="1">
                <a:latin typeface="+mn-ea"/>
              </a:rPr>
              <a:t>마스커레이드</a:t>
            </a:r>
            <a:r>
              <a:rPr lang="en-US" altLang="ko-KR" sz="1400" b="1" dirty="0">
                <a:latin typeface="+mn-ea"/>
              </a:rPr>
              <a:t>’</a:t>
            </a:r>
            <a:r>
              <a:rPr lang="ko-KR" altLang="en-US" sz="1400" b="1" dirty="0">
                <a:latin typeface="+mn-ea"/>
              </a:rPr>
              <a:t>라는 용어는 어떤 메시지의 실제 내용이 정확히 확인되지 않는 것을 의미한다</a:t>
            </a:r>
            <a:r>
              <a:rPr lang="en-US" altLang="ko-KR" sz="1400" b="1" dirty="0">
                <a:latin typeface="+mn-ea"/>
              </a:rPr>
              <a:t>.</a:t>
            </a:r>
          </a:p>
          <a:p>
            <a:endParaRPr lang="en-US" altLang="ko-KR" sz="1799" b="1" dirty="0">
              <a:latin typeface="+mn-ea"/>
            </a:endParaRPr>
          </a:p>
          <a:p>
            <a:r>
              <a:rPr lang="en-US" altLang="ko-KR" sz="1799" b="1" dirty="0">
                <a:solidFill>
                  <a:srgbClr val="FF0000"/>
                </a:solidFill>
                <a:latin typeface="+mn-ea"/>
              </a:rPr>
              <a:t>IEC 61508-2 : 2010</a:t>
            </a:r>
            <a:endParaRPr lang="en-US" sz="1799" b="1" dirty="0">
              <a:solidFill>
                <a:srgbClr val="FF0000"/>
              </a:solidFill>
              <a:latin typeface="+mn-ea"/>
            </a:endParaRPr>
          </a:p>
          <a:p>
            <a:r>
              <a:rPr lang="en-US" sz="1799" b="1" dirty="0">
                <a:latin typeface="+mn-ea"/>
              </a:rPr>
              <a:t>7.4.11 </a:t>
            </a:r>
            <a:r>
              <a:rPr lang="ko-KR" altLang="en-US" sz="1799" b="1" dirty="0">
                <a:latin typeface="+mn-ea"/>
              </a:rPr>
              <a:t>데이터 통신을 위한 추가적인 요구사항 </a:t>
            </a:r>
            <a:r>
              <a:rPr lang="en-US" altLang="ko-KR" sz="1799" b="1" dirty="0">
                <a:latin typeface="+mn-ea"/>
              </a:rPr>
              <a:t>(</a:t>
            </a:r>
            <a:r>
              <a:rPr lang="en-US" sz="1799" b="1" dirty="0">
                <a:latin typeface="+mn-ea"/>
              </a:rPr>
              <a:t>Additional requirements for data communications)</a:t>
            </a:r>
          </a:p>
          <a:p>
            <a:r>
              <a:rPr lang="en-US" sz="1799" b="1" dirty="0">
                <a:latin typeface="+mn-ea"/>
              </a:rPr>
              <a:t>7.4.11.1 </a:t>
            </a:r>
            <a:r>
              <a:rPr lang="ko-KR" altLang="en-US" dirty="0">
                <a:latin typeface="+mn-ea"/>
              </a:rPr>
              <a:t>데이터 통신이 안전 기능의 구현에 사용되는 경우</a:t>
            </a:r>
            <a:r>
              <a:rPr lang="en-US" altLang="ko-KR" dirty="0">
                <a:latin typeface="+mn-ea"/>
              </a:rPr>
              <a:t>,</a:t>
            </a:r>
            <a:r>
              <a:rPr lang="ko-KR" altLang="en-US" dirty="0">
                <a:latin typeface="+mn-ea"/>
              </a:rPr>
              <a:t> </a:t>
            </a:r>
            <a:r>
              <a:rPr lang="ko-KR" altLang="en-US" b="1" dirty="0">
                <a:solidFill>
                  <a:srgbClr val="0033CC"/>
                </a:solidFill>
                <a:latin typeface="+mn-ea"/>
              </a:rPr>
              <a:t>전송 오류</a:t>
            </a:r>
            <a:r>
              <a:rPr lang="en-US" altLang="ko-KR" b="1" dirty="0">
                <a:solidFill>
                  <a:srgbClr val="0033CC"/>
                </a:solidFill>
                <a:latin typeface="+mn-ea"/>
              </a:rPr>
              <a:t>, </a:t>
            </a:r>
            <a:r>
              <a:rPr lang="ko-KR" altLang="en-US" b="1" dirty="0">
                <a:solidFill>
                  <a:srgbClr val="0033CC"/>
                </a:solidFill>
                <a:latin typeface="+mn-ea"/>
              </a:rPr>
              <a:t>반복</a:t>
            </a:r>
            <a:r>
              <a:rPr lang="en-US" altLang="ko-KR" b="1" dirty="0">
                <a:solidFill>
                  <a:srgbClr val="0033CC"/>
                </a:solidFill>
                <a:latin typeface="+mn-ea"/>
              </a:rPr>
              <a:t>, </a:t>
            </a:r>
            <a:r>
              <a:rPr lang="ko-KR" altLang="en-US" b="1" dirty="0">
                <a:solidFill>
                  <a:srgbClr val="0033CC"/>
                </a:solidFill>
                <a:latin typeface="+mn-ea"/>
              </a:rPr>
              <a:t>삭제</a:t>
            </a:r>
            <a:r>
              <a:rPr lang="en-US" altLang="ko-KR" b="1" dirty="0">
                <a:solidFill>
                  <a:srgbClr val="0033CC"/>
                </a:solidFill>
                <a:latin typeface="+mn-ea"/>
              </a:rPr>
              <a:t>, </a:t>
            </a:r>
            <a:r>
              <a:rPr lang="ko-KR" altLang="en-US" b="1" dirty="0">
                <a:solidFill>
                  <a:srgbClr val="0033CC"/>
                </a:solidFill>
                <a:latin typeface="+mn-ea"/>
              </a:rPr>
              <a:t>삽입</a:t>
            </a:r>
            <a:r>
              <a:rPr lang="en-US" altLang="ko-KR" b="1" dirty="0">
                <a:solidFill>
                  <a:srgbClr val="0033CC"/>
                </a:solidFill>
                <a:latin typeface="+mn-ea"/>
              </a:rPr>
              <a:t>, </a:t>
            </a:r>
            <a:r>
              <a:rPr lang="ko-KR" altLang="en-US" b="1" dirty="0">
                <a:solidFill>
                  <a:srgbClr val="0033CC"/>
                </a:solidFill>
                <a:latin typeface="+mn-ea"/>
              </a:rPr>
              <a:t>재배열</a:t>
            </a:r>
            <a:r>
              <a:rPr lang="en-US" altLang="ko-KR" b="1" dirty="0">
                <a:solidFill>
                  <a:srgbClr val="0033CC"/>
                </a:solidFill>
                <a:latin typeface="+mn-ea"/>
              </a:rPr>
              <a:t>, </a:t>
            </a:r>
            <a:r>
              <a:rPr lang="ko-KR" altLang="en-US" b="1" dirty="0">
                <a:solidFill>
                  <a:srgbClr val="0033CC"/>
                </a:solidFill>
                <a:latin typeface="+mn-ea"/>
              </a:rPr>
              <a:t>손상</a:t>
            </a:r>
            <a:r>
              <a:rPr lang="en-US" altLang="ko-KR" b="1" dirty="0">
                <a:solidFill>
                  <a:srgbClr val="0033CC"/>
                </a:solidFill>
                <a:latin typeface="+mn-ea"/>
              </a:rPr>
              <a:t>, </a:t>
            </a:r>
            <a:r>
              <a:rPr lang="ko-KR" altLang="en-US" b="1" dirty="0">
                <a:solidFill>
                  <a:srgbClr val="0033CC"/>
                </a:solidFill>
                <a:latin typeface="+mn-ea"/>
              </a:rPr>
              <a:t>지연 및 가장</a:t>
            </a:r>
            <a:r>
              <a:rPr lang="en-US" altLang="ko-KR" b="1" dirty="0">
                <a:solidFill>
                  <a:srgbClr val="0033CC"/>
                </a:solidFill>
                <a:latin typeface="+mn-ea"/>
              </a:rPr>
              <a:t>(masquerade)</a:t>
            </a:r>
            <a:r>
              <a:rPr lang="ko-KR" altLang="en-US" b="1" dirty="0">
                <a:solidFill>
                  <a:srgbClr val="0033CC"/>
                </a:solidFill>
                <a:latin typeface="+mn-ea"/>
              </a:rPr>
              <a:t>과 같은 통신 프로세스의 실패</a:t>
            </a:r>
            <a:r>
              <a:rPr lang="en-US" altLang="ko-KR" b="1" dirty="0">
                <a:solidFill>
                  <a:srgbClr val="0033CC"/>
                </a:solidFill>
                <a:latin typeface="+mn-ea"/>
              </a:rPr>
              <a:t>(Residual error rate</a:t>
            </a:r>
            <a:r>
              <a:rPr lang="en-US" altLang="ko-KR" sz="1400" b="1" dirty="0">
                <a:solidFill>
                  <a:srgbClr val="0033CC"/>
                </a:solidFill>
                <a:latin typeface="+mn-ea"/>
              </a:rPr>
              <a:t>(</a:t>
            </a:r>
            <a:r>
              <a:rPr lang="ko-KR" altLang="en-US" sz="1400" b="1" dirty="0">
                <a:solidFill>
                  <a:srgbClr val="0033CC"/>
                </a:solidFill>
                <a:latin typeface="+mn-ea"/>
              </a:rPr>
              <a:t>잔여 비트 </a:t>
            </a:r>
            <a:r>
              <a:rPr lang="ko-KR" altLang="en-US" sz="1400" b="1" dirty="0" err="1">
                <a:solidFill>
                  <a:srgbClr val="0033CC"/>
                </a:solidFill>
                <a:latin typeface="+mn-ea"/>
              </a:rPr>
              <a:t>에러율</a:t>
            </a:r>
            <a:r>
              <a:rPr lang="en-US" altLang="ko-KR" sz="1400" b="1" dirty="0">
                <a:solidFill>
                  <a:srgbClr val="0033CC"/>
                </a:solidFill>
                <a:latin typeface="+mn-ea"/>
              </a:rPr>
              <a:t>)</a:t>
            </a:r>
            <a:r>
              <a:rPr lang="ko-KR" altLang="en-US" b="1" dirty="0">
                <a:solidFill>
                  <a:srgbClr val="0033CC"/>
                </a:solidFill>
                <a:latin typeface="+mn-ea"/>
              </a:rPr>
              <a:t> 와 같은</a:t>
            </a:r>
            <a:r>
              <a:rPr lang="en-US" altLang="ko-KR" b="1" dirty="0">
                <a:solidFill>
                  <a:srgbClr val="0033CC"/>
                </a:solidFill>
                <a:latin typeface="+mn-ea"/>
              </a:rPr>
              <a:t>)</a:t>
            </a:r>
            <a:r>
              <a:rPr lang="ko-KR" altLang="en-US" b="1" dirty="0">
                <a:solidFill>
                  <a:srgbClr val="0033CC"/>
                </a:solidFill>
                <a:latin typeface="+mn-ea"/>
              </a:rPr>
              <a:t>를 고려</a:t>
            </a:r>
            <a:r>
              <a:rPr lang="ko-KR" altLang="en-US" dirty="0">
                <a:latin typeface="+mn-ea"/>
              </a:rPr>
              <a:t>하여야 한다</a:t>
            </a:r>
            <a:r>
              <a:rPr lang="en-US" altLang="ko-KR" dirty="0">
                <a:latin typeface="+mn-ea"/>
              </a:rPr>
              <a:t>. </a:t>
            </a:r>
            <a:r>
              <a:rPr lang="ko-KR" altLang="en-US" dirty="0">
                <a:latin typeface="+mn-ea"/>
              </a:rPr>
              <a:t>이에 대한 고장 조치에서</a:t>
            </a:r>
            <a:r>
              <a:rPr lang="en-US" altLang="ko-KR" dirty="0">
                <a:latin typeface="+mn-ea"/>
              </a:rPr>
              <a:t>, Random failures </a:t>
            </a:r>
            <a:r>
              <a:rPr lang="ko-KR" altLang="en-US" dirty="0">
                <a:latin typeface="+mn-ea"/>
              </a:rPr>
              <a:t>으로 인한 안전기능 고장 조치를 고려해야 한다</a:t>
            </a:r>
            <a:r>
              <a:rPr lang="en-US" altLang="ko-KR" dirty="0">
                <a:latin typeface="+mn-ea"/>
              </a:rPr>
              <a:t>.</a:t>
            </a:r>
            <a:r>
              <a:rPr lang="ko-KR" altLang="en-US" dirty="0">
                <a:latin typeface="+mn-ea"/>
              </a:rPr>
              <a:t> </a:t>
            </a:r>
            <a:r>
              <a:rPr lang="en-US" altLang="ko-KR" dirty="0">
                <a:latin typeface="+mn-ea"/>
              </a:rPr>
              <a:t>(7.4.5 </a:t>
            </a:r>
            <a:r>
              <a:rPr lang="ko-KR" altLang="en-US" dirty="0">
                <a:latin typeface="+mn-ea"/>
              </a:rPr>
              <a:t>참조</a:t>
            </a:r>
            <a:r>
              <a:rPr lang="en-US" altLang="ko-KR" dirty="0">
                <a:latin typeface="+mn-ea"/>
              </a:rPr>
              <a:t>)</a:t>
            </a:r>
            <a:r>
              <a:rPr lang="en-US" sz="1799" dirty="0">
                <a:latin typeface="+mn-ea"/>
              </a:rPr>
              <a:t> </a:t>
            </a:r>
            <a:r>
              <a:rPr lang="en-US" sz="1400" dirty="0">
                <a:latin typeface="+mn-ea"/>
              </a:rPr>
              <a:t>(</a:t>
            </a:r>
            <a:r>
              <a:rPr lang="en-US" altLang="ko-KR" sz="1400" dirty="0">
                <a:latin typeface="+mn-ea"/>
              </a:rPr>
              <a:t>When data communication is used in the implementation of a safety function then the failure measure (such as the residual error rate) of the communication process shall be estimated </a:t>
            </a:r>
            <a:r>
              <a:rPr lang="en-US" altLang="ko-KR" sz="1400" b="1" dirty="0">
                <a:solidFill>
                  <a:srgbClr val="0033CC"/>
                </a:solidFill>
                <a:latin typeface="+mn-ea"/>
              </a:rPr>
              <a:t>taking into account transmission errors, repetitions, deletion, insertion, resequencing, corruption, delay and masquerade. </a:t>
            </a:r>
            <a:r>
              <a:rPr lang="en-US" altLang="ko-KR" sz="1400" dirty="0">
                <a:latin typeface="+mn-ea"/>
              </a:rPr>
              <a:t>This failure measure shall be taken into account when estimating the failure measure of the safety function due to random failures (see 7.4.5).)</a:t>
            </a:r>
          </a:p>
        </p:txBody>
      </p:sp>
      <p:pic>
        <p:nvPicPr>
          <p:cNvPr id="7" name="그림 6">
            <a:extLst>
              <a:ext uri="{FF2B5EF4-FFF2-40B4-BE49-F238E27FC236}">
                <a16:creationId xmlns:a16="http://schemas.microsoft.com/office/drawing/2014/main" id="{2863DAB8-8C60-444C-BF8C-DA7EB874E6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9" name="Foliennummernplatzhalter 3">
            <a:extLst>
              <a:ext uri="{FF2B5EF4-FFF2-40B4-BE49-F238E27FC236}">
                <a16:creationId xmlns:a16="http://schemas.microsoft.com/office/drawing/2014/main" id="{4DB86042-B18A-44FD-B753-91EAD2B14893}"/>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77</a:t>
            </a:fld>
            <a:endParaRPr lang="en-GB" noProof="0" dirty="0"/>
          </a:p>
        </p:txBody>
      </p:sp>
    </p:spTree>
    <p:extLst>
      <p:ext uri="{BB962C8B-B14F-4D97-AF65-F5344CB8AC3E}">
        <p14:creationId xmlns:p14="http://schemas.microsoft.com/office/powerpoint/2010/main" val="2847072137"/>
      </p:ext>
    </p:extLst>
  </p:cSld>
  <p:clrMapOvr>
    <a:masterClrMapping/>
  </p:clrMapOvr>
  <p:transition spd="slow">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5"/>
            <a:ext cx="11334624" cy="662748"/>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sz="1800" b="1" dirty="0">
                <a:solidFill>
                  <a:srgbClr val="327ED2"/>
                </a:solidFill>
                <a:latin typeface="+mn-ea"/>
              </a:rPr>
              <a:t>: </a:t>
            </a:r>
            <a:r>
              <a:rPr lang="ko-KR" altLang="en-US" sz="1800" b="1" dirty="0" err="1">
                <a:solidFill>
                  <a:srgbClr val="327ED2"/>
                </a:solidFill>
                <a:latin typeface="+mn-ea"/>
              </a:rPr>
              <a:t>클럭</a:t>
            </a:r>
            <a:r>
              <a:rPr lang="en-US" altLang="ko-KR" sz="1800" b="1" dirty="0">
                <a:solidFill>
                  <a:srgbClr val="327ED2"/>
                </a:solidFill>
                <a:latin typeface="+mn-ea"/>
              </a:rPr>
              <a:t>(</a:t>
            </a:r>
            <a:r>
              <a:rPr lang="en-US" sz="1800" b="1" u="sng" dirty="0">
                <a:solidFill>
                  <a:srgbClr val="327ED2"/>
                </a:solidFill>
                <a:latin typeface="+mn-ea"/>
              </a:rPr>
              <a:t>Clock)</a:t>
            </a:r>
          </a:p>
        </p:txBody>
      </p:sp>
      <p:graphicFrame>
        <p:nvGraphicFramePr>
          <p:cNvPr id="12" name="표 11"/>
          <p:cNvGraphicFramePr>
            <a:graphicFrameLocks noGrp="1"/>
          </p:cNvGraphicFramePr>
          <p:nvPr>
            <p:extLst/>
          </p:nvPr>
        </p:nvGraphicFramePr>
        <p:xfrm>
          <a:off x="333289" y="1873528"/>
          <a:ext cx="11531774" cy="4312392"/>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4280373">
                  <a:extLst>
                    <a:ext uri="{9D8B030D-6E8A-4147-A177-3AD203B41FA5}">
                      <a16:colId xmlns:a16="http://schemas.microsoft.com/office/drawing/2014/main" val="3416290245"/>
                    </a:ext>
                  </a:extLst>
                </a:gridCol>
                <a:gridCol w="885594">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731330">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altLang="ko-KR"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112230">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ko-KR" altLang="en-US" sz="1400" b="0" kern="1200" dirty="0">
                          <a:solidFill>
                            <a:schemeClr val="tx1"/>
                          </a:solidFill>
                          <a:effectLst/>
                          <a:latin typeface="+mn-ea"/>
                          <a:ea typeface="+mn-ea"/>
                          <a:cs typeface="+mn-cs"/>
                        </a:rPr>
                        <a:t>주파수 변경이나 차단과 같은 처리장치를 위한 </a:t>
                      </a:r>
                      <a:r>
                        <a:rPr lang="ko-KR" altLang="en-US" sz="1400" b="0" kern="1200" dirty="0" err="1">
                          <a:solidFill>
                            <a:schemeClr val="tx1"/>
                          </a:solidFill>
                          <a:effectLst/>
                          <a:latin typeface="+mn-ea"/>
                          <a:ea typeface="+mn-ea"/>
                          <a:cs typeface="+mn-cs"/>
                        </a:rPr>
                        <a:t>클럭</a:t>
                      </a:r>
                      <a:r>
                        <a:rPr lang="ko-KR" altLang="en-US" sz="1400" b="0" kern="1200" dirty="0">
                          <a:solidFill>
                            <a:schemeClr val="tx1"/>
                          </a:solidFill>
                          <a:effectLst/>
                          <a:latin typeface="+mn-ea"/>
                          <a:ea typeface="+mn-ea"/>
                          <a:cs typeface="+mn-cs"/>
                        </a:rPr>
                        <a:t> 생성의 결함은 늦어도 엘리베이터의 다음 운행 전에 감지되어야 한다</a:t>
                      </a:r>
                      <a:r>
                        <a:rPr lang="en-US" altLang="ko-KR" sz="1400" b="0" kern="1200" dirty="0">
                          <a:solidFill>
                            <a:schemeClr val="tx1"/>
                          </a:solidFill>
                          <a:effectLst/>
                          <a:latin typeface="+mn-ea"/>
                          <a:ea typeface="+mn-ea"/>
                          <a:cs typeface="+mn-cs"/>
                        </a:rPr>
                        <a:t>. </a:t>
                      </a:r>
                      <a:r>
                        <a:rPr lang="en-US" altLang="ko-KR" sz="1100" b="0" kern="1200" dirty="0">
                          <a:solidFill>
                            <a:schemeClr val="tx1"/>
                          </a:solidFill>
                          <a:effectLst/>
                          <a:latin typeface="+mn-ea"/>
                          <a:ea typeface="+mn-ea"/>
                          <a:cs typeface="+mn-cs"/>
                        </a:rPr>
                        <a:t>(Failures in clock generation for processing units like frequency modification or break down shall be detected at the latest before the next travel of the lift.)</a:t>
                      </a:r>
                      <a:endParaRPr lang="ko-KR" altLang="en-US" sz="14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fontAlgn="base" latinLnBrk="0">
                        <a:buFont typeface="Arial" panose="020B0604020202020204" pitchFamily="34" charset="0"/>
                        <a:buChar char="•"/>
                      </a:pPr>
                      <a:r>
                        <a:rPr lang="ko-KR" altLang="en-US" sz="1400" kern="1200" dirty="0">
                          <a:solidFill>
                            <a:schemeClr val="tx1"/>
                          </a:solidFill>
                          <a:effectLst/>
                          <a:latin typeface="+mn-ea"/>
                          <a:ea typeface="+mn-ea"/>
                          <a:cs typeface="+mn-cs"/>
                        </a:rPr>
                        <a:t>각 시간대 감시 또는</a:t>
                      </a:r>
                    </a:p>
                    <a:p>
                      <a:pPr marL="285750" indent="-285750" fontAlgn="base" latinLnBrk="0">
                        <a:buFont typeface="Arial" panose="020B0604020202020204" pitchFamily="34" charset="0"/>
                        <a:buChar char="•"/>
                      </a:pPr>
                      <a:r>
                        <a:rPr lang="ko-KR" altLang="en-US" sz="1400" kern="1200" dirty="0">
                          <a:solidFill>
                            <a:schemeClr val="tx1"/>
                          </a:solidFill>
                          <a:effectLst/>
                          <a:latin typeface="+mn-ea"/>
                          <a:ea typeface="+mn-ea"/>
                          <a:cs typeface="+mn-cs"/>
                        </a:rPr>
                        <a:t>상호 모니터링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ko-KR" sz="1100" b="0" kern="1200" dirty="0">
                          <a:solidFill>
                            <a:schemeClr val="tx1"/>
                          </a:solidFill>
                          <a:effectLst/>
                          <a:latin typeface="+mn-ea"/>
                          <a:ea typeface="+mn-ea"/>
                          <a:cs typeface="+mn-cs"/>
                        </a:rPr>
                        <a:t>(Watchdog with separate time base, or reciprocal monitoring.)</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6.1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6.2</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tx1"/>
                          </a:solidFill>
                          <a:latin typeface="+mn-ea"/>
                          <a:ea typeface="+mn-ea"/>
                        </a:rPr>
                        <a:t>A.9.4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944634">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주파수 변경이나 차단과 같은 처리장치를 위한 </a:t>
                      </a:r>
                      <a:r>
                        <a:rPr lang="ko-KR" altLang="en-US" sz="1400" kern="1200" dirty="0" err="1">
                          <a:solidFill>
                            <a:schemeClr val="tx1"/>
                          </a:solidFill>
                          <a:effectLst/>
                          <a:latin typeface="+mn-ea"/>
                          <a:ea typeface="+mn-ea"/>
                          <a:cs typeface="+mn-cs"/>
                        </a:rPr>
                        <a:t>클럭</a:t>
                      </a:r>
                      <a:r>
                        <a:rPr lang="ko-KR" altLang="en-US" sz="1400" kern="1200" dirty="0">
                          <a:solidFill>
                            <a:schemeClr val="tx1"/>
                          </a:solidFill>
                          <a:effectLst/>
                          <a:latin typeface="+mn-ea"/>
                          <a:ea typeface="+mn-ea"/>
                          <a:cs typeface="+mn-cs"/>
                        </a:rPr>
                        <a:t> 생성의 결함은 시스템 반응시간을 고려하는 것으로 감지되어야 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altLang="ko-KR" sz="1100" b="0" kern="1200" dirty="0">
                          <a:solidFill>
                            <a:schemeClr val="tx1"/>
                          </a:solidFill>
                          <a:effectLst/>
                          <a:latin typeface="+mn-ea"/>
                          <a:ea typeface="+mn-ea"/>
                          <a:cs typeface="+mn-cs"/>
                        </a:rPr>
                        <a:t>(Failures in clock generation for processing units like frequency modification or break down shall be detected with due consideration to the system reaction time.)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fontAlgn="base" latinLnBrk="0">
                        <a:buFont typeface="Arial" panose="020B0604020202020204" pitchFamily="34" charset="0"/>
                        <a:buChar char="•"/>
                      </a:pPr>
                      <a:r>
                        <a:rPr lang="ko-KR" altLang="en-US" sz="1400" kern="1200" dirty="0">
                          <a:solidFill>
                            <a:schemeClr val="tx1"/>
                          </a:solidFill>
                          <a:effectLst/>
                          <a:latin typeface="+mn-ea"/>
                          <a:ea typeface="+mn-ea"/>
                          <a:cs typeface="+mn-cs"/>
                        </a:rPr>
                        <a:t>각 시간대 감시 또는 </a:t>
                      </a:r>
                    </a:p>
                    <a:p>
                      <a:pPr marL="285750" indent="-285750" fontAlgn="base" latinLnBrk="0">
                        <a:buFont typeface="Arial" panose="020B0604020202020204" pitchFamily="34" charset="0"/>
                        <a:buChar char="•"/>
                      </a:pPr>
                      <a:r>
                        <a:rPr lang="ko-KR" altLang="en-US" sz="1400" kern="1200" dirty="0">
                          <a:solidFill>
                            <a:schemeClr val="tx1"/>
                          </a:solidFill>
                          <a:effectLst/>
                          <a:latin typeface="+mn-ea"/>
                          <a:ea typeface="+mn-ea"/>
                          <a:cs typeface="+mn-cs"/>
                        </a:rPr>
                        <a:t>상호 모니터링</a:t>
                      </a:r>
                    </a:p>
                    <a:p>
                      <a:pPr marL="0" indent="0">
                        <a:buFont typeface="Arial" panose="020B0604020202020204" pitchFamily="34" charset="0"/>
                        <a:buNone/>
                      </a:pPr>
                      <a:r>
                        <a:rPr lang="en-US" altLang="ko-KR" sz="1100" b="0" kern="1200" dirty="0">
                          <a:solidFill>
                            <a:schemeClr val="tx1"/>
                          </a:solidFill>
                          <a:effectLst/>
                          <a:latin typeface="+mn-ea"/>
                          <a:ea typeface="+mn-ea"/>
                          <a:cs typeface="+mn-cs"/>
                        </a:rPr>
                        <a:t>(Watchdog with separate time base, or</a:t>
                      </a:r>
                      <a:r>
                        <a:rPr lang="en-US" altLang="ko-KR" sz="1100" b="0" kern="1200" baseline="0" dirty="0">
                          <a:solidFill>
                            <a:schemeClr val="tx1"/>
                          </a:solidFill>
                          <a:effectLst/>
                          <a:latin typeface="+mn-ea"/>
                          <a:ea typeface="+mn-ea"/>
                          <a:cs typeface="+mn-cs"/>
                        </a:rPr>
                        <a:t> </a:t>
                      </a:r>
                      <a:r>
                        <a:rPr lang="en-US" altLang="ko-KR" sz="1100" b="0" kern="1200" dirty="0">
                          <a:solidFill>
                            <a:schemeClr val="tx1"/>
                          </a:solidFill>
                          <a:effectLst/>
                          <a:latin typeface="+mn-ea"/>
                          <a:ea typeface="+mn-ea"/>
                          <a:cs typeface="+mn-cs"/>
                        </a:rPr>
                        <a:t>reciprocal monitoring.)</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6.1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6.2</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tx1"/>
                          </a:solidFill>
                          <a:latin typeface="+mn-ea"/>
                          <a:ea typeface="+mn-ea"/>
                        </a:rPr>
                        <a:t>A 9.4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944634">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주파수 변경이나 차단과 같은 처리장치를 위한 </a:t>
                      </a:r>
                      <a:r>
                        <a:rPr lang="ko-KR" altLang="en-US" sz="1400" kern="1200" dirty="0" err="1">
                          <a:solidFill>
                            <a:schemeClr val="tx1"/>
                          </a:solidFill>
                          <a:effectLst/>
                          <a:latin typeface="+mn-ea"/>
                          <a:ea typeface="+mn-ea"/>
                          <a:cs typeface="+mn-cs"/>
                        </a:rPr>
                        <a:t>클럭</a:t>
                      </a:r>
                      <a:r>
                        <a:rPr lang="ko-KR" altLang="en-US" sz="1400" kern="1200" dirty="0">
                          <a:solidFill>
                            <a:schemeClr val="tx1"/>
                          </a:solidFill>
                          <a:effectLst/>
                          <a:latin typeface="+mn-ea"/>
                          <a:ea typeface="+mn-ea"/>
                          <a:cs typeface="+mn-cs"/>
                        </a:rPr>
                        <a:t> 발생의 결함은 시스템 반응시간을 고려하는 것으로 감지되어야 한다</a:t>
                      </a:r>
                      <a:r>
                        <a:rPr lang="en-US" altLang="ko-KR" sz="1400" kern="1200" dirty="0">
                          <a:solidFill>
                            <a:schemeClr val="tx1"/>
                          </a:solidFill>
                          <a:effectLst/>
                          <a:latin typeface="+mn-ea"/>
                          <a:ea typeface="+mn-ea"/>
                          <a:cs typeface="+mn-cs"/>
                        </a:rPr>
                        <a:t>.</a:t>
                      </a:r>
                      <a:endParaRPr lang="ko-KR" altLang="en-US" sz="1400" kern="1200" dirty="0">
                        <a:solidFill>
                          <a:schemeClr val="tx1"/>
                        </a:solidFill>
                        <a:effectLst/>
                        <a:latin typeface="+mn-ea"/>
                        <a:ea typeface="+mn-ea"/>
                        <a:cs typeface="+mn-cs"/>
                      </a:endParaRPr>
                    </a:p>
                    <a:p>
                      <a:r>
                        <a:rPr lang="en-US" altLang="ko-KR" sz="1100" b="0" kern="1200" dirty="0">
                          <a:solidFill>
                            <a:schemeClr val="tx1"/>
                          </a:solidFill>
                          <a:effectLst/>
                          <a:latin typeface="+mn-ea"/>
                          <a:ea typeface="+mn-ea"/>
                          <a:cs typeface="+mn-cs"/>
                        </a:rPr>
                        <a:t>(Failures in clock generation for processing units like frequency modification or break down shall be detected with due consideration to the system reaction time.)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fontAlgn="base" latinLnBrk="0">
                        <a:buFont typeface="Arial" panose="020B0604020202020204" pitchFamily="34" charset="0"/>
                        <a:buChar char="•"/>
                      </a:pPr>
                      <a:r>
                        <a:rPr lang="ko-KR" altLang="en-US" sz="1400" kern="1200" dirty="0">
                          <a:solidFill>
                            <a:schemeClr val="tx1"/>
                          </a:solidFill>
                          <a:effectLst/>
                          <a:latin typeface="+mn-ea"/>
                          <a:ea typeface="+mn-ea"/>
                          <a:cs typeface="+mn-cs"/>
                        </a:rPr>
                        <a:t>각 시간대 감시 또는</a:t>
                      </a:r>
                    </a:p>
                    <a:p>
                      <a:pPr marL="285750" indent="-285750" fontAlgn="base" latinLnBrk="0">
                        <a:buFont typeface="Arial" panose="020B0604020202020204" pitchFamily="34" charset="0"/>
                        <a:buChar char="•"/>
                      </a:pPr>
                      <a:r>
                        <a:rPr lang="ko-KR" altLang="en-US" sz="1400" kern="1200" dirty="0">
                          <a:solidFill>
                            <a:schemeClr val="tx1"/>
                          </a:solidFill>
                          <a:effectLst/>
                          <a:latin typeface="+mn-ea"/>
                          <a:ea typeface="+mn-ea"/>
                          <a:cs typeface="+mn-cs"/>
                        </a:rPr>
                        <a:t>상호 모니터링</a:t>
                      </a:r>
                      <a:endParaRPr lang="en-US" altLang="ko-KR" sz="1400" b="0" kern="1200" dirty="0">
                        <a:solidFill>
                          <a:schemeClr val="tx1"/>
                        </a:solidFill>
                        <a:effectLst/>
                        <a:latin typeface="+mn-ea"/>
                        <a:ea typeface="+mn-ea"/>
                        <a:cs typeface="+mn-cs"/>
                      </a:endParaRPr>
                    </a:p>
                    <a:p>
                      <a:pPr marL="0" indent="0" algn="l" defTabSz="457200" rtl="0" eaLnBrk="1" latinLnBrk="0" hangingPunct="1">
                        <a:buFont typeface="Arial" panose="020B0604020202020204" pitchFamily="34" charset="0"/>
                        <a:buNone/>
                      </a:pPr>
                      <a:r>
                        <a:rPr lang="en-US" altLang="ko-KR" sz="1100" b="0" kern="1200" dirty="0">
                          <a:solidFill>
                            <a:schemeClr val="tx1"/>
                          </a:solidFill>
                          <a:effectLst/>
                          <a:latin typeface="+mn-ea"/>
                          <a:ea typeface="+mn-ea"/>
                          <a:cs typeface="+mn-cs"/>
                        </a:rPr>
                        <a:t>(Watchdog with separate time base, or reciprocal monitoring.)</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6.1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6.2</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ea"/>
                          <a:ea typeface="+mn-ea"/>
                          <a:cs typeface="+mn-cs"/>
                        </a:rPr>
                        <a:t>A.9.4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7" name="직사각형 6"/>
          <p:cNvSpPr/>
          <p:nvPr/>
        </p:nvSpPr>
        <p:spPr>
          <a:xfrm>
            <a:off x="11269840" y="2585694"/>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8" name="직사각형 7"/>
          <p:cNvSpPr/>
          <p:nvPr/>
        </p:nvSpPr>
        <p:spPr>
          <a:xfrm>
            <a:off x="11269840" y="3693971"/>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직사각형 8"/>
          <p:cNvSpPr/>
          <p:nvPr/>
        </p:nvSpPr>
        <p:spPr>
          <a:xfrm>
            <a:off x="11269840" y="4939542"/>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cxnSp>
        <p:nvCxnSpPr>
          <p:cNvPr id="10" name="직선 연결선 9"/>
          <p:cNvCxnSpPr/>
          <p:nvPr/>
        </p:nvCxnSpPr>
        <p:spPr>
          <a:xfrm flipH="1">
            <a:off x="2347546" y="3090476"/>
            <a:ext cx="2461846"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11" name="직선 연결선 10"/>
          <p:cNvCxnSpPr/>
          <p:nvPr/>
        </p:nvCxnSpPr>
        <p:spPr>
          <a:xfrm flipH="1">
            <a:off x="2276587" y="4174583"/>
            <a:ext cx="2532805"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13" name="직선 연결선 12"/>
          <p:cNvCxnSpPr/>
          <p:nvPr/>
        </p:nvCxnSpPr>
        <p:spPr>
          <a:xfrm flipH="1">
            <a:off x="896196" y="4383454"/>
            <a:ext cx="761928"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14" name="직선 연결선 13"/>
          <p:cNvCxnSpPr/>
          <p:nvPr/>
        </p:nvCxnSpPr>
        <p:spPr>
          <a:xfrm flipH="1">
            <a:off x="2303587" y="5408189"/>
            <a:ext cx="2505805"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cxnSp>
        <p:nvCxnSpPr>
          <p:cNvPr id="15" name="직선 연결선 14"/>
          <p:cNvCxnSpPr/>
          <p:nvPr/>
        </p:nvCxnSpPr>
        <p:spPr>
          <a:xfrm flipH="1">
            <a:off x="871986" y="5608268"/>
            <a:ext cx="786138"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sp>
        <p:nvSpPr>
          <p:cNvPr id="16"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7" name="그림 16">
            <a:extLst>
              <a:ext uri="{FF2B5EF4-FFF2-40B4-BE49-F238E27FC236}">
                <a16:creationId xmlns:a16="http://schemas.microsoft.com/office/drawing/2014/main" id="{1FD765A1-28E2-4EFE-8E26-458514E095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8" name="Foliennummernplatzhalter 3">
            <a:extLst>
              <a:ext uri="{FF2B5EF4-FFF2-40B4-BE49-F238E27FC236}">
                <a16:creationId xmlns:a16="http://schemas.microsoft.com/office/drawing/2014/main" id="{8FFDB46D-43A4-4777-8B4B-F3B29BFF98F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78</a:t>
            </a:fld>
            <a:endParaRPr lang="en-GB" noProof="0" dirty="0"/>
          </a:p>
        </p:txBody>
      </p:sp>
      <p:cxnSp>
        <p:nvCxnSpPr>
          <p:cNvPr id="19" name="직선 연결선 18"/>
          <p:cNvCxnSpPr/>
          <p:nvPr/>
        </p:nvCxnSpPr>
        <p:spPr>
          <a:xfrm flipH="1">
            <a:off x="871986" y="3278044"/>
            <a:ext cx="786138" cy="0"/>
          </a:xfrm>
          <a:prstGeom prst="line">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5778131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6"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4"/>
            <a:ext cx="11334624" cy="719447"/>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err="1">
                <a:solidFill>
                  <a:srgbClr val="327ED2"/>
                </a:solidFill>
                <a:latin typeface="+mn-ea"/>
              </a:rPr>
              <a:t>클럭</a:t>
            </a:r>
            <a:r>
              <a:rPr lang="en-US" altLang="ko-KR" sz="1800" b="1" dirty="0">
                <a:solidFill>
                  <a:srgbClr val="327ED2"/>
                </a:solidFill>
                <a:latin typeface="+mn-ea"/>
              </a:rPr>
              <a:t>(</a:t>
            </a:r>
            <a:r>
              <a:rPr lang="en-US" sz="1800" b="1" u="sng" dirty="0">
                <a:solidFill>
                  <a:srgbClr val="327ED2"/>
                </a:solidFill>
                <a:latin typeface="+mn-ea"/>
              </a:rPr>
              <a:t>Clock)</a:t>
            </a:r>
          </a:p>
        </p:txBody>
      </p:sp>
      <p:graphicFrame>
        <p:nvGraphicFramePr>
          <p:cNvPr id="7" name="표 6"/>
          <p:cNvGraphicFramePr>
            <a:graphicFrameLocks noGrp="1"/>
          </p:cNvGraphicFramePr>
          <p:nvPr>
            <p:extLst/>
          </p:nvPr>
        </p:nvGraphicFramePr>
        <p:xfrm>
          <a:off x="333288" y="1921141"/>
          <a:ext cx="11446071" cy="2773497"/>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lt"/>
                          <a:ea typeface="+mn-ea"/>
                          <a:cs typeface="+mn-cs"/>
                        </a:rPr>
                        <a:t>조치 </a:t>
                      </a:r>
                      <a:r>
                        <a:rPr lang="en-US" altLang="ko-KR" sz="1400" b="1" i="0" u="none" strike="noStrike" kern="1200" baseline="0" dirty="0">
                          <a:solidFill>
                            <a:schemeClr val="tx1"/>
                          </a:solidFill>
                          <a:latin typeface="+mn-lt"/>
                          <a:ea typeface="+mn-ea"/>
                          <a:cs typeface="+mn-cs"/>
                        </a:rPr>
                        <a:t>No.</a:t>
                      </a:r>
                      <a:endParaRPr lang="ko-KR" altLang="en-US" sz="1400" b="1" i="0" u="none" strike="noStrike" kern="1200" baseline="0" dirty="0">
                        <a:solidFill>
                          <a:schemeClr val="tx1"/>
                        </a:solidFill>
                        <a:latin typeface="+mn-lt"/>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lt"/>
                          <a:ea typeface="+mn-ea"/>
                          <a:cs typeface="+mn-cs"/>
                        </a:rPr>
                        <a:t>조치의 설명</a:t>
                      </a:r>
                      <a:endParaRPr lang="en-US" sz="1400" b="1" i="0" u="none" strike="noStrike" kern="1200" baseline="0" dirty="0">
                        <a:solidFill>
                          <a:schemeClr val="tx1"/>
                        </a:solidFill>
                        <a:latin typeface="+mn-lt"/>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85321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6.1</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ko-KR" altLang="en-US" sz="1800" b="1" kern="1200" dirty="0">
                          <a:solidFill>
                            <a:schemeClr val="tx1"/>
                          </a:solidFill>
                          <a:effectLst/>
                          <a:latin typeface="+mn-lt"/>
                          <a:ea typeface="+mn-ea"/>
                          <a:cs typeface="+mn-cs"/>
                        </a:rPr>
                        <a:t>각 시간대 감시장치</a:t>
                      </a:r>
                      <a:r>
                        <a:rPr lang="en-US" altLang="ko-KR" sz="1800" b="1" i="0" u="none" strike="noStrike" kern="1200" baseline="0" dirty="0">
                          <a:solidFill>
                            <a:schemeClr val="tx1"/>
                          </a:solidFill>
                          <a:latin typeface="+mn-lt"/>
                          <a:ea typeface="+mn-ea"/>
                          <a:cs typeface="+mn-cs"/>
                        </a:rPr>
                        <a:t>(Watch dog with separate time base)</a:t>
                      </a:r>
                      <a:endParaRPr lang="ko-KR" altLang="en-US" sz="1800" b="1" kern="1200" dirty="0">
                        <a:solidFill>
                          <a:schemeClr val="tx1"/>
                        </a:solidFill>
                        <a:effectLst/>
                        <a:latin typeface="+mn-lt"/>
                        <a:ea typeface="+mn-ea"/>
                        <a:cs typeface="+mn-cs"/>
                      </a:endParaRPr>
                    </a:p>
                    <a:p>
                      <a:pPr fontAlgn="base" latinLnBrk="0"/>
                      <a:r>
                        <a:rPr lang="ko-KR" altLang="en-US" sz="1800" b="0" kern="1200" dirty="0">
                          <a:solidFill>
                            <a:schemeClr val="tx1"/>
                          </a:solidFill>
                          <a:effectLst/>
                          <a:latin typeface="+mn-ea"/>
                          <a:ea typeface="+mn-ea"/>
                          <a:cs typeface="+mn-cs"/>
                        </a:rPr>
                        <a:t>설명</a:t>
                      </a:r>
                      <a:r>
                        <a:rPr lang="en-US" altLang="ko-KR" sz="1800" b="0" kern="1200" dirty="0">
                          <a:solidFill>
                            <a:schemeClr val="tx1"/>
                          </a:solidFill>
                          <a:effectLst/>
                          <a:latin typeface="+mn-ea"/>
                          <a:ea typeface="+mn-ea"/>
                          <a:cs typeface="+mn-cs"/>
                        </a:rPr>
                        <a:t>:</a:t>
                      </a:r>
                      <a:endParaRPr lang="ko-KR" altLang="en-US" sz="1800" b="0" kern="1200" dirty="0">
                        <a:solidFill>
                          <a:schemeClr val="tx1"/>
                        </a:solidFill>
                        <a:effectLst/>
                        <a:latin typeface="+mn-ea"/>
                        <a:ea typeface="+mn-ea"/>
                        <a:cs typeface="+mn-cs"/>
                      </a:endParaRPr>
                    </a:p>
                    <a:p>
                      <a:pPr fontAlgn="base" latinLnBrk="0"/>
                      <a:r>
                        <a:rPr lang="ko-KR" altLang="en-US" sz="1800" b="0" kern="1200" dirty="0">
                          <a:solidFill>
                            <a:schemeClr val="tx1"/>
                          </a:solidFill>
                          <a:effectLst/>
                          <a:latin typeface="+mn-ea"/>
                          <a:ea typeface="+mn-ea"/>
                          <a:cs typeface="+mn-cs"/>
                        </a:rPr>
                        <a:t>프로그램의 정확한 작동에 의해 작동되는 분리된 시간 기준을 포함하는 하드웨어 타이머</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(Hardware timer with separate time base triggered by correct operation of the program. )</a:t>
                      </a:r>
                      <a:endParaRPr lang="en-US" sz="8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r h="112746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6.2</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800" b="1" kern="1200" dirty="0">
                          <a:solidFill>
                            <a:schemeClr val="tx1"/>
                          </a:solidFill>
                          <a:effectLst/>
                          <a:latin typeface="+mn-lt"/>
                          <a:ea typeface="+mn-ea"/>
                          <a:cs typeface="+mn-cs"/>
                        </a:rPr>
                        <a:t>상호 모니터링</a:t>
                      </a:r>
                      <a:r>
                        <a:rPr lang="en-US" altLang="ko-KR" sz="1800" b="1" kern="1200" dirty="0">
                          <a:solidFill>
                            <a:schemeClr val="tx1"/>
                          </a:solidFill>
                          <a:effectLst/>
                          <a:latin typeface="+mn-lt"/>
                          <a:ea typeface="+mn-ea"/>
                          <a:cs typeface="+mn-cs"/>
                        </a:rPr>
                        <a:t>(</a:t>
                      </a:r>
                      <a:r>
                        <a:rPr lang="en-US" sz="1800" b="1" i="0" u="none" strike="noStrike" kern="1200" baseline="0" dirty="0">
                          <a:solidFill>
                            <a:schemeClr val="tx1"/>
                          </a:solidFill>
                          <a:latin typeface="+mn-lt"/>
                          <a:ea typeface="+mn-ea"/>
                          <a:cs typeface="+mn-cs"/>
                        </a:rPr>
                        <a:t>Reciprocal monitoring)</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800" kern="1200" dirty="0">
                          <a:solidFill>
                            <a:schemeClr val="tx1"/>
                          </a:solidFill>
                          <a:effectLst/>
                          <a:latin typeface="+mn-lt"/>
                          <a:ea typeface="+mn-ea"/>
                          <a:cs typeface="+mn-cs"/>
                        </a:rPr>
                        <a:t>다른 프로세서의 프로그램의 정확한 작동에 의해 작동되는 분리된 시간 기준을 포함하는 하드웨어 타이머</a:t>
                      </a:r>
                      <a:r>
                        <a:rPr lang="en-US" sz="1800" b="0" i="0" u="none" strike="noStrike" kern="1200" baseline="0" dirty="0">
                          <a:solidFill>
                            <a:schemeClr val="tx1"/>
                          </a:solidFill>
                          <a:latin typeface="+mn-lt"/>
                          <a:ea typeface="+mn-ea"/>
                          <a:cs typeface="+mn-cs"/>
                        </a:rPr>
                        <a:t> </a:t>
                      </a:r>
                    </a:p>
                    <a:p>
                      <a:pPr marL="0" marR="0" indent="0" algn="l" defTabSz="914400" rtl="0" eaLnBrk="1" fontAlgn="auto" latinLnBrk="1"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a:t>
                      </a:r>
                      <a:r>
                        <a:rPr lang="en-US" altLang="ko-KR" sz="1400" b="0" i="0" u="none" strike="noStrike" kern="1200" baseline="0" dirty="0">
                          <a:solidFill>
                            <a:schemeClr val="tx1"/>
                          </a:solidFill>
                          <a:latin typeface="+mn-lt"/>
                          <a:ea typeface="+mn-ea"/>
                          <a:cs typeface="+mn-cs"/>
                        </a:rPr>
                        <a:t>Hardware timer with separate time base triggered by the correct operation of the program of the other processor</a:t>
                      </a:r>
                      <a:r>
                        <a:rPr lang="en-US" altLang="ko-KR" sz="1400" kern="1200" dirty="0">
                          <a:solidFill>
                            <a:schemeClr val="tx1"/>
                          </a:solidFill>
                          <a:effectLst/>
                          <a:latin typeface="+mn-lt"/>
                          <a:ea typeface="+mn-ea"/>
                          <a:cs typeface="+mn-cs"/>
                        </a:rPr>
                        <a:t>)</a:t>
                      </a:r>
                      <a:endParaRPr lang="en-US" sz="8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53979"/>
                  </a:ext>
                </a:extLst>
              </a:tr>
            </a:tbl>
          </a:graphicData>
        </a:graphic>
      </p:graphicFrame>
      <p:cxnSp>
        <p:nvCxnSpPr>
          <p:cNvPr id="8" name="직선 연결선 7"/>
          <p:cNvCxnSpPr/>
          <p:nvPr/>
        </p:nvCxnSpPr>
        <p:spPr>
          <a:xfrm flipH="1">
            <a:off x="1706870" y="3891585"/>
            <a:ext cx="406568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9" name="직선 연결선 8"/>
          <p:cNvCxnSpPr/>
          <p:nvPr/>
        </p:nvCxnSpPr>
        <p:spPr>
          <a:xfrm flipH="1">
            <a:off x="1706870" y="4155157"/>
            <a:ext cx="1587922"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0"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1" name="직사각형 10"/>
          <p:cNvSpPr/>
          <p:nvPr/>
        </p:nvSpPr>
        <p:spPr>
          <a:xfrm>
            <a:off x="11063543" y="2450066"/>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2" name="직사각형 11"/>
          <p:cNvSpPr/>
          <p:nvPr/>
        </p:nvSpPr>
        <p:spPr>
          <a:xfrm>
            <a:off x="11063543" y="3580057"/>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cxnSp>
        <p:nvCxnSpPr>
          <p:cNvPr id="13" name="직선 연결선 12"/>
          <p:cNvCxnSpPr/>
          <p:nvPr/>
        </p:nvCxnSpPr>
        <p:spPr>
          <a:xfrm flipH="1">
            <a:off x="1706870" y="2771415"/>
            <a:ext cx="600398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pic>
        <p:nvPicPr>
          <p:cNvPr id="14" name="그림 13">
            <a:extLst>
              <a:ext uri="{FF2B5EF4-FFF2-40B4-BE49-F238E27FC236}">
                <a16:creationId xmlns:a16="http://schemas.microsoft.com/office/drawing/2014/main" id="{365A61BB-20CC-486B-956E-86E06173D2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9801C7DA-7CA8-4FA5-B43F-E0B065F0C2A9}"/>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79</a:t>
            </a:fld>
            <a:endParaRPr lang="en-GB" noProof="0" dirty="0"/>
          </a:p>
        </p:txBody>
      </p:sp>
    </p:spTree>
    <p:extLst>
      <p:ext uri="{BB962C8B-B14F-4D97-AF65-F5344CB8AC3E}">
        <p14:creationId xmlns:p14="http://schemas.microsoft.com/office/powerpoint/2010/main" val="27913530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4"/>
          <p:cNvSpPr>
            <a:spLocks noGrp="1"/>
          </p:cNvSpPr>
          <p:nvPr>
            <p:ph sz="quarter" idx="13"/>
          </p:nvPr>
        </p:nvSpPr>
        <p:spPr>
          <a:xfrm>
            <a:off x="444733" y="1192193"/>
            <a:ext cx="11157095" cy="312758"/>
          </a:xfrm>
        </p:spPr>
        <p:txBody>
          <a:bodyPr>
            <a:no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2 – </a:t>
            </a:r>
            <a:r>
              <a:rPr lang="ko-KR" altLang="en-US" sz="1800" dirty="0">
                <a:solidFill>
                  <a:srgbClr val="327ED2"/>
                </a:solidFill>
                <a:latin typeface="+mn-ea"/>
              </a:rPr>
              <a:t>부품선정</a:t>
            </a:r>
            <a:endParaRPr lang="de-DE" sz="1800" dirty="0"/>
          </a:p>
        </p:txBody>
      </p:sp>
      <p:sp>
        <p:nvSpPr>
          <p:cNvPr id="13" name="직사각형 12"/>
          <p:cNvSpPr/>
          <p:nvPr/>
        </p:nvSpPr>
        <p:spPr>
          <a:xfrm>
            <a:off x="644829" y="3346232"/>
            <a:ext cx="11057944" cy="2031325"/>
          </a:xfrm>
          <a:prstGeom prst="rect">
            <a:avLst/>
          </a:prstGeom>
        </p:spPr>
        <p:txBody>
          <a:bodyPr wrap="square">
            <a:spAutoFit/>
          </a:bodyPr>
          <a:lstStyle/>
          <a:p>
            <a:r>
              <a:rPr lang="en-US" altLang="ko-KR" dirty="0"/>
              <a:t>- </a:t>
            </a:r>
            <a:r>
              <a:rPr lang="ko-KR" altLang="en-US" dirty="0"/>
              <a:t>특히</a:t>
            </a:r>
            <a:r>
              <a:rPr lang="en-US" altLang="ko-KR" dirty="0"/>
              <a:t>,</a:t>
            </a:r>
            <a:r>
              <a:rPr lang="ko-KR" altLang="en-US" dirty="0"/>
              <a:t> 전기</a:t>
            </a:r>
            <a:r>
              <a:rPr lang="en-US" altLang="ko-KR" dirty="0"/>
              <a:t>(</a:t>
            </a:r>
            <a:r>
              <a:rPr lang="ko-KR" altLang="en-US" dirty="0"/>
              <a:t>전압</a:t>
            </a:r>
            <a:r>
              <a:rPr lang="en-US" altLang="ko-KR" dirty="0"/>
              <a:t>, </a:t>
            </a:r>
            <a:r>
              <a:rPr lang="ko-KR" altLang="en-US" dirty="0"/>
              <a:t>전류</a:t>
            </a:r>
            <a:r>
              <a:rPr lang="en-US" altLang="ko-KR" dirty="0"/>
              <a:t>) </a:t>
            </a:r>
            <a:r>
              <a:rPr lang="ko-KR" altLang="en-US" dirty="0"/>
              <a:t>및 환경</a:t>
            </a:r>
            <a:r>
              <a:rPr lang="en-US" altLang="ko-KR" dirty="0"/>
              <a:t>(</a:t>
            </a:r>
            <a:r>
              <a:rPr lang="ko-KR" altLang="en-US" dirty="0"/>
              <a:t>작동 온도</a:t>
            </a:r>
            <a:r>
              <a:rPr lang="en-US" altLang="ko-KR" dirty="0"/>
              <a:t>)</a:t>
            </a:r>
            <a:r>
              <a:rPr lang="ko-KR" altLang="en-US" dirty="0"/>
              <a:t>과 관련하여 최대 및 최소 </a:t>
            </a:r>
            <a:r>
              <a:rPr lang="en-US" altLang="ko-KR" dirty="0"/>
              <a:t>Operating</a:t>
            </a:r>
            <a:r>
              <a:rPr lang="ko-KR" altLang="en-US" dirty="0"/>
              <a:t> </a:t>
            </a:r>
            <a:r>
              <a:rPr lang="en-US" altLang="ko-KR" dirty="0"/>
              <a:t>limits</a:t>
            </a:r>
            <a:r>
              <a:rPr lang="ko-KR" altLang="en-US" dirty="0"/>
              <a:t>를 주의 깊게 고려</a:t>
            </a:r>
            <a:endParaRPr lang="en-US" dirty="0"/>
          </a:p>
          <a:p>
            <a:pPr marL="285750" indent="-285750">
              <a:buFont typeface="Arial" panose="020B0604020202020204" pitchFamily="34" charset="0"/>
              <a:buChar char="•"/>
            </a:pPr>
            <a:r>
              <a:rPr lang="en-US" dirty="0"/>
              <a:t>Minimum &amp; maximum operating </a:t>
            </a:r>
            <a:r>
              <a:rPr lang="en-US" b="1" dirty="0">
                <a:solidFill>
                  <a:srgbClr val="FF0000"/>
                </a:solidFill>
              </a:rPr>
              <a:t>voltages</a:t>
            </a:r>
          </a:p>
          <a:p>
            <a:pPr marL="285750" indent="-285750">
              <a:buFont typeface="Arial" panose="020B0604020202020204" pitchFamily="34" charset="0"/>
              <a:buChar char="•"/>
            </a:pPr>
            <a:r>
              <a:rPr lang="en-US" dirty="0"/>
              <a:t>Minimum &amp; maximum operating </a:t>
            </a:r>
            <a:r>
              <a:rPr lang="en-US" b="1" dirty="0">
                <a:solidFill>
                  <a:srgbClr val="FF0000"/>
                </a:solidFill>
              </a:rPr>
              <a:t>temperatures</a:t>
            </a:r>
          </a:p>
          <a:p>
            <a:pPr marL="285750" indent="-285750">
              <a:buFont typeface="Arial" panose="020B0604020202020204" pitchFamily="34" charset="0"/>
              <a:buChar char="•"/>
            </a:pPr>
            <a:r>
              <a:rPr lang="en-US" dirty="0"/>
              <a:t>…</a:t>
            </a:r>
          </a:p>
          <a:p>
            <a:pPr marL="285750" indent="-285750">
              <a:buFont typeface="Arial" panose="020B0604020202020204" pitchFamily="34" charset="0"/>
              <a:buChar char="•"/>
            </a:pPr>
            <a:endParaRPr lang="en-US" dirty="0"/>
          </a:p>
          <a:p>
            <a:r>
              <a:rPr lang="en-US" altLang="ko-KR" b="1" dirty="0">
                <a:latin typeface="+mn-ea"/>
              </a:rPr>
              <a:t>- PESSRAL / PESSRAE </a:t>
            </a:r>
            <a:r>
              <a:rPr lang="ko-KR" altLang="en-US" b="1" dirty="0">
                <a:latin typeface="+mn-ea"/>
              </a:rPr>
              <a:t>가 효과적으로 작동하도록 </a:t>
            </a:r>
            <a:r>
              <a:rPr lang="ko-KR" altLang="en-US" b="1" dirty="0" err="1">
                <a:latin typeface="+mn-ea"/>
              </a:rPr>
              <a:t>외함</a:t>
            </a:r>
            <a:r>
              <a:rPr lang="en-US" altLang="ko-KR" b="1" dirty="0">
                <a:latin typeface="+mn-ea"/>
              </a:rPr>
              <a:t> </a:t>
            </a:r>
            <a:r>
              <a:rPr lang="ko-KR" altLang="en-US" b="1" dirty="0">
                <a:latin typeface="+mn-ea"/>
              </a:rPr>
              <a:t>또는 캐비닛으로 인하여</a:t>
            </a:r>
            <a:r>
              <a:rPr lang="en-US" altLang="ko-KR" b="1" dirty="0">
                <a:latin typeface="+mn-ea"/>
              </a:rPr>
              <a:t>,</a:t>
            </a:r>
            <a:r>
              <a:rPr lang="ko-KR" altLang="en-US" b="1" dirty="0">
                <a:latin typeface="+mn-ea"/>
              </a:rPr>
              <a:t> </a:t>
            </a:r>
            <a:r>
              <a:rPr lang="en-US" altLang="ko-KR" b="1" u="sng" dirty="0">
                <a:solidFill>
                  <a:srgbClr val="C00000"/>
                </a:solidFill>
                <a:latin typeface="+mn-ea"/>
              </a:rPr>
              <a:t>maximum Operating Ambient limits +65°C </a:t>
            </a:r>
            <a:r>
              <a:rPr lang="ko-KR" altLang="en-US" b="1" u="sng" dirty="0">
                <a:solidFill>
                  <a:srgbClr val="C00000"/>
                </a:solidFill>
                <a:latin typeface="+mn-ea"/>
              </a:rPr>
              <a:t>보다 증가할 수 있음</a:t>
            </a:r>
            <a:r>
              <a:rPr lang="ko-KR" altLang="en-US" b="1" dirty="0">
                <a:latin typeface="+mn-ea"/>
              </a:rPr>
              <a:t>을 고려하여야 함</a:t>
            </a:r>
            <a:endParaRPr lang="en-US" altLang="ko-KR" b="1" dirty="0">
              <a:latin typeface="+mn-ea"/>
            </a:endParaRPr>
          </a:p>
        </p:txBody>
      </p:sp>
      <p:sp>
        <p:nvSpPr>
          <p:cNvPr id="17" name="Titel 1">
            <a:extLst>
              <a:ext uri="{FF2B5EF4-FFF2-40B4-BE49-F238E27FC236}">
                <a16:creationId xmlns:a16="http://schemas.microsoft.com/office/drawing/2014/main" id="{B3227DAF-7B36-4E31-A2E3-36019DAFC55F}"/>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8" name="그림 17">
            <a:extLst>
              <a:ext uri="{FF2B5EF4-FFF2-40B4-BE49-F238E27FC236}">
                <a16:creationId xmlns:a16="http://schemas.microsoft.com/office/drawing/2014/main" id="{B63E691E-DA8A-4FD8-AB85-658B20D8AA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9" name="Foliennummernplatzhalter 3">
            <a:extLst>
              <a:ext uri="{FF2B5EF4-FFF2-40B4-BE49-F238E27FC236}">
                <a16:creationId xmlns:a16="http://schemas.microsoft.com/office/drawing/2014/main" id="{88EB8847-52C1-46E4-8EA2-A5B8C92F3B4E}"/>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8</a:t>
            </a:fld>
            <a:endParaRPr lang="en-GB" noProof="0" dirty="0"/>
          </a:p>
        </p:txBody>
      </p:sp>
      <p:graphicFrame>
        <p:nvGraphicFramePr>
          <p:cNvPr id="24" name="표 23">
            <a:extLst>
              <a:ext uri="{FF2B5EF4-FFF2-40B4-BE49-F238E27FC236}">
                <a16:creationId xmlns:a16="http://schemas.microsoft.com/office/drawing/2014/main" id="{C7975C50-B19B-4146-B6B6-A7DDAC44EBE7}"/>
              </a:ext>
            </a:extLst>
          </p:cNvPr>
          <p:cNvGraphicFramePr>
            <a:graphicFrameLocks noGrp="1"/>
          </p:cNvGraphicFramePr>
          <p:nvPr>
            <p:extLst>
              <p:ext uri="{D42A27DB-BD31-4B8C-83A1-F6EECF244321}">
                <p14:modId xmlns:p14="http://schemas.microsoft.com/office/powerpoint/2010/main" val="1117733428"/>
              </p:ext>
            </p:extLst>
          </p:nvPr>
        </p:nvGraphicFramePr>
        <p:xfrm>
          <a:off x="644828" y="1618010"/>
          <a:ext cx="11057945" cy="995116"/>
        </p:xfrm>
        <a:graphic>
          <a:graphicData uri="http://schemas.openxmlformats.org/drawingml/2006/table">
            <a:tbl>
              <a:tblPr/>
              <a:tblGrid>
                <a:gridCol w="822746">
                  <a:extLst>
                    <a:ext uri="{9D8B030D-6E8A-4147-A177-3AD203B41FA5}">
                      <a16:colId xmlns:a16="http://schemas.microsoft.com/office/drawing/2014/main" val="3032523052"/>
                    </a:ext>
                  </a:extLst>
                </a:gridCol>
                <a:gridCol w="2730540">
                  <a:extLst>
                    <a:ext uri="{9D8B030D-6E8A-4147-A177-3AD203B41FA5}">
                      <a16:colId xmlns:a16="http://schemas.microsoft.com/office/drawing/2014/main" val="689474942"/>
                    </a:ext>
                  </a:extLst>
                </a:gridCol>
                <a:gridCol w="5666584">
                  <a:extLst>
                    <a:ext uri="{9D8B030D-6E8A-4147-A177-3AD203B41FA5}">
                      <a16:colId xmlns:a16="http://schemas.microsoft.com/office/drawing/2014/main" val="3432694862"/>
                    </a:ext>
                  </a:extLst>
                </a:gridCol>
                <a:gridCol w="1838075">
                  <a:extLst>
                    <a:ext uri="{9D8B030D-6E8A-4147-A177-3AD203B41FA5}">
                      <a16:colId xmlns:a16="http://schemas.microsoft.com/office/drawing/2014/main" val="3140176090"/>
                    </a:ext>
                  </a:extLst>
                </a:gridCol>
              </a:tblGrid>
              <a:tr h="561554">
                <a:tc>
                  <a:txBody>
                    <a:bodyPr/>
                    <a:lstStyle/>
                    <a:p>
                      <a:pPr marL="0" marR="0" indent="0" algn="ctr" fontAlgn="base" latinLnBrk="0">
                        <a:lnSpc>
                          <a:spcPct val="110000"/>
                        </a:lnSpc>
                        <a:spcBef>
                          <a:spcPts val="0"/>
                        </a:spcBef>
                        <a:spcAft>
                          <a:spcPts val="0"/>
                        </a:spcAft>
                      </a:pPr>
                      <a:r>
                        <a:rPr lang="en-US" sz="1600" b="1" kern="0" spc="0" dirty="0">
                          <a:solidFill>
                            <a:srgbClr val="000000"/>
                          </a:solidFill>
                          <a:effectLst/>
                          <a:latin typeface="+mn-ea"/>
                          <a:ea typeface="+mn-ea"/>
                        </a:rPr>
                        <a:t>NO</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대상</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조치</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indent="0" algn="ctr" fontAlgn="base" latinLnBrk="0">
                        <a:lnSpc>
                          <a:spcPct val="110000"/>
                        </a:lnSpc>
                        <a:spcBef>
                          <a:spcPts val="0"/>
                        </a:spcBef>
                        <a:spcAft>
                          <a:spcPts val="0"/>
                        </a:spcAft>
                      </a:pPr>
                      <a:r>
                        <a:rPr lang="en-US" altLang="ko-KR" sz="1600" b="1" kern="0" spc="0" dirty="0">
                          <a:solidFill>
                            <a:srgbClr val="000000"/>
                          </a:solidFill>
                          <a:effectLst/>
                          <a:latin typeface="+mn-ea"/>
                          <a:ea typeface="+mn-ea"/>
                        </a:rPr>
                        <a:t>KS C IEC 61508-7</a:t>
                      </a:r>
                      <a:endParaRPr lang="ko-KR" altLang="en-US" sz="1600" b="1" kern="0" spc="0" dirty="0">
                        <a:solidFill>
                          <a:srgbClr val="000000"/>
                        </a:solidFill>
                        <a:effectLst/>
                        <a:latin typeface="+mn-ea"/>
                        <a:ea typeface="+mn-ea"/>
                      </a:endParaRPr>
                    </a:p>
                    <a:p>
                      <a:pPr marL="0" marR="0" indent="0" algn="ctr" fontAlgn="base" latinLnBrk="0">
                        <a:lnSpc>
                          <a:spcPct val="110000"/>
                        </a:lnSpc>
                        <a:spcBef>
                          <a:spcPts val="0"/>
                        </a:spcBef>
                        <a:spcAft>
                          <a:spcPts val="0"/>
                        </a:spcAft>
                      </a:pPr>
                      <a:r>
                        <a:rPr lang="ko-KR" altLang="en-US" sz="1600" b="1" kern="0" spc="0" dirty="0">
                          <a:solidFill>
                            <a:srgbClr val="000000"/>
                          </a:solidFill>
                          <a:effectLst/>
                          <a:latin typeface="+mn-ea"/>
                          <a:ea typeface="+mn-ea"/>
                        </a:rPr>
                        <a:t>참고표준</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10037211"/>
                  </a:ext>
                </a:extLst>
              </a:tr>
              <a:tr h="267233">
                <a:tc>
                  <a:txBody>
                    <a:bodyPr/>
                    <a:lstStyle/>
                    <a:p>
                      <a:pPr marL="0" marR="0" indent="0" algn="ctr" fontAlgn="base" latinLnBrk="0">
                        <a:lnSpc>
                          <a:spcPct val="135000"/>
                        </a:lnSpc>
                        <a:spcBef>
                          <a:spcPts val="0"/>
                        </a:spcBef>
                        <a:spcAft>
                          <a:spcPts val="0"/>
                        </a:spcAft>
                      </a:pPr>
                      <a:r>
                        <a:rPr lang="en-US" sz="1600" kern="0" spc="0" dirty="0">
                          <a:solidFill>
                            <a:srgbClr val="000000"/>
                          </a:solidFill>
                          <a:effectLst/>
                          <a:latin typeface="+mn-ea"/>
                          <a:ea typeface="+mn-ea"/>
                        </a:rPr>
                        <a:t>2</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b="1" kern="0" spc="0" dirty="0">
                          <a:solidFill>
                            <a:srgbClr val="000000"/>
                          </a:solidFill>
                          <a:effectLst/>
                          <a:latin typeface="+mn-ea"/>
                          <a:ea typeface="+mn-ea"/>
                        </a:rPr>
                        <a:t>부품선정</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base" latinLnBrk="0">
                        <a:lnSpc>
                          <a:spcPct val="135000"/>
                        </a:lnSpc>
                        <a:spcBef>
                          <a:spcPts val="0"/>
                        </a:spcBef>
                        <a:spcAft>
                          <a:spcPts val="0"/>
                        </a:spcAft>
                      </a:pPr>
                      <a:r>
                        <a:rPr lang="ko-KR" altLang="en-US" sz="1600" kern="0" spc="0" dirty="0">
                          <a:solidFill>
                            <a:srgbClr val="000000"/>
                          </a:solidFill>
                          <a:effectLst/>
                          <a:latin typeface="+mn-ea"/>
                          <a:ea typeface="+mn-ea"/>
                        </a:rPr>
                        <a:t>사양 내 부품만 사용</a:t>
                      </a: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fontAlgn="base" latinLnBrk="0">
                        <a:lnSpc>
                          <a:spcPct val="135000"/>
                        </a:lnSpc>
                        <a:spcBef>
                          <a:spcPts val="0"/>
                        </a:spcBef>
                        <a:spcAft>
                          <a:spcPts val="0"/>
                        </a:spcAft>
                      </a:pPr>
                      <a:endParaRPr lang="en-US" sz="1600" kern="0" spc="0" dirty="0">
                        <a:solidFill>
                          <a:srgbClr val="000000"/>
                        </a:solidFill>
                        <a:effectLst/>
                        <a:latin typeface="+mn-ea"/>
                        <a:ea typeface="+mn-ea"/>
                      </a:endParaRPr>
                    </a:p>
                  </a:txBody>
                  <a:tcPr marL="31354" marR="31354" marT="47087" marB="470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4950888"/>
                  </a:ext>
                </a:extLst>
              </a:tr>
            </a:tbl>
          </a:graphicData>
        </a:graphic>
      </p:graphicFrame>
      <p:sp>
        <p:nvSpPr>
          <p:cNvPr id="25" name="직사각형 24">
            <a:extLst>
              <a:ext uri="{FF2B5EF4-FFF2-40B4-BE49-F238E27FC236}">
                <a16:creationId xmlns:a16="http://schemas.microsoft.com/office/drawing/2014/main" id="{AE9CA8E8-522A-46FC-94FF-785B49D5A329}"/>
              </a:ext>
            </a:extLst>
          </p:cNvPr>
          <p:cNvSpPr/>
          <p:nvPr/>
        </p:nvSpPr>
        <p:spPr>
          <a:xfrm>
            <a:off x="4005750" y="2061143"/>
            <a:ext cx="2525070" cy="747528"/>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21951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5" name="Inhaltsplatzhalter 4"/>
          <p:cNvSpPr>
            <a:spLocks noGrp="1"/>
          </p:cNvSpPr>
          <p:nvPr>
            <p:ph sz="quarter" idx="13"/>
          </p:nvPr>
        </p:nvSpPr>
        <p:spPr>
          <a:xfrm>
            <a:off x="444734" y="1192774"/>
            <a:ext cx="11334624" cy="680753"/>
          </a:xfrm>
        </p:spPr>
        <p:txBody>
          <a:bodyPr>
            <a:noAutofit/>
          </a:bodyPr>
          <a:lstStyle/>
          <a:p>
            <a:pPr marL="0" indent="0">
              <a:buNone/>
            </a:pPr>
            <a:r>
              <a:rPr lang="ko-KR" altLang="en-US" sz="1800" b="1" dirty="0">
                <a:latin typeface="+mn-ea"/>
              </a:rPr>
              <a:t>표</a:t>
            </a:r>
            <a:r>
              <a:rPr lang="en-US" altLang="ko-KR" sz="1800" b="1" dirty="0">
                <a:latin typeface="+mn-ea"/>
              </a:rPr>
              <a:t>. ⅩⅢ.4, 5, 6 —SIL 1, SIL 2, SIL 3</a:t>
            </a:r>
            <a:r>
              <a:rPr lang="ko-KR" altLang="en-US" sz="1800" b="1" dirty="0">
                <a:latin typeface="+mn-ea"/>
              </a:rPr>
              <a:t>에 따른 구체적인 조치</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a:t>
            </a:r>
            <a:r>
              <a:rPr lang="ko-KR" altLang="en-US" sz="1800" b="1" dirty="0">
                <a:solidFill>
                  <a:srgbClr val="327ED2"/>
                </a:solidFill>
                <a:latin typeface="+mn-ea"/>
              </a:rPr>
              <a:t> 프로그램 시퀀스</a:t>
            </a:r>
            <a:r>
              <a:rPr lang="en-US" altLang="ko-KR" sz="1800" b="1" dirty="0">
                <a:solidFill>
                  <a:srgbClr val="327ED2"/>
                </a:solidFill>
                <a:latin typeface="+mn-ea"/>
              </a:rPr>
              <a:t>(</a:t>
            </a:r>
            <a:r>
              <a:rPr lang="en-US" sz="1800" b="1" u="sng" dirty="0">
                <a:solidFill>
                  <a:srgbClr val="327ED2"/>
                </a:solidFill>
                <a:latin typeface="+mn-ea"/>
              </a:rPr>
              <a:t>Program Sequence)</a:t>
            </a:r>
          </a:p>
        </p:txBody>
      </p:sp>
      <p:graphicFrame>
        <p:nvGraphicFramePr>
          <p:cNvPr id="12" name="표 11"/>
          <p:cNvGraphicFramePr>
            <a:graphicFrameLocks noGrp="1"/>
          </p:cNvGraphicFramePr>
          <p:nvPr>
            <p:extLst/>
          </p:nvPr>
        </p:nvGraphicFramePr>
        <p:xfrm>
          <a:off x="333289" y="1873529"/>
          <a:ext cx="11531774" cy="3657504"/>
        </p:xfrm>
        <a:graphic>
          <a:graphicData uri="http://schemas.openxmlformats.org/drawingml/2006/table">
            <a:tbl>
              <a:tblPr firstRow="1" bandRow="1">
                <a:tableStyleId>{ED083AE6-46FA-4A59-8FB0-9F97EB10719F}</a:tableStyleId>
              </a:tblPr>
              <a:tblGrid>
                <a:gridCol w="476126">
                  <a:extLst>
                    <a:ext uri="{9D8B030D-6E8A-4147-A177-3AD203B41FA5}">
                      <a16:colId xmlns:a16="http://schemas.microsoft.com/office/drawing/2014/main" val="1342303433"/>
                    </a:ext>
                  </a:extLst>
                </a:gridCol>
                <a:gridCol w="4280373">
                  <a:extLst>
                    <a:ext uri="{9D8B030D-6E8A-4147-A177-3AD203B41FA5}">
                      <a16:colId xmlns:a16="http://schemas.microsoft.com/office/drawing/2014/main" val="2158706330"/>
                    </a:ext>
                  </a:extLst>
                </a:gridCol>
                <a:gridCol w="4280373">
                  <a:extLst>
                    <a:ext uri="{9D8B030D-6E8A-4147-A177-3AD203B41FA5}">
                      <a16:colId xmlns:a16="http://schemas.microsoft.com/office/drawing/2014/main" val="3416290245"/>
                    </a:ext>
                  </a:extLst>
                </a:gridCol>
                <a:gridCol w="885594">
                  <a:extLst>
                    <a:ext uri="{9D8B030D-6E8A-4147-A177-3AD203B41FA5}">
                      <a16:colId xmlns:a16="http://schemas.microsoft.com/office/drawing/2014/main" val="2386338710"/>
                    </a:ext>
                  </a:extLst>
                </a:gridCol>
                <a:gridCol w="1609308">
                  <a:extLst>
                    <a:ext uri="{9D8B030D-6E8A-4147-A177-3AD203B41FA5}">
                      <a16:colId xmlns:a16="http://schemas.microsoft.com/office/drawing/2014/main" val="949727823"/>
                    </a:ext>
                  </a:extLst>
                </a:gridCol>
              </a:tblGrid>
              <a:tr h="379616">
                <a:tc>
                  <a:txBody>
                    <a:bodyPr/>
                    <a:lstStyle/>
                    <a:p>
                      <a:pPr marL="0" algn="ctr" defTabSz="457200" rtl="0" eaLnBrk="1" latinLnBrk="0" hangingPunct="1"/>
                      <a:r>
                        <a:rPr lang="en-US" sz="1200" b="1" i="0" u="none" strike="noStrike" kern="1200" baseline="0" dirty="0" err="1">
                          <a:solidFill>
                            <a:schemeClr val="tx1"/>
                          </a:solidFill>
                          <a:latin typeface="+mn-ea"/>
                          <a:ea typeface="+mn-ea"/>
                          <a:cs typeface="+mn-cs"/>
                        </a:rPr>
                        <a:t>SIL</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ko-KR" altLang="en-US" sz="1200" b="1" i="0" u="none" strike="noStrike" kern="1200" baseline="0" dirty="0">
                          <a:solidFill>
                            <a:schemeClr val="tx1"/>
                          </a:solidFill>
                          <a:latin typeface="+mn-ea"/>
                          <a:ea typeface="+mn-ea"/>
                          <a:cs typeface="+mn-cs"/>
                        </a:rPr>
                        <a:t>요구사항</a:t>
                      </a:r>
                      <a:endParaRPr lang="en-US"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200" b="1" i="0" u="none" strike="noStrike" kern="1200" baseline="0" dirty="0">
                          <a:solidFill>
                            <a:schemeClr val="tx1"/>
                          </a:solidFill>
                          <a:latin typeface="+mn-ea"/>
                          <a:ea typeface="+mn-ea"/>
                          <a:cs typeface="+mn-cs"/>
                        </a:rPr>
                        <a:t>조치</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1" i="0" u="none" strike="noStrike" kern="1200" baseline="0" dirty="0">
                          <a:solidFill>
                            <a:schemeClr val="tx1"/>
                          </a:solidFill>
                          <a:latin typeface="+mn-ea"/>
                          <a:ea typeface="+mn-ea"/>
                          <a:cs typeface="+mn-cs"/>
                        </a:rPr>
                        <a:t>ⅩⅢ.3</a:t>
                      </a:r>
                      <a:r>
                        <a:rPr lang="ko-KR" altLang="en-US" sz="1200" b="1" i="0" u="none" strike="noStrike" kern="1200" baseline="0" dirty="0">
                          <a:solidFill>
                            <a:schemeClr val="tx1"/>
                          </a:solidFill>
                          <a:latin typeface="+mn-ea"/>
                          <a:ea typeface="+mn-ea"/>
                          <a:cs typeface="+mn-cs"/>
                        </a:rPr>
                        <a:t>의</a:t>
                      </a:r>
                      <a:r>
                        <a:rPr lang="en-US" altLang="ko-KR" sz="1200" b="1" i="0" u="none" strike="noStrike" kern="1200" baseline="0" dirty="0">
                          <a:solidFill>
                            <a:schemeClr val="tx1"/>
                          </a:solidFill>
                          <a:latin typeface="+mn-ea"/>
                          <a:ea typeface="+mn-ea"/>
                          <a:cs typeface="+mn-cs"/>
                        </a:rPr>
                        <a:t> </a:t>
                      </a:r>
                      <a:r>
                        <a:rPr lang="ko-KR" altLang="en-US" sz="1200" b="1" i="0" u="none" strike="noStrike" kern="1200" baseline="0" dirty="0">
                          <a:solidFill>
                            <a:schemeClr val="tx1"/>
                          </a:solidFill>
                          <a:latin typeface="+mn-ea"/>
                          <a:ea typeface="+mn-ea"/>
                          <a:cs typeface="+mn-cs"/>
                        </a:rPr>
                        <a:t>번호 참조</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altLang="ko-KR" sz="1200" b="1" i="0" u="none" strike="noStrike" kern="1200" baseline="0" dirty="0">
                          <a:solidFill>
                            <a:schemeClr val="tx1"/>
                          </a:solidFill>
                          <a:latin typeface="+mn-ea"/>
                          <a:ea typeface="+mn-ea"/>
                          <a:cs typeface="+mn-cs"/>
                        </a:rPr>
                        <a:t>KS C IEC 61508-7</a:t>
                      </a:r>
                    </a:p>
                    <a:p>
                      <a:pPr algn="ctr"/>
                      <a:r>
                        <a:rPr lang="ko-KR" altLang="en-US" sz="1200" b="1" i="0" u="none" strike="noStrike" kern="1200" baseline="0" dirty="0">
                          <a:solidFill>
                            <a:schemeClr val="tx1"/>
                          </a:solidFill>
                          <a:latin typeface="+mn-ea"/>
                          <a:ea typeface="+mn-ea"/>
                          <a:cs typeface="+mn-cs"/>
                        </a:rPr>
                        <a:t>참고표준</a:t>
                      </a:r>
                      <a:endParaRPr lang="en-US" altLang="ko-KR" sz="12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024998">
                <a:tc>
                  <a:txBody>
                    <a:bodyPr/>
                    <a:lstStyle/>
                    <a:p>
                      <a:pPr algn="ctr"/>
                      <a:r>
                        <a:rPr lang="en-US" sz="1200" b="0" dirty="0">
                          <a:latin typeface="+mn-ea"/>
                          <a:ea typeface="+mn-ea"/>
                        </a:rPr>
                        <a:t>1</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안전관련 기능의 잘못된 프로그램 시퀀스 및 부적절한 실행시간은 늦어도 엘리베이터의 다음 운행 전에 감지되어야 한다</a:t>
                      </a:r>
                      <a:r>
                        <a:rPr lang="en-US" altLang="ko-KR" sz="1400" kern="1200" dirty="0">
                          <a:solidFill>
                            <a:schemeClr val="tx1"/>
                          </a:solidFill>
                          <a:effectLst/>
                          <a:latin typeface="+mn-ea"/>
                          <a:ea typeface="+mn-ea"/>
                          <a:cs typeface="+mn-cs"/>
                        </a:rPr>
                        <a:t>. </a:t>
                      </a:r>
                      <a:r>
                        <a:rPr lang="en-US" altLang="ko-KR" sz="1100" b="0" kern="1200" dirty="0">
                          <a:solidFill>
                            <a:schemeClr val="tx1"/>
                          </a:solidFill>
                          <a:effectLst/>
                          <a:latin typeface="+mn-ea"/>
                          <a:ea typeface="+mn-ea"/>
                          <a:cs typeface="+mn-cs"/>
                        </a:rPr>
                        <a:t>(Wrong program sequence and inappropriate execution time of the safety related functions shall be detected at the latest before the next travel of the lift.)</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o-KR" altLang="en-US" sz="1400" kern="1200" dirty="0">
                          <a:solidFill>
                            <a:schemeClr val="tx1"/>
                          </a:solidFill>
                          <a:effectLst/>
                          <a:latin typeface="+mn-ea"/>
                          <a:ea typeface="+mn-ea"/>
                          <a:cs typeface="+mn-cs"/>
                        </a:rPr>
                        <a:t>프로그램 시퀀스의 시간과 논리적 모니터링의 조합</a:t>
                      </a:r>
                    </a:p>
                    <a:p>
                      <a:pPr marL="0" indent="0" algn="l" defTabSz="457200" rtl="0" eaLnBrk="1" latinLnBrk="0" hangingPunct="1">
                        <a:buFont typeface="Arial" panose="020B0604020202020204" pitchFamily="34" charset="0"/>
                        <a:buNone/>
                      </a:pPr>
                      <a:r>
                        <a:rPr lang="en-US" altLang="ko-KR" sz="1100" b="0" kern="1200" dirty="0">
                          <a:solidFill>
                            <a:schemeClr val="tx1"/>
                          </a:solidFill>
                          <a:effectLst/>
                          <a:latin typeface="+mn-ea"/>
                          <a:ea typeface="+mn-ea"/>
                          <a:cs typeface="+mn-cs"/>
                        </a:rPr>
                        <a:t>(Combination of timing and logical monitoring of program sequence.)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7.1</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tx1"/>
                          </a:solidFill>
                          <a:latin typeface="+mn-ea"/>
                          <a:ea typeface="+mn-ea"/>
                        </a:rPr>
                        <a:t>A.9.4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3604136"/>
                  </a:ext>
                </a:extLst>
              </a:tr>
              <a:tr h="1024998">
                <a:tc>
                  <a:txBody>
                    <a:bodyPr/>
                    <a:lstStyle/>
                    <a:p>
                      <a:pPr algn="ctr"/>
                      <a:r>
                        <a:rPr lang="en-US" sz="1200" b="0" dirty="0">
                          <a:latin typeface="+mn-ea"/>
                          <a:ea typeface="+mn-ea"/>
                        </a:rPr>
                        <a:t>2</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안전기능의 잘못된 프로그램 시퀀스 및 부적절한 실행시간은 시스템 반응시간을 고려하는 것으로 감지되어야 한다</a:t>
                      </a:r>
                      <a:r>
                        <a:rPr lang="en-US" altLang="ko-KR" sz="1400" kern="1200" dirty="0">
                          <a:solidFill>
                            <a:schemeClr val="tx1"/>
                          </a:solidFill>
                          <a:effectLst/>
                          <a:latin typeface="+mn-ea"/>
                          <a:ea typeface="+mn-ea"/>
                          <a:cs typeface="+mn-cs"/>
                        </a:rPr>
                        <a:t>. </a:t>
                      </a:r>
                      <a:r>
                        <a:rPr lang="en-US" altLang="ko-KR" sz="1100" b="0" kern="1200" dirty="0">
                          <a:solidFill>
                            <a:schemeClr val="tx1"/>
                          </a:solidFill>
                          <a:effectLst/>
                          <a:latin typeface="+mn-ea"/>
                          <a:ea typeface="+mn-ea"/>
                          <a:cs typeface="+mn-cs"/>
                        </a:rPr>
                        <a:t>(Wrong program sequence and inappropriate</a:t>
                      </a:r>
                      <a:r>
                        <a:rPr lang="en-US" altLang="ko-KR" sz="1100" b="0" kern="1200" baseline="0" dirty="0">
                          <a:solidFill>
                            <a:schemeClr val="tx1"/>
                          </a:solidFill>
                          <a:effectLst/>
                          <a:latin typeface="+mn-ea"/>
                          <a:ea typeface="+mn-ea"/>
                          <a:cs typeface="+mn-cs"/>
                        </a:rPr>
                        <a:t> </a:t>
                      </a:r>
                      <a:r>
                        <a:rPr lang="en-US" altLang="ko-KR" sz="1100" b="0" kern="1200" dirty="0">
                          <a:solidFill>
                            <a:schemeClr val="tx1"/>
                          </a:solidFill>
                          <a:effectLst/>
                          <a:latin typeface="+mn-ea"/>
                          <a:ea typeface="+mn-ea"/>
                          <a:cs typeface="+mn-cs"/>
                        </a:rPr>
                        <a:t>execution time of the safety function shall be detected with due consideration to the system reaction time)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o-KR" altLang="en-US" sz="1400" kern="1200" dirty="0">
                          <a:solidFill>
                            <a:schemeClr val="tx1"/>
                          </a:solidFill>
                          <a:effectLst/>
                          <a:latin typeface="+mn-ea"/>
                          <a:ea typeface="+mn-ea"/>
                          <a:cs typeface="+mn-cs"/>
                        </a:rPr>
                        <a:t>프로그램 시퀀스의 시간과 논리적 모니터링의 조합</a:t>
                      </a:r>
                    </a:p>
                    <a:p>
                      <a:pPr marL="0" indent="0" algn="l" defTabSz="457200" rtl="0" eaLnBrk="1" latinLnBrk="0" hangingPunct="1">
                        <a:buFont typeface="Arial" panose="020B0604020202020204" pitchFamily="34" charset="0"/>
                        <a:buNone/>
                      </a:pPr>
                      <a:r>
                        <a:rPr lang="en-US" altLang="ko-KR" sz="1100" b="0" kern="1200" dirty="0">
                          <a:solidFill>
                            <a:schemeClr val="tx1"/>
                          </a:solidFill>
                          <a:effectLst/>
                          <a:latin typeface="+mn-ea"/>
                          <a:ea typeface="+mn-ea"/>
                          <a:cs typeface="+mn-cs"/>
                        </a:rPr>
                        <a:t>(Combination of timing and logical monitoring of program sequence.)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7.1</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dirty="0">
                          <a:solidFill>
                            <a:schemeClr val="tx1"/>
                          </a:solidFill>
                          <a:latin typeface="+mn-ea"/>
                          <a:ea typeface="+mn-ea"/>
                        </a:rPr>
                        <a:t>A.9.4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0816570"/>
                  </a:ext>
                </a:extLst>
              </a:tr>
              <a:tr h="1024998">
                <a:tc>
                  <a:txBody>
                    <a:bodyPr/>
                    <a:lstStyle/>
                    <a:p>
                      <a:pPr algn="ctr"/>
                      <a:r>
                        <a:rPr lang="en-US" sz="1200" b="0" dirty="0">
                          <a:latin typeface="+mn-ea"/>
                          <a:ea typeface="+mn-ea"/>
                        </a:rPr>
                        <a:t>3</a:t>
                      </a: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400" kern="1200" dirty="0">
                          <a:solidFill>
                            <a:schemeClr val="tx1"/>
                          </a:solidFill>
                          <a:effectLst/>
                          <a:latin typeface="+mn-ea"/>
                          <a:ea typeface="+mn-ea"/>
                          <a:cs typeface="+mn-cs"/>
                        </a:rPr>
                        <a:t>안전기능의 부적절한 프로그램 시퀀스 및 부적절한 실행시간은 시스템 반응시간을 고려하는 것으로 감지되어야 한다</a:t>
                      </a:r>
                      <a:r>
                        <a:rPr lang="en-US" altLang="ko-KR" sz="1400" kern="1200" dirty="0">
                          <a:solidFill>
                            <a:schemeClr val="tx1"/>
                          </a:solidFill>
                          <a:effectLst/>
                          <a:latin typeface="+mn-ea"/>
                          <a:ea typeface="+mn-ea"/>
                          <a:cs typeface="+mn-cs"/>
                        </a:rPr>
                        <a:t>. </a:t>
                      </a:r>
                      <a:r>
                        <a:rPr lang="en-US" altLang="ko-KR" sz="1100" b="0" kern="1200" dirty="0">
                          <a:solidFill>
                            <a:schemeClr val="tx1"/>
                          </a:solidFill>
                          <a:effectLst/>
                          <a:latin typeface="+mn-ea"/>
                          <a:ea typeface="+mn-ea"/>
                          <a:cs typeface="+mn-cs"/>
                        </a:rPr>
                        <a:t>(Wrong program sequence and inappropriate execution time of the safety function shall be detected with due consideration to the system reaction time.)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o-KR" altLang="en-US" sz="1400" kern="1200" dirty="0">
                          <a:solidFill>
                            <a:schemeClr val="tx1"/>
                          </a:solidFill>
                          <a:effectLst/>
                          <a:latin typeface="+mn-ea"/>
                          <a:ea typeface="+mn-ea"/>
                          <a:cs typeface="+mn-cs"/>
                        </a:rPr>
                        <a:t>프로그램 시퀀스의 시간과 논리적 모니터링의 조합</a:t>
                      </a:r>
                    </a:p>
                    <a:p>
                      <a:pPr marL="0" indent="0" algn="l" defTabSz="457200" rtl="0" eaLnBrk="1" latinLnBrk="0" hangingPunct="1">
                        <a:buFont typeface="Arial" panose="020B0604020202020204" pitchFamily="34" charset="0"/>
                        <a:buNone/>
                      </a:pPr>
                      <a:r>
                        <a:rPr lang="en-US" altLang="ko-KR" sz="1100" b="0" kern="1200" dirty="0">
                          <a:solidFill>
                            <a:schemeClr val="tx1"/>
                          </a:solidFill>
                          <a:effectLst/>
                          <a:latin typeface="+mn-ea"/>
                          <a:ea typeface="+mn-ea"/>
                          <a:cs typeface="+mn-cs"/>
                        </a:rPr>
                        <a:t>(Combination of timing and logical monitoring of program sequence.)</a:t>
                      </a:r>
                      <a:endParaRPr lang="ko-KR" altLang="en-US" sz="11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200" b="0" i="0" u="none" strike="noStrike" kern="1200" baseline="0" dirty="0">
                          <a:solidFill>
                            <a:schemeClr val="tx1"/>
                          </a:solidFill>
                          <a:latin typeface="+mn-ea"/>
                          <a:ea typeface="+mn-ea"/>
                          <a:cs typeface="+mn-cs"/>
                        </a:rPr>
                        <a:t>ⅩⅢ.3.</a:t>
                      </a:r>
                      <a:r>
                        <a:rPr lang="en-US" altLang="ko-KR" sz="1200" b="0" kern="1200" dirty="0">
                          <a:solidFill>
                            <a:schemeClr val="tx1"/>
                          </a:solidFill>
                          <a:effectLst/>
                          <a:latin typeface="+mn-ea"/>
                          <a:ea typeface="+mn-ea"/>
                          <a:cs typeface="+mn-cs"/>
                        </a:rPr>
                        <a:t>7.1</a:t>
                      </a:r>
                      <a:endParaRPr lang="ko-KR" altLang="en-US" sz="1200" b="0"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mn-ea"/>
                          <a:ea typeface="+mn-ea"/>
                        </a:rPr>
                        <a:t>A.9.4</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9395317"/>
                  </a:ext>
                </a:extLst>
              </a:tr>
            </a:tbl>
          </a:graphicData>
        </a:graphic>
      </p:graphicFrame>
      <p:sp>
        <p:nvSpPr>
          <p:cNvPr id="7" name="직사각형 6"/>
          <p:cNvSpPr/>
          <p:nvPr/>
        </p:nvSpPr>
        <p:spPr>
          <a:xfrm>
            <a:off x="335303" y="5706249"/>
            <a:ext cx="11531775" cy="477054"/>
          </a:xfrm>
          <a:prstGeom prst="rect">
            <a:avLst/>
          </a:prstGeom>
        </p:spPr>
        <p:txBody>
          <a:bodyPr wrap="square">
            <a:spAutoFit/>
          </a:bodyPr>
          <a:lstStyle/>
          <a:p>
            <a:r>
              <a:rPr lang="ko-KR" altLang="en-US" sz="1400" dirty="0">
                <a:latin typeface="+mn-ea"/>
              </a:rPr>
              <a:t>비고  고장 감지에 대한 결과로서 </a:t>
            </a:r>
            <a:r>
              <a:rPr lang="ko-KR" altLang="en-US" sz="1400" b="1" u="sng" dirty="0">
                <a:solidFill>
                  <a:srgbClr val="FF0000"/>
                </a:solidFill>
                <a:latin typeface="+mn-ea"/>
              </a:rPr>
              <a:t>승강기의 안전 상태는 유지</a:t>
            </a:r>
            <a:r>
              <a:rPr lang="ko-KR" altLang="en-US" sz="1400" dirty="0">
                <a:latin typeface="+mn-ea"/>
              </a:rPr>
              <a:t>되어야 한다</a:t>
            </a:r>
            <a:r>
              <a:rPr lang="en-US" altLang="ko-KR" sz="1400" dirty="0">
                <a:latin typeface="+mn-ea"/>
              </a:rPr>
              <a:t>.</a:t>
            </a:r>
            <a:endParaRPr lang="ko-KR" altLang="en-US" sz="1400" dirty="0">
              <a:latin typeface="+mn-ea"/>
            </a:endParaRPr>
          </a:p>
          <a:p>
            <a:r>
              <a:rPr lang="en-US" sz="1100" dirty="0">
                <a:latin typeface="+mn-ea"/>
              </a:rPr>
              <a:t>NOTE As a consequence of the detection of a failure, a safe state of the lift </a:t>
            </a:r>
            <a:r>
              <a:rPr lang="en-US" sz="1100" u="sng" dirty="0">
                <a:solidFill>
                  <a:srgbClr val="FF0000"/>
                </a:solidFill>
                <a:latin typeface="+mn-ea"/>
              </a:rPr>
              <a:t>shall be maintained</a:t>
            </a:r>
            <a:r>
              <a:rPr lang="en-US" sz="1100" dirty="0">
                <a:latin typeface="+mn-ea"/>
              </a:rPr>
              <a:t>.</a:t>
            </a:r>
          </a:p>
        </p:txBody>
      </p:sp>
      <p:sp>
        <p:nvSpPr>
          <p:cNvPr id="8" name="직사각형 7"/>
          <p:cNvSpPr/>
          <p:nvPr/>
        </p:nvSpPr>
        <p:spPr>
          <a:xfrm>
            <a:off x="11269840" y="2304350"/>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직사각형 8"/>
          <p:cNvSpPr/>
          <p:nvPr/>
        </p:nvSpPr>
        <p:spPr>
          <a:xfrm>
            <a:off x="11269840" y="3372188"/>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0" name="직사각형 9"/>
          <p:cNvSpPr/>
          <p:nvPr/>
        </p:nvSpPr>
        <p:spPr>
          <a:xfrm>
            <a:off x="11269840" y="4446094"/>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11"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sp>
        <p:nvSpPr>
          <p:cNvPr id="13" name="직사각형 12"/>
          <p:cNvSpPr/>
          <p:nvPr/>
        </p:nvSpPr>
        <p:spPr>
          <a:xfrm>
            <a:off x="5098993" y="2321269"/>
            <a:ext cx="5180252" cy="3191508"/>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cxnSp>
        <p:nvCxnSpPr>
          <p:cNvPr id="14" name="직선 연결선 13"/>
          <p:cNvCxnSpPr/>
          <p:nvPr/>
        </p:nvCxnSpPr>
        <p:spPr>
          <a:xfrm flipH="1" flipV="1">
            <a:off x="2793707" y="2798489"/>
            <a:ext cx="2132611"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5" name="직선 연결선 14"/>
          <p:cNvCxnSpPr/>
          <p:nvPr/>
        </p:nvCxnSpPr>
        <p:spPr>
          <a:xfrm flipH="1">
            <a:off x="902359" y="3009063"/>
            <a:ext cx="706633"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7" name="직선 연결선 16"/>
          <p:cNvCxnSpPr/>
          <p:nvPr/>
        </p:nvCxnSpPr>
        <p:spPr>
          <a:xfrm flipH="1">
            <a:off x="1848073" y="3875009"/>
            <a:ext cx="3078245"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18" name="직선 연결선 17"/>
          <p:cNvCxnSpPr/>
          <p:nvPr/>
        </p:nvCxnSpPr>
        <p:spPr>
          <a:xfrm flipH="1">
            <a:off x="896196" y="4070160"/>
            <a:ext cx="185258"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20" name="직선 연결선 19"/>
          <p:cNvCxnSpPr/>
          <p:nvPr/>
        </p:nvCxnSpPr>
        <p:spPr>
          <a:xfrm flipH="1">
            <a:off x="1839282" y="4933943"/>
            <a:ext cx="3087036"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cxnSp>
        <p:nvCxnSpPr>
          <p:cNvPr id="21" name="직선 연결선 20"/>
          <p:cNvCxnSpPr/>
          <p:nvPr/>
        </p:nvCxnSpPr>
        <p:spPr>
          <a:xfrm flipH="1">
            <a:off x="896196" y="5145662"/>
            <a:ext cx="185258" cy="0"/>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pic>
        <p:nvPicPr>
          <p:cNvPr id="19" name="그림 18">
            <a:extLst>
              <a:ext uri="{FF2B5EF4-FFF2-40B4-BE49-F238E27FC236}">
                <a16:creationId xmlns:a16="http://schemas.microsoft.com/office/drawing/2014/main" id="{CA17FADC-08D6-4073-AB41-DAE5B21089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22" name="Foliennummernplatzhalter 3">
            <a:extLst>
              <a:ext uri="{FF2B5EF4-FFF2-40B4-BE49-F238E27FC236}">
                <a16:creationId xmlns:a16="http://schemas.microsoft.com/office/drawing/2014/main" id="{D4E1F16C-6CCB-47A0-B7B2-CEB0A5C862A1}"/>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80</a:t>
            </a:fld>
            <a:endParaRPr lang="en-GB" noProof="0" dirty="0"/>
          </a:p>
        </p:txBody>
      </p:sp>
    </p:spTree>
    <p:extLst>
      <p:ext uri="{BB962C8B-B14F-4D97-AF65-F5344CB8AC3E}">
        <p14:creationId xmlns:p14="http://schemas.microsoft.com/office/powerpoint/2010/main" val="2006534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n-ea"/>
              </a:rPr>
              <a:t>ⅩⅢ</a:t>
            </a:r>
            <a:r>
              <a:rPr lang="de-DE" altLang="ko-KR" sz="2400" dirty="0">
                <a:latin typeface="+mn-ea"/>
              </a:rPr>
              <a:t>.3</a:t>
            </a:r>
            <a:r>
              <a:rPr lang="ko-KR" altLang="en-US" sz="2400" dirty="0">
                <a:latin typeface="+mn-ea"/>
              </a:rPr>
              <a:t> 가능한 조치의 설명</a:t>
            </a:r>
            <a:endParaRPr lang="en-GB" sz="2400" b="1" dirty="0">
              <a:latin typeface="+mj-ea"/>
            </a:endParaRPr>
          </a:p>
        </p:txBody>
      </p:sp>
      <p:sp>
        <p:nvSpPr>
          <p:cNvPr id="5" name="Inhaltsplatzhalter 4"/>
          <p:cNvSpPr>
            <a:spLocks noGrp="1"/>
          </p:cNvSpPr>
          <p:nvPr>
            <p:ph sz="quarter" idx="13"/>
          </p:nvPr>
        </p:nvSpPr>
        <p:spPr>
          <a:xfrm>
            <a:off x="444734" y="1192775"/>
            <a:ext cx="11334624" cy="728366"/>
          </a:xfrm>
        </p:spPr>
        <p:txBody>
          <a:bodyPr>
            <a:noAutofit/>
          </a:bodyPr>
          <a:lstStyle/>
          <a:p>
            <a:pPr marL="0" indent="0">
              <a:buNone/>
            </a:pPr>
            <a:r>
              <a:rPr lang="ko-KR" altLang="en-US" sz="1800" b="1" dirty="0">
                <a:latin typeface="+mn-ea"/>
              </a:rPr>
              <a:t>표</a:t>
            </a:r>
            <a:r>
              <a:rPr lang="en-US" altLang="ko-KR" sz="1800" b="1" dirty="0">
                <a:latin typeface="+mn-ea"/>
              </a:rPr>
              <a:t>. ⅩⅢ.7 - </a:t>
            </a:r>
            <a:r>
              <a:rPr lang="ko-KR" altLang="en-US" sz="1800" b="1" dirty="0">
                <a:latin typeface="+mn-ea"/>
              </a:rPr>
              <a:t>고장 제어에 대한 가능한 조치의 설명</a:t>
            </a:r>
            <a:endParaRPr lang="en-US" altLang="ko-KR" sz="1800" b="1" dirty="0">
              <a:latin typeface="+mn-ea"/>
            </a:endParaRPr>
          </a:p>
          <a:p>
            <a:pPr marL="0" indent="0">
              <a:buNone/>
            </a:pPr>
            <a:r>
              <a:rPr lang="ko-KR" altLang="en-US" sz="1800" b="1" dirty="0">
                <a:solidFill>
                  <a:srgbClr val="327ED2"/>
                </a:solidFill>
                <a:latin typeface="+mn-ea"/>
              </a:rPr>
              <a:t>부품과 기능</a:t>
            </a:r>
            <a:r>
              <a:rPr lang="en-US" altLang="ko-KR" sz="1800" b="1" dirty="0">
                <a:solidFill>
                  <a:srgbClr val="327ED2"/>
                </a:solidFill>
                <a:latin typeface="+mn-ea"/>
              </a:rPr>
              <a:t>: </a:t>
            </a:r>
            <a:r>
              <a:rPr lang="ko-KR" altLang="en-US" sz="1800" b="1" dirty="0">
                <a:solidFill>
                  <a:srgbClr val="327ED2"/>
                </a:solidFill>
                <a:latin typeface="+mn-ea"/>
              </a:rPr>
              <a:t>프로그램 시퀀스</a:t>
            </a:r>
            <a:r>
              <a:rPr lang="en-US" altLang="ko-KR" sz="1800" b="1" dirty="0">
                <a:solidFill>
                  <a:srgbClr val="327ED2"/>
                </a:solidFill>
                <a:latin typeface="+mn-ea"/>
              </a:rPr>
              <a:t>(</a:t>
            </a:r>
            <a:r>
              <a:rPr lang="en-US" sz="1800" b="1" u="sng" dirty="0">
                <a:solidFill>
                  <a:srgbClr val="327ED2"/>
                </a:solidFill>
                <a:latin typeface="+mn-ea"/>
              </a:rPr>
              <a:t>Program Sequence)</a:t>
            </a:r>
          </a:p>
        </p:txBody>
      </p:sp>
      <p:graphicFrame>
        <p:nvGraphicFramePr>
          <p:cNvPr id="7" name="표 6"/>
          <p:cNvGraphicFramePr>
            <a:graphicFrameLocks noGrp="1"/>
          </p:cNvGraphicFramePr>
          <p:nvPr>
            <p:extLst/>
          </p:nvPr>
        </p:nvGraphicFramePr>
        <p:xfrm>
          <a:off x="333288" y="1921141"/>
          <a:ext cx="11446071" cy="2529681"/>
        </p:xfrm>
        <a:graphic>
          <a:graphicData uri="http://schemas.openxmlformats.org/drawingml/2006/table">
            <a:tbl>
              <a:tblPr firstRow="1" bandRow="1">
                <a:tableStyleId>{ED083AE6-46FA-4A59-8FB0-9F97EB10719F}</a:tableStyleId>
              </a:tblPr>
              <a:tblGrid>
                <a:gridCol w="1238001">
                  <a:extLst>
                    <a:ext uri="{9D8B030D-6E8A-4147-A177-3AD203B41FA5}">
                      <a16:colId xmlns:a16="http://schemas.microsoft.com/office/drawing/2014/main" val="3416290245"/>
                    </a:ext>
                  </a:extLst>
                </a:gridCol>
                <a:gridCol w="10208070">
                  <a:extLst>
                    <a:ext uri="{9D8B030D-6E8A-4147-A177-3AD203B41FA5}">
                      <a16:colId xmlns:a16="http://schemas.microsoft.com/office/drawing/2014/main" val="949727823"/>
                    </a:ext>
                  </a:extLst>
                </a:gridCol>
              </a:tblGrid>
              <a:tr h="51802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1400" b="1" i="0" u="none" strike="noStrike" kern="1200" baseline="0" dirty="0">
                          <a:solidFill>
                            <a:schemeClr val="tx1"/>
                          </a:solidFill>
                          <a:latin typeface="+mn-ea"/>
                          <a:ea typeface="+mn-ea"/>
                          <a:cs typeface="+mn-cs"/>
                        </a:rPr>
                        <a:t>조치 </a:t>
                      </a:r>
                      <a:r>
                        <a:rPr lang="en-US" altLang="ko-KR" sz="1400" b="1" i="0" u="none" strike="noStrike" kern="1200" baseline="0" dirty="0">
                          <a:solidFill>
                            <a:schemeClr val="tx1"/>
                          </a:solidFill>
                          <a:latin typeface="+mn-ea"/>
                          <a:ea typeface="+mn-ea"/>
                          <a:cs typeface="+mn-cs"/>
                        </a:rPr>
                        <a:t>No.</a:t>
                      </a:r>
                      <a:endParaRPr lang="ko-KR" alt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ko-KR" altLang="en-US" sz="1400" b="1" i="0" u="none" strike="noStrike" kern="1200" baseline="0" dirty="0">
                          <a:solidFill>
                            <a:schemeClr val="tx1"/>
                          </a:solidFill>
                          <a:latin typeface="+mn-ea"/>
                          <a:ea typeface="+mn-ea"/>
                          <a:cs typeface="+mn-cs"/>
                        </a:rPr>
                        <a:t>조치의 설명</a:t>
                      </a:r>
                      <a:endParaRPr lang="en-US" sz="1400" b="1" i="0" u="none" strike="noStrike" kern="1200" baseline="0" dirty="0">
                        <a:solidFill>
                          <a:schemeClr val="tx1"/>
                        </a:solidFill>
                        <a:latin typeface="+mn-ea"/>
                        <a:ea typeface="+mn-ea"/>
                        <a:cs typeface="+mn-cs"/>
                      </a:endParaRPr>
                    </a:p>
                  </a:txBody>
                  <a:tcPr marL="91416" marR="91416"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09033966"/>
                  </a:ext>
                </a:extLst>
              </a:tr>
              <a:tr h="112746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1400" b="1" i="0" u="none" strike="noStrike" kern="1200" baseline="0" dirty="0">
                          <a:solidFill>
                            <a:schemeClr val="tx1"/>
                          </a:solidFill>
                          <a:latin typeface="+mn-ea"/>
                          <a:ea typeface="+mn-ea"/>
                          <a:cs typeface="+mn-cs"/>
                        </a:rPr>
                        <a:t>ⅩⅢ.3.</a:t>
                      </a:r>
                      <a:r>
                        <a:rPr lang="en-US" altLang="ko-KR" sz="1400" b="1" kern="1200" dirty="0">
                          <a:solidFill>
                            <a:schemeClr val="tx1"/>
                          </a:solidFill>
                          <a:effectLst/>
                          <a:latin typeface="+mn-ea"/>
                          <a:ea typeface="+mn-ea"/>
                          <a:cs typeface="+mn-cs"/>
                        </a:rPr>
                        <a:t>7.1</a:t>
                      </a:r>
                      <a:endParaRPr lang="ko-KR" altLang="en-US" sz="1400" b="1" kern="1200" dirty="0">
                        <a:solidFill>
                          <a:schemeClr val="tx1"/>
                        </a:solidFill>
                        <a:effectLst/>
                        <a:latin typeface="+mn-ea"/>
                        <a:ea typeface="+mn-ea"/>
                        <a:cs typeface="+mn-cs"/>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latinLnBrk="0"/>
                      <a:r>
                        <a:rPr lang="ko-KR" altLang="en-US" sz="1800" b="1" kern="1200" dirty="0">
                          <a:solidFill>
                            <a:schemeClr val="tx1"/>
                          </a:solidFill>
                          <a:effectLst/>
                          <a:latin typeface="+mn-ea"/>
                          <a:ea typeface="+mn-ea"/>
                          <a:cs typeface="+mn-cs"/>
                        </a:rPr>
                        <a:t>프로그램 시퀀스의 시간과 논리적 모니터링의 조합 </a:t>
                      </a:r>
                    </a:p>
                    <a:p>
                      <a:pPr fontAlgn="base" latinLnBrk="0"/>
                      <a:r>
                        <a:rPr lang="ko-KR" altLang="en-US" sz="1800" kern="1200" dirty="0">
                          <a:solidFill>
                            <a:schemeClr val="tx1"/>
                          </a:solidFill>
                          <a:effectLst/>
                          <a:latin typeface="+mn-ea"/>
                          <a:ea typeface="+mn-ea"/>
                          <a:cs typeface="+mn-cs"/>
                        </a:rPr>
                        <a:t>설명</a:t>
                      </a:r>
                      <a:r>
                        <a:rPr lang="en-US" altLang="ko-KR" sz="1800" kern="1200" dirty="0">
                          <a:solidFill>
                            <a:schemeClr val="tx1"/>
                          </a:solidFill>
                          <a:effectLst/>
                          <a:latin typeface="+mn-ea"/>
                          <a:ea typeface="+mn-ea"/>
                          <a:cs typeface="+mn-cs"/>
                        </a:rPr>
                        <a:t>:</a:t>
                      </a:r>
                      <a:endParaRPr lang="ko-KR" altLang="en-US" sz="1800" kern="1200" dirty="0">
                        <a:solidFill>
                          <a:schemeClr val="tx1"/>
                        </a:solidFill>
                        <a:effectLst/>
                        <a:latin typeface="+mn-ea"/>
                        <a:ea typeface="+mn-ea"/>
                        <a:cs typeface="+mn-cs"/>
                      </a:endParaRPr>
                    </a:p>
                    <a:p>
                      <a:pPr fontAlgn="base" latinLnBrk="0"/>
                      <a:r>
                        <a:rPr lang="ko-KR" altLang="en-US" sz="1800" kern="1200" dirty="0">
                          <a:solidFill>
                            <a:schemeClr val="tx1"/>
                          </a:solidFill>
                          <a:effectLst/>
                          <a:latin typeface="+mn-ea"/>
                          <a:ea typeface="+mn-ea"/>
                          <a:cs typeface="+mn-cs"/>
                        </a:rPr>
                        <a:t>프로그램 섹션 시퀀스가 정확하게 수행되는 경우만 프로그램 시퀀스가 재작동되는 시간 기반</a:t>
                      </a:r>
                      <a:r>
                        <a:rPr lang="ko-KR" altLang="en-US" sz="1800" kern="1200" baseline="0" dirty="0">
                          <a:solidFill>
                            <a:schemeClr val="tx1"/>
                          </a:solidFill>
                          <a:effectLst/>
                          <a:latin typeface="+mn-ea"/>
                          <a:ea typeface="+mn-ea"/>
                          <a:cs typeface="+mn-cs"/>
                        </a:rPr>
                        <a:t> </a:t>
                      </a:r>
                      <a:r>
                        <a:rPr lang="ko-KR" altLang="en-US" sz="1800" kern="1200" dirty="0">
                          <a:solidFill>
                            <a:schemeClr val="tx1"/>
                          </a:solidFill>
                          <a:effectLst/>
                          <a:latin typeface="+mn-ea"/>
                          <a:ea typeface="+mn-ea"/>
                          <a:cs typeface="+mn-cs"/>
                        </a:rPr>
                        <a:t>시설 모니터링 </a:t>
                      </a:r>
                    </a:p>
                    <a:p>
                      <a:r>
                        <a:rPr lang="en-US" sz="1800" b="1" i="0" u="none" strike="noStrike" kern="1200" baseline="0" dirty="0">
                          <a:solidFill>
                            <a:schemeClr val="tx1"/>
                          </a:solidFill>
                          <a:latin typeface="+mn-ea"/>
                          <a:ea typeface="+mn-ea"/>
                          <a:cs typeface="+mn-cs"/>
                        </a:rPr>
                        <a:t>(Combination of timing and logical monitoring of program sequence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ea"/>
                          <a:ea typeface="+mn-ea"/>
                          <a:cs typeface="+mn-cs"/>
                        </a:rPr>
                        <a:t>A time based facility monitoring the program sequence is retriggered only if the sequence of the program sections is executed correctly.)</a:t>
                      </a:r>
                      <a:endParaRPr lang="en-US" sz="800" b="0" dirty="0">
                        <a:solidFill>
                          <a:schemeClr val="tx1"/>
                        </a:solidFill>
                        <a:latin typeface="+mn-ea"/>
                        <a:ea typeface="+mn-ea"/>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915314"/>
                  </a:ext>
                </a:extLst>
              </a:tr>
            </a:tbl>
          </a:graphicData>
        </a:graphic>
      </p:graphicFrame>
      <p:sp>
        <p:nvSpPr>
          <p:cNvPr id="8" name="직사각형 7"/>
          <p:cNvSpPr/>
          <p:nvPr/>
        </p:nvSpPr>
        <p:spPr>
          <a:xfrm>
            <a:off x="11147619" y="2436190"/>
            <a:ext cx="631739" cy="307697"/>
          </a:xfrm>
          <a:prstGeom prst="rect">
            <a:avLst/>
          </a:prstGeom>
        </p:spPr>
        <p:txBody>
          <a:bodyPr wrap="none">
            <a:spAutoFit/>
          </a:bodyPr>
          <a:lstStyle/>
          <a:p>
            <a:r>
              <a:rPr lang="en-US" altLang="ko-KR" sz="1400" b="1" dirty="0">
                <a:solidFill>
                  <a:srgbClr val="FF0000"/>
                </a:solidFill>
                <a:latin typeface="Arial" panose="020B0604020202020204" pitchFamily="34" charset="0"/>
                <a:cs typeface="Arial" panose="020B0604020202020204" pitchFamily="34" charset="0"/>
              </a:rPr>
              <a:t>High</a:t>
            </a:r>
            <a:r>
              <a:rPr lang="ko-KR" altLang="en-US" sz="1400" b="1" dirty="0">
                <a:solidFill>
                  <a:srgbClr val="FF0000"/>
                </a:solidFill>
                <a:latin typeface="Arial" panose="020B0604020202020204" pitchFamily="34" charset="0"/>
                <a:cs typeface="Arial" panose="020B0604020202020204" pitchFamily="34" charset="0"/>
              </a:rPr>
              <a:t> </a:t>
            </a:r>
            <a:endParaRPr lang="en-US" sz="1400" dirty="0"/>
          </a:p>
        </p:txBody>
      </p:sp>
      <p:sp>
        <p:nvSpPr>
          <p:cNvPr id="9" name="Inhaltsplatzhalter 4"/>
          <p:cNvSpPr txBox="1">
            <a:spLocks/>
          </p:cNvSpPr>
          <p:nvPr/>
        </p:nvSpPr>
        <p:spPr>
          <a:xfrm>
            <a:off x="7906567" y="1319032"/>
            <a:ext cx="3898967" cy="536491"/>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400" b="1" dirty="0">
                <a:solidFill>
                  <a:srgbClr val="327ED2"/>
                </a:solidFill>
              </a:rPr>
              <a:t>Maximum Diagnostic Coverage Achievable </a:t>
            </a:r>
          </a:p>
          <a:p>
            <a:pPr marL="0" indent="0" algn="r">
              <a:buNone/>
            </a:pPr>
            <a:r>
              <a:rPr lang="en-US" sz="1400" b="1" dirty="0">
                <a:solidFill>
                  <a:srgbClr val="327ED2"/>
                </a:solidFill>
              </a:rPr>
              <a:t>(</a:t>
            </a:r>
            <a:r>
              <a:rPr lang="ko-KR" altLang="en-US" sz="1400" b="1" dirty="0">
                <a:solidFill>
                  <a:srgbClr val="327ED2"/>
                </a:solidFill>
              </a:rPr>
              <a:t>달성 가능한 최대 진단 범위</a:t>
            </a:r>
            <a:r>
              <a:rPr lang="en-US" altLang="ko-KR" sz="1400" b="1" dirty="0">
                <a:solidFill>
                  <a:srgbClr val="327ED2"/>
                </a:solidFill>
              </a:rPr>
              <a:t>)</a:t>
            </a:r>
            <a:endParaRPr lang="de-DE" sz="1400" b="1" dirty="0">
              <a:solidFill>
                <a:srgbClr val="327ED2"/>
              </a:solidFill>
            </a:endParaRPr>
          </a:p>
        </p:txBody>
      </p:sp>
      <p:pic>
        <p:nvPicPr>
          <p:cNvPr id="10" name="그림 9">
            <a:extLst>
              <a:ext uri="{FF2B5EF4-FFF2-40B4-BE49-F238E27FC236}">
                <a16:creationId xmlns:a16="http://schemas.microsoft.com/office/drawing/2014/main" id="{0A64CE07-C200-40D7-B4BD-A579202D5B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1" name="Foliennummernplatzhalter 3">
            <a:extLst>
              <a:ext uri="{FF2B5EF4-FFF2-40B4-BE49-F238E27FC236}">
                <a16:creationId xmlns:a16="http://schemas.microsoft.com/office/drawing/2014/main" id="{D8B1BFE4-4092-455F-8326-FEE0BD3AD921}"/>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81</a:t>
            </a:fld>
            <a:endParaRPr lang="en-GB" noProof="0" dirty="0"/>
          </a:p>
        </p:txBody>
      </p:sp>
    </p:spTree>
    <p:extLst>
      <p:ext uri="{BB962C8B-B14F-4D97-AF65-F5344CB8AC3E}">
        <p14:creationId xmlns:p14="http://schemas.microsoft.com/office/powerpoint/2010/main" val="32822299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altLang="ko-KR" sz="2400" dirty="0" err="1">
                <a:latin typeface="+mj-ea"/>
              </a:rPr>
              <a:t>ⅩⅢ</a:t>
            </a:r>
            <a:r>
              <a:rPr lang="de-DE" altLang="ko-KR" sz="2400" dirty="0">
                <a:latin typeface="+mj-ea"/>
              </a:rPr>
              <a:t>.2</a:t>
            </a:r>
            <a:r>
              <a:rPr lang="ko-KR" altLang="en-US" sz="2400" dirty="0">
                <a:latin typeface="+mj-ea"/>
              </a:rPr>
              <a:t> 구체적인 조치</a:t>
            </a:r>
            <a:endParaRPr lang="en-GB" sz="2400" b="1" dirty="0">
              <a:latin typeface="+mj-ea"/>
            </a:endParaRPr>
          </a:p>
        </p:txBody>
      </p:sp>
      <p:sp>
        <p:nvSpPr>
          <p:cNvPr id="9" name="직사각형 8"/>
          <p:cNvSpPr/>
          <p:nvPr/>
        </p:nvSpPr>
        <p:spPr>
          <a:xfrm>
            <a:off x="546872" y="1639451"/>
            <a:ext cx="10908720" cy="646331"/>
          </a:xfrm>
          <a:prstGeom prst="rect">
            <a:avLst/>
          </a:prstGeom>
        </p:spPr>
        <p:txBody>
          <a:bodyPr wrap="square">
            <a:spAutoFit/>
          </a:bodyPr>
          <a:lstStyle/>
          <a:p>
            <a:r>
              <a:rPr lang="ko-KR" altLang="en-US" dirty="0">
                <a:latin typeface="+mn-ea"/>
              </a:rPr>
              <a:t>비고  고장 감지에 대한 결과로서 승강기의 </a:t>
            </a:r>
            <a:r>
              <a:rPr lang="ko-KR" altLang="en-US" b="1" u="sng" dirty="0">
                <a:solidFill>
                  <a:srgbClr val="FF0000"/>
                </a:solidFill>
                <a:latin typeface="+mn-ea"/>
              </a:rPr>
              <a:t>안전 상태는 유지</a:t>
            </a:r>
            <a:r>
              <a:rPr lang="ko-KR" altLang="en-US" dirty="0">
                <a:latin typeface="+mn-ea"/>
              </a:rPr>
              <a:t>되어야 한다</a:t>
            </a:r>
            <a:r>
              <a:rPr lang="en-US" altLang="ko-KR" dirty="0">
                <a:latin typeface="+mn-ea"/>
              </a:rPr>
              <a:t>.</a:t>
            </a:r>
          </a:p>
          <a:p>
            <a:r>
              <a:rPr lang="en-US" dirty="0">
                <a:latin typeface="+mn-ea"/>
              </a:rPr>
              <a:t>(</a:t>
            </a:r>
            <a:r>
              <a:rPr lang="en-US" altLang="ko-KR" dirty="0">
                <a:latin typeface="+mn-ea"/>
              </a:rPr>
              <a:t>NOTE  As a consequence of the detection of a failure, a safe state of the lift </a:t>
            </a:r>
            <a:r>
              <a:rPr lang="en-US" altLang="ko-KR" u="sng" dirty="0">
                <a:solidFill>
                  <a:srgbClr val="FF0000"/>
                </a:solidFill>
                <a:latin typeface="+mn-ea"/>
              </a:rPr>
              <a:t>shall be maintained</a:t>
            </a:r>
            <a:r>
              <a:rPr lang="en-US" altLang="ko-KR" dirty="0">
                <a:latin typeface="+mn-ea"/>
              </a:rPr>
              <a:t>.)</a:t>
            </a:r>
            <a:endParaRPr lang="en-US" dirty="0">
              <a:latin typeface="+mn-ea"/>
            </a:endParaRPr>
          </a:p>
        </p:txBody>
      </p:sp>
      <p:sp>
        <p:nvSpPr>
          <p:cNvPr id="11" name="직사각형 10"/>
          <p:cNvSpPr/>
          <p:nvPr/>
        </p:nvSpPr>
        <p:spPr>
          <a:xfrm>
            <a:off x="1169346" y="2652233"/>
            <a:ext cx="5239312" cy="2030796"/>
          </a:xfrm>
          <a:prstGeom prst="rect">
            <a:avLst/>
          </a:prstGeom>
        </p:spPr>
        <p:txBody>
          <a:bodyPr wrap="square">
            <a:spAutoFit/>
          </a:bodyPr>
          <a:lstStyle/>
          <a:p>
            <a:pPr marL="285664" indent="-285664">
              <a:buFont typeface="Arial" panose="020B0604020202020204" pitchFamily="34" charset="0"/>
              <a:buChar char="•"/>
            </a:pPr>
            <a:r>
              <a:rPr lang="ko-KR" altLang="en-US" sz="1799" dirty="0" err="1"/>
              <a:t>기준층으로</a:t>
            </a:r>
            <a:r>
              <a:rPr lang="ko-KR" altLang="en-US" sz="1799" dirty="0"/>
              <a:t> 이동</a:t>
            </a:r>
            <a:endParaRPr lang="en-US" altLang="ko-KR" sz="1799" dirty="0"/>
          </a:p>
          <a:p>
            <a:pPr marL="285664" indent="-285664">
              <a:buFont typeface="Arial" panose="020B0604020202020204" pitchFamily="34" charset="0"/>
              <a:buChar char="•"/>
            </a:pPr>
            <a:r>
              <a:rPr lang="ko-KR" altLang="en-US" sz="1799" dirty="0"/>
              <a:t>정지</a:t>
            </a:r>
            <a:endParaRPr lang="en-US" sz="1799" dirty="0"/>
          </a:p>
          <a:p>
            <a:pPr marL="285664" indent="-285664">
              <a:buFont typeface="Arial" panose="020B0604020202020204" pitchFamily="34" charset="0"/>
              <a:buChar char="•"/>
            </a:pPr>
            <a:r>
              <a:rPr lang="ko-KR" altLang="en-US" sz="1799" dirty="0"/>
              <a:t>출입문 열림</a:t>
            </a:r>
            <a:endParaRPr lang="en-US" sz="1799" dirty="0"/>
          </a:p>
          <a:p>
            <a:pPr marL="285664" indent="-285664">
              <a:buFont typeface="Arial" panose="020B0604020202020204" pitchFamily="34" charset="0"/>
              <a:buChar char="•"/>
            </a:pPr>
            <a:r>
              <a:rPr lang="en-US" sz="1799" dirty="0"/>
              <a:t>Alarm / display / </a:t>
            </a:r>
            <a:r>
              <a:rPr lang="ko-KR" altLang="en-US" sz="1799" dirty="0"/>
              <a:t>음성 안내 </a:t>
            </a:r>
            <a:r>
              <a:rPr lang="en-US" altLang="ko-KR" sz="1799" dirty="0"/>
              <a:t>/ </a:t>
            </a:r>
            <a:r>
              <a:rPr lang="ko-KR" altLang="en-US" sz="1799" dirty="0"/>
              <a:t>기타</a:t>
            </a:r>
            <a:endParaRPr lang="en-US" altLang="ko-KR" sz="1799" dirty="0"/>
          </a:p>
          <a:p>
            <a:pPr marL="285664" indent="-285664">
              <a:buFont typeface="Arial" panose="020B0604020202020204" pitchFamily="34" charset="0"/>
              <a:buChar char="•"/>
            </a:pPr>
            <a:r>
              <a:rPr lang="ko-KR" altLang="en-US" sz="1799" dirty="0"/>
              <a:t>고장코드 저장</a:t>
            </a:r>
            <a:endParaRPr lang="en-US" sz="1799" dirty="0"/>
          </a:p>
          <a:p>
            <a:pPr marL="285664" indent="-285664">
              <a:buFont typeface="Arial" panose="020B0604020202020204" pitchFamily="34" charset="0"/>
              <a:buChar char="•"/>
            </a:pPr>
            <a:r>
              <a:rPr lang="en-US" sz="1799" dirty="0"/>
              <a:t>Power down</a:t>
            </a:r>
          </a:p>
          <a:p>
            <a:pPr marL="285664" indent="-285664">
              <a:buFont typeface="Arial" panose="020B0604020202020204" pitchFamily="34" charset="0"/>
              <a:buChar char="•"/>
            </a:pPr>
            <a:r>
              <a:rPr lang="en-US" sz="1799" dirty="0"/>
              <a:t>…</a:t>
            </a:r>
          </a:p>
        </p:txBody>
      </p:sp>
      <p:sp>
        <p:nvSpPr>
          <p:cNvPr id="13" name="직사각형 12"/>
          <p:cNvSpPr/>
          <p:nvPr/>
        </p:nvSpPr>
        <p:spPr>
          <a:xfrm>
            <a:off x="6599108" y="3695656"/>
            <a:ext cx="4370836" cy="731688"/>
          </a:xfrm>
          <a:prstGeom prst="rect">
            <a:avLst/>
          </a:prstGeom>
          <a:solidFill>
            <a:schemeClr val="accent1">
              <a:lumMod val="20000"/>
              <a:lumOff val="80000"/>
            </a:schemeClr>
          </a:solidFill>
        </p:spPr>
        <p:txBody>
          <a:bodyPr wrap="square" anchor="ctr">
            <a:noAutofit/>
          </a:bodyPr>
          <a:lstStyle/>
          <a:p>
            <a:r>
              <a:rPr lang="en-US" altLang="ko-KR" sz="1799" b="1" dirty="0">
                <a:solidFill>
                  <a:schemeClr val="accent1">
                    <a:lumMod val="50000"/>
                  </a:schemeClr>
                </a:solidFill>
              </a:rPr>
              <a:t>Q2. </a:t>
            </a:r>
            <a:r>
              <a:rPr lang="ko-KR" altLang="en-US" sz="1799" b="1" dirty="0">
                <a:solidFill>
                  <a:schemeClr val="accent1">
                    <a:lumMod val="50000"/>
                  </a:schemeClr>
                </a:solidFill>
              </a:rPr>
              <a:t>어떤 조치를</a:t>
            </a:r>
            <a:r>
              <a:rPr lang="en-US" altLang="ko-KR" sz="1799" b="1" dirty="0">
                <a:solidFill>
                  <a:schemeClr val="accent1">
                    <a:lumMod val="50000"/>
                  </a:schemeClr>
                </a:solidFill>
              </a:rPr>
              <a:t> </a:t>
            </a:r>
            <a:r>
              <a:rPr lang="ko-KR" altLang="en-US" sz="1799" b="1" dirty="0">
                <a:solidFill>
                  <a:schemeClr val="accent1">
                    <a:lumMod val="50000"/>
                  </a:schemeClr>
                </a:solidFill>
              </a:rPr>
              <a:t>취해야 정상 운전 </a:t>
            </a:r>
            <a:r>
              <a:rPr lang="en-US" altLang="ko-KR" sz="1799" b="1" dirty="0">
                <a:solidFill>
                  <a:schemeClr val="accent1">
                    <a:lumMod val="50000"/>
                  </a:schemeClr>
                </a:solidFill>
              </a:rPr>
              <a:t>Mode</a:t>
            </a:r>
            <a:r>
              <a:rPr lang="ko-KR" altLang="en-US" sz="1799" b="1" dirty="0">
                <a:solidFill>
                  <a:schemeClr val="accent1">
                    <a:lumMod val="50000"/>
                  </a:schemeClr>
                </a:solidFill>
              </a:rPr>
              <a:t>로의 전환이 가능한가</a:t>
            </a:r>
            <a:r>
              <a:rPr lang="en-US" altLang="ko-KR" sz="1799" b="1" dirty="0">
                <a:solidFill>
                  <a:schemeClr val="accent1">
                    <a:lumMod val="50000"/>
                  </a:schemeClr>
                </a:solidFill>
              </a:rPr>
              <a:t>?</a:t>
            </a:r>
            <a:endParaRPr lang="en-US" sz="1799" b="1" dirty="0">
              <a:solidFill>
                <a:schemeClr val="accent1">
                  <a:lumMod val="50000"/>
                </a:schemeClr>
              </a:solidFill>
            </a:endParaRPr>
          </a:p>
        </p:txBody>
      </p:sp>
      <p:sp>
        <p:nvSpPr>
          <p:cNvPr id="14" name="직사각형 13"/>
          <p:cNvSpPr/>
          <p:nvPr/>
        </p:nvSpPr>
        <p:spPr>
          <a:xfrm>
            <a:off x="6599108" y="2652232"/>
            <a:ext cx="4370836" cy="672020"/>
          </a:xfrm>
          <a:prstGeom prst="rect">
            <a:avLst/>
          </a:prstGeom>
          <a:solidFill>
            <a:schemeClr val="accent1">
              <a:lumMod val="20000"/>
              <a:lumOff val="80000"/>
            </a:schemeClr>
          </a:solidFill>
        </p:spPr>
        <p:txBody>
          <a:bodyPr wrap="square" anchor="ctr">
            <a:noAutofit/>
          </a:bodyPr>
          <a:lstStyle/>
          <a:p>
            <a:r>
              <a:rPr lang="en-US" altLang="ko-KR" sz="1799" b="1" dirty="0">
                <a:solidFill>
                  <a:schemeClr val="accent1">
                    <a:lumMod val="50000"/>
                  </a:schemeClr>
                </a:solidFill>
              </a:rPr>
              <a:t>Q1. </a:t>
            </a:r>
            <a:r>
              <a:rPr lang="ko-KR" altLang="en-US" sz="1799" b="1" dirty="0">
                <a:solidFill>
                  <a:schemeClr val="accent1">
                    <a:lumMod val="50000"/>
                  </a:schemeClr>
                </a:solidFill>
              </a:rPr>
              <a:t>시스템은 </a:t>
            </a:r>
            <a:r>
              <a:rPr lang="en-US" sz="1799" b="1" dirty="0">
                <a:solidFill>
                  <a:schemeClr val="accent1">
                    <a:lumMod val="50000"/>
                  </a:schemeClr>
                </a:solidFill>
              </a:rPr>
              <a:t>Rebooting </a:t>
            </a:r>
            <a:r>
              <a:rPr lang="ko-KR" altLang="en-US" sz="1799" b="1" dirty="0">
                <a:solidFill>
                  <a:schemeClr val="accent1">
                    <a:lumMod val="50000"/>
                  </a:schemeClr>
                </a:solidFill>
              </a:rPr>
              <a:t>할 경우</a:t>
            </a:r>
            <a:r>
              <a:rPr lang="en-US" altLang="ko-KR" sz="1799" b="1" dirty="0">
                <a:solidFill>
                  <a:schemeClr val="accent1">
                    <a:lumMod val="50000"/>
                  </a:schemeClr>
                </a:solidFill>
              </a:rPr>
              <a:t>?</a:t>
            </a:r>
          </a:p>
        </p:txBody>
      </p:sp>
      <p:sp>
        <p:nvSpPr>
          <p:cNvPr id="16" name="Fumetto 3 6"/>
          <p:cNvSpPr/>
          <p:nvPr/>
        </p:nvSpPr>
        <p:spPr>
          <a:xfrm>
            <a:off x="2004969" y="4538296"/>
            <a:ext cx="3910221" cy="1414991"/>
          </a:xfrm>
          <a:prstGeom prst="wedgeEllipseCallout">
            <a:avLst>
              <a:gd name="adj1" fmla="val -27122"/>
              <a:gd name="adj2" fmla="val -59006"/>
            </a:avLst>
          </a:prstGeom>
          <a:no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sz="1799" dirty="0">
                <a:solidFill>
                  <a:srgbClr val="00B050"/>
                </a:solidFill>
              </a:rPr>
              <a:t>제조사마다 제품 설계 시 상황에 대한 안전</a:t>
            </a:r>
            <a:r>
              <a:rPr lang="en-US" altLang="ko-KR" sz="1799" dirty="0">
                <a:solidFill>
                  <a:srgbClr val="00B050"/>
                </a:solidFill>
              </a:rPr>
              <a:t>Concept</a:t>
            </a:r>
            <a:r>
              <a:rPr lang="ko-KR" altLang="en-US" sz="1799" dirty="0">
                <a:solidFill>
                  <a:srgbClr val="00B050"/>
                </a:solidFill>
              </a:rPr>
              <a:t>이 다를 수 있음</a:t>
            </a:r>
            <a:r>
              <a:rPr lang="it-IT" sz="1799" dirty="0">
                <a:solidFill>
                  <a:srgbClr val="00B050"/>
                </a:solidFill>
              </a:rPr>
              <a:t> </a:t>
            </a:r>
          </a:p>
        </p:txBody>
      </p:sp>
      <p:sp>
        <p:nvSpPr>
          <p:cNvPr id="17" name="Fumetto 3 6"/>
          <p:cNvSpPr/>
          <p:nvPr/>
        </p:nvSpPr>
        <p:spPr>
          <a:xfrm>
            <a:off x="6922872" y="4795833"/>
            <a:ext cx="2326635" cy="1157454"/>
          </a:xfrm>
          <a:prstGeom prst="wedgeEllipseCallout">
            <a:avLst>
              <a:gd name="adj1" fmla="val 19261"/>
              <a:gd name="adj2" fmla="val -72992"/>
            </a:avLst>
          </a:prstGeom>
          <a:no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sz="1799" dirty="0">
                <a:solidFill>
                  <a:srgbClr val="00B050"/>
                </a:solidFill>
              </a:rPr>
              <a:t>검증</a:t>
            </a:r>
            <a:r>
              <a:rPr lang="en-US" altLang="ko-KR" sz="1799" dirty="0">
                <a:solidFill>
                  <a:srgbClr val="00B050"/>
                </a:solidFill>
              </a:rPr>
              <a:t>/</a:t>
            </a:r>
            <a:r>
              <a:rPr lang="ko-KR" altLang="en-US" sz="1799" dirty="0">
                <a:solidFill>
                  <a:srgbClr val="00B050"/>
                </a:solidFill>
              </a:rPr>
              <a:t>확증 및 </a:t>
            </a:r>
            <a:endParaRPr lang="en-US" altLang="ko-KR" sz="1799" dirty="0">
              <a:solidFill>
                <a:srgbClr val="00B050"/>
              </a:solidFill>
            </a:endParaRPr>
          </a:p>
          <a:p>
            <a:pPr algn="ctr"/>
            <a:r>
              <a:rPr lang="ko-KR" altLang="en-US" sz="1799" dirty="0">
                <a:solidFill>
                  <a:srgbClr val="00B050"/>
                </a:solidFill>
              </a:rPr>
              <a:t>문서화가 필요</a:t>
            </a:r>
            <a:endParaRPr lang="it-IT" sz="1799" dirty="0">
              <a:solidFill>
                <a:srgbClr val="00B050"/>
              </a:solidFill>
            </a:endParaRPr>
          </a:p>
        </p:txBody>
      </p:sp>
      <p:pic>
        <p:nvPicPr>
          <p:cNvPr id="12" name="그림 11">
            <a:extLst>
              <a:ext uri="{FF2B5EF4-FFF2-40B4-BE49-F238E27FC236}">
                <a16:creationId xmlns:a16="http://schemas.microsoft.com/office/drawing/2014/main" id="{328F8E95-FE26-4576-91B8-D66AE5F6EC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5" name="Foliennummernplatzhalter 3">
            <a:extLst>
              <a:ext uri="{FF2B5EF4-FFF2-40B4-BE49-F238E27FC236}">
                <a16:creationId xmlns:a16="http://schemas.microsoft.com/office/drawing/2014/main" id="{AD883F86-B2C0-4F54-AC00-5842479FE59A}"/>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82</a:t>
            </a:fld>
            <a:endParaRPr lang="en-GB" noProof="0" dirty="0"/>
          </a:p>
        </p:txBody>
      </p:sp>
    </p:spTree>
    <p:extLst>
      <p:ext uri="{BB962C8B-B14F-4D97-AF65-F5344CB8AC3E}">
        <p14:creationId xmlns:p14="http://schemas.microsoft.com/office/powerpoint/2010/main" val="2819606325"/>
      </p:ext>
    </p:extLst>
  </p:cSld>
  <p:clrMapOvr>
    <a:masterClrMapping/>
  </p:clrMapOvr>
  <p:transition spd="slow">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644828" y="3429000"/>
            <a:ext cx="4438900" cy="707886"/>
          </a:xfrm>
          <a:prstGeom prst="rect">
            <a:avLst/>
          </a:prstGeom>
        </p:spPr>
        <p:txBody>
          <a:bodyPr wrap="square">
            <a:spAutoFit/>
          </a:bodyPr>
          <a:lstStyle/>
          <a:p>
            <a:pPr algn="ctr"/>
            <a:r>
              <a:rPr lang="ko-KR" altLang="en-US" sz="4000" b="1" dirty="0">
                <a:solidFill>
                  <a:srgbClr val="595959"/>
                </a:solidFill>
                <a:latin typeface="+mn-ea"/>
                <a:cs typeface="Arial" panose="020B0604020202020204" pitchFamily="34" charset="0"/>
              </a:rPr>
              <a:t>수고 많으셨습니다</a:t>
            </a:r>
            <a:r>
              <a:rPr lang="en-US" altLang="ko-KR" sz="4000" b="1" dirty="0">
                <a:solidFill>
                  <a:srgbClr val="595959"/>
                </a:solidFill>
                <a:latin typeface="+mn-ea"/>
                <a:cs typeface="Arial" panose="020B0604020202020204" pitchFamily="34" charset="0"/>
              </a:rPr>
              <a:t>.</a:t>
            </a:r>
            <a:endParaRPr lang="en-US" altLang="ko-KR" sz="1799" b="1" dirty="0">
              <a:solidFill>
                <a:srgbClr val="595959"/>
              </a:solidFill>
              <a:latin typeface="+mn-ea"/>
              <a:cs typeface="Arial" panose="020B0604020202020204" pitchFamily="34" charset="0"/>
            </a:endParaRPr>
          </a:p>
        </p:txBody>
      </p:sp>
      <p:pic>
        <p:nvPicPr>
          <p:cNvPr id="9" name="그림 8">
            <a:extLst>
              <a:ext uri="{FF2B5EF4-FFF2-40B4-BE49-F238E27FC236}">
                <a16:creationId xmlns:a16="http://schemas.microsoft.com/office/drawing/2014/main" id="{7FE51F5B-D753-471F-8075-7389EB55DB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1" name="Foliennummernplatzhalter 3">
            <a:extLst>
              <a:ext uri="{FF2B5EF4-FFF2-40B4-BE49-F238E27FC236}">
                <a16:creationId xmlns:a16="http://schemas.microsoft.com/office/drawing/2014/main" id="{FE069DE5-1DDF-484E-BDF0-8E98A3EACB16}"/>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83</a:t>
            </a:fld>
            <a:endParaRPr lang="en-GB" noProof="0" dirty="0"/>
          </a:p>
        </p:txBody>
      </p:sp>
      <p:sp>
        <p:nvSpPr>
          <p:cNvPr id="5" name="부제목 2">
            <a:extLst>
              <a:ext uri="{FF2B5EF4-FFF2-40B4-BE49-F238E27FC236}">
                <a16:creationId xmlns:a16="http://schemas.microsoft.com/office/drawing/2014/main" id="{D34EC9BE-15E0-460C-8547-78363C03E99E}"/>
              </a:ext>
            </a:extLst>
          </p:cNvPr>
          <p:cNvSpPr txBox="1">
            <a:spLocks/>
          </p:cNvSpPr>
          <p:nvPr/>
        </p:nvSpPr>
        <p:spPr>
          <a:xfrm>
            <a:off x="644828" y="4264790"/>
            <a:ext cx="8008440" cy="2085676"/>
          </a:xfrm>
          <a:prstGeom prst="rect">
            <a:avLst/>
          </a:prstGeom>
        </p:spPr>
        <p:txBody>
          <a:bodyPr vert="horz" lIns="0" tIns="0" rIns="0" bIns="0" rtlCol="0">
            <a:noAutofit/>
          </a:bodyPr>
          <a:lstStyle>
            <a:lvl1pPr marL="0" indent="0" algn="l" defTabSz="457200" rtl="0" eaLnBrk="1" latinLnBrk="0" hangingPunct="1">
              <a:spcBef>
                <a:spcPts val="600"/>
              </a:spcBef>
              <a:buClr>
                <a:schemeClr val="accent1"/>
              </a:buClr>
              <a:buSzPct val="130000"/>
              <a:buFont typeface="Arial" pitchFamily="34" charset="0"/>
              <a:buNone/>
              <a:defRPr sz="1800" b="0" kern="1200" baseline="0">
                <a:solidFill>
                  <a:schemeClr val="tx2"/>
                </a:solidFill>
                <a:latin typeface="Arial" pitchFamily="34" charset="0"/>
                <a:ea typeface="+mn-ea"/>
                <a:cs typeface="Arial" pitchFamily="34" charset="0"/>
              </a:defRPr>
            </a:lvl1pPr>
            <a:lvl2pPr marL="457200" indent="0" algn="ctr" defTabSz="457200" rtl="0" eaLnBrk="1" latinLnBrk="0" hangingPunct="1">
              <a:spcBef>
                <a:spcPts val="600"/>
              </a:spcBef>
              <a:buClr>
                <a:schemeClr val="accent1"/>
              </a:buClr>
              <a:buSzPct val="120000"/>
              <a:buFont typeface="Symbol" panose="05050102010706020507" pitchFamily="18" charset="2"/>
              <a:buNone/>
              <a:defRPr lang="de-DE" sz="1800" kern="1200">
                <a:solidFill>
                  <a:schemeClr val="tx1">
                    <a:tint val="75000"/>
                  </a:schemeClr>
                </a:solidFill>
                <a:latin typeface="Arial" pitchFamily="34" charset="0"/>
                <a:ea typeface="+mn-ea"/>
                <a:cs typeface="Arial" pitchFamily="34" charset="0"/>
              </a:defRPr>
            </a:lvl2pPr>
            <a:lvl3pPr marL="914400" indent="0" algn="ctr" defTabSz="457200" rtl="0" eaLnBrk="1" latinLnBrk="0" hangingPunct="1">
              <a:spcBef>
                <a:spcPts val="600"/>
              </a:spcBef>
              <a:buClr>
                <a:schemeClr val="accent1"/>
              </a:buClr>
              <a:buSzPct val="110000"/>
              <a:buFont typeface="Wingdings" panose="05000000000000000000" pitchFamily="2" charset="2"/>
              <a:buNone/>
              <a:defRPr lang="de-DE" sz="1800" kern="1200">
                <a:solidFill>
                  <a:schemeClr val="tx1">
                    <a:tint val="75000"/>
                  </a:schemeClr>
                </a:solidFill>
                <a:latin typeface="Arial" pitchFamily="34" charset="0"/>
                <a:ea typeface="+mn-ea"/>
                <a:cs typeface="Arial" pitchFamily="34" charset="0"/>
              </a:defRPr>
            </a:lvl3pPr>
            <a:lvl4pPr marL="1371600" indent="0" algn="ctr" defTabSz="457200" rtl="0" eaLnBrk="1" latinLnBrk="0" hangingPunct="1">
              <a:spcBef>
                <a:spcPts val="600"/>
              </a:spcBef>
              <a:buClr>
                <a:schemeClr val="accent1"/>
              </a:buClr>
              <a:buSzPct val="120000"/>
              <a:buFont typeface="Symbol" panose="05050102010706020507" pitchFamily="18" charset="2"/>
              <a:buNone/>
              <a:tabLst/>
              <a:defRPr lang="de-DE" sz="1800" kern="1200">
                <a:solidFill>
                  <a:schemeClr val="tx1">
                    <a:tint val="75000"/>
                  </a:schemeClr>
                </a:solidFill>
                <a:latin typeface="Arial" pitchFamily="34" charset="0"/>
                <a:ea typeface="+mn-ea"/>
                <a:cs typeface="Arial" pitchFamily="34" charset="0"/>
              </a:defRPr>
            </a:lvl4pPr>
            <a:lvl5pPr marL="1828800" indent="0" algn="ctr"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tint val="75000"/>
                  </a:schemeClr>
                </a:solidFill>
                <a:latin typeface="Arial" pitchFamily="34" charset="0"/>
                <a:ea typeface="+mn-ea"/>
                <a:cs typeface="Arial" pitchFamily="34"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spcBef>
                <a:spcPts val="0"/>
              </a:spcBef>
            </a:pPr>
            <a:r>
              <a:rPr lang="en-US" sz="1600" b="1" dirty="0">
                <a:solidFill>
                  <a:schemeClr val="tx1">
                    <a:lumMod val="50000"/>
                    <a:lumOff val="50000"/>
                  </a:schemeClr>
                </a:solidFill>
                <a:latin typeface="+mn-ea"/>
              </a:rPr>
              <a:t> Korea Elevator Safety Agency</a:t>
            </a:r>
          </a:p>
          <a:p>
            <a:pPr>
              <a:spcBef>
                <a:spcPts val="0"/>
              </a:spcBef>
            </a:pPr>
            <a:endParaRPr lang="en-US" sz="1400" dirty="0">
              <a:solidFill>
                <a:schemeClr val="tx1">
                  <a:lumMod val="50000"/>
                  <a:lumOff val="50000"/>
                </a:schemeClr>
              </a:solidFill>
              <a:latin typeface="+mn-ea"/>
            </a:endParaRPr>
          </a:p>
          <a:p>
            <a:pPr>
              <a:spcBef>
                <a:spcPts val="0"/>
              </a:spcBef>
            </a:pPr>
            <a:r>
              <a:rPr lang="en-US" sz="1200" dirty="0">
                <a:solidFill>
                  <a:schemeClr val="tx1">
                    <a:lumMod val="50000"/>
                    <a:lumOff val="50000"/>
                  </a:schemeClr>
                </a:solidFill>
                <a:latin typeface="+mn-ea"/>
              </a:rPr>
              <a:t>  Principal Engineer</a:t>
            </a:r>
          </a:p>
          <a:p>
            <a:pPr>
              <a:spcBef>
                <a:spcPts val="0"/>
              </a:spcBef>
            </a:pPr>
            <a:r>
              <a:rPr lang="en-US" sz="1600" b="1" dirty="0">
                <a:solidFill>
                  <a:schemeClr val="tx1">
                    <a:lumMod val="50000"/>
                    <a:lumOff val="50000"/>
                  </a:schemeClr>
                </a:solidFill>
                <a:latin typeface="+mn-ea"/>
              </a:rPr>
              <a:t> </a:t>
            </a:r>
            <a:r>
              <a:rPr lang="en-US" sz="1600" b="1" dirty="0" err="1">
                <a:solidFill>
                  <a:schemeClr val="tx1">
                    <a:lumMod val="50000"/>
                    <a:lumOff val="50000"/>
                  </a:schemeClr>
                </a:solidFill>
                <a:latin typeface="+mn-ea"/>
              </a:rPr>
              <a:t>TaeWon</a:t>
            </a:r>
            <a:r>
              <a:rPr lang="en-US" sz="1600" b="1" dirty="0">
                <a:solidFill>
                  <a:schemeClr val="tx1">
                    <a:lumMod val="50000"/>
                    <a:lumOff val="50000"/>
                  </a:schemeClr>
                </a:solidFill>
                <a:latin typeface="+mn-ea"/>
              </a:rPr>
              <a:t> Ha</a:t>
            </a:r>
          </a:p>
          <a:p>
            <a:pPr>
              <a:spcBef>
                <a:spcPts val="0"/>
              </a:spcBef>
            </a:pPr>
            <a:endParaRPr lang="en-US" sz="1400" dirty="0">
              <a:solidFill>
                <a:schemeClr val="tx1">
                  <a:lumMod val="50000"/>
                  <a:lumOff val="50000"/>
                </a:schemeClr>
              </a:solidFill>
              <a:latin typeface="+mn-ea"/>
            </a:endParaRPr>
          </a:p>
          <a:p>
            <a:pPr>
              <a:spcBef>
                <a:spcPts val="0"/>
              </a:spcBef>
            </a:pPr>
            <a:r>
              <a:rPr lang="en-US" sz="1200" dirty="0">
                <a:solidFill>
                  <a:schemeClr val="tx1">
                    <a:lumMod val="50000"/>
                    <a:lumOff val="50000"/>
                  </a:schemeClr>
                </a:solidFill>
                <a:latin typeface="+mn-ea"/>
              </a:rPr>
              <a:t>  80 </a:t>
            </a:r>
            <a:r>
              <a:rPr lang="en-US" sz="1200" dirty="0" err="1">
                <a:solidFill>
                  <a:schemeClr val="tx1">
                    <a:lumMod val="50000"/>
                    <a:lumOff val="50000"/>
                  </a:schemeClr>
                </a:solidFill>
                <a:latin typeface="+mn-ea"/>
              </a:rPr>
              <a:t>Seungganggi-gil</a:t>
            </a:r>
            <a:r>
              <a:rPr lang="en-US" sz="1200" dirty="0">
                <a:solidFill>
                  <a:schemeClr val="tx1">
                    <a:lumMod val="50000"/>
                    <a:lumOff val="50000"/>
                  </a:schemeClr>
                </a:solidFill>
                <a:latin typeface="+mn-ea"/>
              </a:rPr>
              <a:t>, </a:t>
            </a:r>
            <a:r>
              <a:rPr lang="en-US" sz="1200" dirty="0" err="1">
                <a:solidFill>
                  <a:schemeClr val="tx1">
                    <a:lumMod val="50000"/>
                    <a:lumOff val="50000"/>
                  </a:schemeClr>
                </a:solidFill>
                <a:latin typeface="+mn-ea"/>
              </a:rPr>
              <a:t>Namsang-myeon</a:t>
            </a:r>
            <a:r>
              <a:rPr lang="en-US" sz="1200" dirty="0">
                <a:solidFill>
                  <a:schemeClr val="tx1">
                    <a:lumMod val="50000"/>
                    <a:lumOff val="50000"/>
                  </a:schemeClr>
                </a:solidFill>
                <a:latin typeface="+mn-ea"/>
              </a:rPr>
              <a:t>, </a:t>
            </a:r>
            <a:r>
              <a:rPr lang="en-US" sz="1200" dirty="0" err="1">
                <a:solidFill>
                  <a:schemeClr val="tx1">
                    <a:lumMod val="50000"/>
                    <a:lumOff val="50000"/>
                  </a:schemeClr>
                </a:solidFill>
                <a:latin typeface="+mn-ea"/>
              </a:rPr>
              <a:t>Geochang</a:t>
            </a:r>
            <a:r>
              <a:rPr lang="en-US" sz="1200" dirty="0">
                <a:solidFill>
                  <a:schemeClr val="tx1">
                    <a:lumMod val="50000"/>
                    <a:lumOff val="50000"/>
                  </a:schemeClr>
                </a:solidFill>
                <a:latin typeface="+mn-ea"/>
              </a:rPr>
              <a:t>-gun, </a:t>
            </a:r>
            <a:r>
              <a:rPr lang="en-US" sz="1200" dirty="0" err="1">
                <a:solidFill>
                  <a:schemeClr val="tx1">
                    <a:lumMod val="50000"/>
                    <a:lumOff val="50000"/>
                  </a:schemeClr>
                </a:solidFill>
                <a:latin typeface="+mn-ea"/>
              </a:rPr>
              <a:t>Gyeongsangnam</a:t>
            </a:r>
            <a:r>
              <a:rPr lang="en-US" sz="1200" dirty="0">
                <a:solidFill>
                  <a:schemeClr val="tx1">
                    <a:lumMod val="50000"/>
                    <a:lumOff val="50000"/>
                  </a:schemeClr>
                </a:solidFill>
                <a:latin typeface="+mn-ea"/>
              </a:rPr>
              <a:t>-do, Korea </a:t>
            </a:r>
          </a:p>
          <a:p>
            <a:pPr>
              <a:spcBef>
                <a:spcPts val="0"/>
              </a:spcBef>
            </a:pPr>
            <a:r>
              <a:rPr lang="fr-FR" sz="1200" dirty="0">
                <a:solidFill>
                  <a:schemeClr val="tx1">
                    <a:lumMod val="50000"/>
                    <a:lumOff val="50000"/>
                  </a:schemeClr>
                </a:solidFill>
                <a:latin typeface="+mn-ea"/>
              </a:rPr>
              <a:t>   Tel: +82-55-940-9943</a:t>
            </a:r>
          </a:p>
          <a:p>
            <a:pPr>
              <a:spcBef>
                <a:spcPts val="0"/>
              </a:spcBef>
            </a:pPr>
            <a:r>
              <a:rPr lang="fr-FR" sz="1200" dirty="0">
                <a:solidFill>
                  <a:schemeClr val="tx1">
                    <a:lumMod val="50000"/>
                    <a:lumOff val="50000"/>
                  </a:schemeClr>
                </a:solidFill>
                <a:latin typeface="+mn-ea"/>
              </a:rPr>
              <a:t>  Fax: +82-55-940-9959 </a:t>
            </a:r>
          </a:p>
          <a:p>
            <a:pPr>
              <a:spcBef>
                <a:spcPts val="0"/>
              </a:spcBef>
            </a:pPr>
            <a:r>
              <a:rPr lang="fr-FR" sz="1200" dirty="0">
                <a:solidFill>
                  <a:schemeClr val="tx1">
                    <a:lumMod val="50000"/>
                    <a:lumOff val="50000"/>
                  </a:schemeClr>
                </a:solidFill>
                <a:latin typeface="+mn-ea"/>
              </a:rPr>
              <a:t>  E-mail: topgun@koelsa.or.kr </a:t>
            </a:r>
          </a:p>
          <a:p>
            <a:pPr>
              <a:spcBef>
                <a:spcPts val="0"/>
              </a:spcBef>
            </a:pPr>
            <a:r>
              <a:rPr lang="fr-FR" sz="1200" dirty="0">
                <a:solidFill>
                  <a:schemeClr val="tx1">
                    <a:lumMod val="50000"/>
                    <a:lumOff val="50000"/>
                  </a:schemeClr>
                </a:solidFill>
                <a:latin typeface="+mn-ea"/>
              </a:rPr>
              <a:t>  http://esti.koelsa.or.kr</a:t>
            </a:r>
          </a:p>
        </p:txBody>
      </p:sp>
      <p:pic>
        <p:nvPicPr>
          <p:cNvPr id="3" name="그림 2">
            <a:extLst>
              <a:ext uri="{FF2B5EF4-FFF2-40B4-BE49-F238E27FC236}">
                <a16:creationId xmlns:a16="http://schemas.microsoft.com/office/drawing/2014/main" id="{1C1CD007-CCA7-4A6F-A833-780FEBF91B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4526" b="20612"/>
          <a:stretch/>
        </p:blipFill>
        <p:spPr>
          <a:xfrm>
            <a:off x="644828" y="427839"/>
            <a:ext cx="10996970" cy="2875354"/>
          </a:xfrm>
          <a:prstGeom prst="rect">
            <a:avLst/>
          </a:prstGeom>
        </p:spPr>
      </p:pic>
    </p:spTree>
    <p:extLst>
      <p:ext uri="{BB962C8B-B14F-4D97-AF65-F5344CB8AC3E}">
        <p14:creationId xmlns:p14="http://schemas.microsoft.com/office/powerpoint/2010/main" val="85414165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4"/>
          <p:cNvSpPr txBox="1">
            <a:spLocks/>
          </p:cNvSpPr>
          <p:nvPr/>
        </p:nvSpPr>
        <p:spPr>
          <a:xfrm>
            <a:off x="568525" y="1732517"/>
            <a:ext cx="11056448" cy="4411109"/>
          </a:xfrm>
          <a:prstGeom prst="rect">
            <a:avLst/>
          </a:prstGeom>
        </p:spPr>
        <p:txBody>
          <a:bodyPr vert="horz" lIns="0" tIns="0" rIns="0" bIns="0" rtlCol="0">
            <a:noAutofit/>
          </a:bodyPr>
          <a:lstStyle>
            <a:lvl1pPr marL="270000" indent="-270000" algn="l" defTabSz="457200" rtl="0" eaLnBrk="1" latinLnBrk="0" hangingPunct="1">
              <a:spcBef>
                <a:spcPts val="600"/>
              </a:spcBef>
              <a:buClr>
                <a:schemeClr val="accent1"/>
              </a:buClr>
              <a:buSzPct val="130000"/>
              <a:buFont typeface="Wingdings" panose="05000000000000000000" pitchFamily="2" charset="2"/>
              <a:buChar char="§"/>
              <a:defRPr sz="1800" kern="1200">
                <a:solidFill>
                  <a:schemeClr val="tx1"/>
                </a:solidFill>
                <a:latin typeface="Arial" pitchFamily="34" charset="0"/>
                <a:ea typeface="+mn-ea"/>
                <a:cs typeface="Arial" pitchFamily="34" charset="0"/>
              </a:defRPr>
            </a:lvl1pPr>
            <a:lvl2pPr marL="539750" indent="-269875" algn="l" defTabSz="457200" rtl="0" eaLnBrk="1" latinLnBrk="0" hangingPunct="1">
              <a:spcBef>
                <a:spcPts val="600"/>
              </a:spcBef>
              <a:buClr>
                <a:schemeClr val="accent1"/>
              </a:buClr>
              <a:buSzPct val="120000"/>
              <a:buFont typeface="Symbol" panose="05050102010706020507" pitchFamily="18" charset="2"/>
              <a:buChar char="-"/>
              <a:defRPr lang="de-DE" sz="1800" kern="1200" dirty="0" smtClean="0">
                <a:solidFill>
                  <a:schemeClr val="tx1"/>
                </a:solidFill>
                <a:latin typeface="Arial" pitchFamily="34" charset="0"/>
                <a:ea typeface="+mn-ea"/>
                <a:cs typeface="Arial" pitchFamily="34" charset="0"/>
              </a:defRPr>
            </a:lvl2pPr>
            <a:lvl3pPr marL="809625" indent="-269875" algn="l" defTabSz="457200" rtl="0" eaLnBrk="1" latinLnBrk="0" hangingPunct="1">
              <a:spcBef>
                <a:spcPts val="600"/>
              </a:spcBef>
              <a:buClr>
                <a:schemeClr val="accent1"/>
              </a:buClr>
              <a:buSzPct val="110000"/>
              <a:buFont typeface="Wingdings" panose="05000000000000000000" pitchFamily="2" charset="2"/>
              <a:buChar char="§"/>
              <a:defRPr lang="de-DE" sz="1800" kern="1200" dirty="0" smtClean="0">
                <a:solidFill>
                  <a:schemeClr val="tx1"/>
                </a:solidFill>
                <a:latin typeface="Arial" pitchFamily="34" charset="0"/>
                <a:ea typeface="+mn-ea"/>
                <a:cs typeface="Arial" pitchFamily="34" charset="0"/>
              </a:defRPr>
            </a:lvl3pPr>
            <a:lvl4pPr marL="1079500" indent="-270000" algn="l" defTabSz="457200" rtl="0" eaLnBrk="1" latinLnBrk="0" hangingPunct="1">
              <a:spcBef>
                <a:spcPts val="600"/>
              </a:spcBef>
              <a:buClr>
                <a:schemeClr val="accent1"/>
              </a:buClr>
              <a:buSzPct val="120000"/>
              <a:buFont typeface="Symbol" panose="05050102010706020507" pitchFamily="18" charset="2"/>
              <a:buChar char="-"/>
              <a:tabLst/>
              <a:defRPr lang="de-DE" sz="1800" kern="1200" dirty="0" smtClean="0">
                <a:solidFill>
                  <a:schemeClr val="tx1"/>
                </a:solidFill>
                <a:latin typeface="Arial" pitchFamily="34" charset="0"/>
                <a:ea typeface="+mn-ea"/>
                <a:cs typeface="Arial" pitchFamily="34" charset="0"/>
              </a:defRPr>
            </a:lvl4pPr>
            <a:lvl5pPr marL="0" indent="0" algn="l" defTabSz="457200" rtl="0" eaLnBrk="1" latinLnBrk="0" hangingPunct="1">
              <a:spcBef>
                <a:spcPts val="600"/>
              </a:spcBef>
              <a:buClr>
                <a:schemeClr val="accent1"/>
              </a:buClr>
              <a:buSzPct val="90000"/>
              <a:buFont typeface="Arial" panose="020B0604020202020204" pitchFamily="34" charset="0"/>
              <a:buNone/>
              <a:defRPr lang="de-DE" sz="1800" b="1"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300"/>
              </a:spcAft>
              <a:buNone/>
            </a:pPr>
            <a:r>
              <a:rPr lang="en-US" altLang="ko-KR" dirty="0">
                <a:latin typeface="+mn-ea"/>
              </a:rPr>
              <a:t>KS C IEC 61508-2</a:t>
            </a:r>
            <a:r>
              <a:rPr lang="ko-KR" altLang="en-US" dirty="0">
                <a:latin typeface="+mn-ea"/>
              </a:rPr>
              <a:t>의 </a:t>
            </a:r>
            <a:r>
              <a:rPr lang="ko-KR" altLang="en-US" b="1" dirty="0">
                <a:solidFill>
                  <a:schemeClr val="accent5"/>
                </a:solidFill>
                <a:latin typeface="+mn-ea"/>
              </a:rPr>
              <a:t>요구사항 </a:t>
            </a:r>
            <a:r>
              <a:rPr lang="en-US" altLang="ko-KR" b="1" dirty="0">
                <a:solidFill>
                  <a:schemeClr val="accent5"/>
                </a:solidFill>
                <a:latin typeface="+mn-ea"/>
              </a:rPr>
              <a:t>7.4.2.13</a:t>
            </a:r>
            <a:r>
              <a:rPr lang="en-US" altLang="ko-KR" b="1" dirty="0">
                <a:latin typeface="+mn-ea"/>
              </a:rPr>
              <a:t> </a:t>
            </a:r>
            <a:r>
              <a:rPr lang="en-US" altLang="ko-KR" b="1" dirty="0">
                <a:solidFill>
                  <a:srgbClr val="C00000"/>
                </a:solidFill>
                <a:latin typeface="+mn-ea"/>
              </a:rPr>
              <a:t>De-rating</a:t>
            </a:r>
            <a:r>
              <a:rPr lang="en-US" altLang="ko-KR" b="1" dirty="0">
                <a:latin typeface="+mn-ea"/>
              </a:rPr>
              <a:t> </a:t>
            </a:r>
            <a:r>
              <a:rPr lang="en-US" sz="1400" dirty="0">
                <a:latin typeface="+mn-ea"/>
              </a:rPr>
              <a:t>(</a:t>
            </a:r>
            <a:r>
              <a:rPr lang="en-US" altLang="ko-KR" sz="1400" b="1" dirty="0">
                <a:solidFill>
                  <a:schemeClr val="accent5">
                    <a:lumMod val="75000"/>
                  </a:schemeClr>
                </a:solidFill>
                <a:latin typeface="+mn-ea"/>
              </a:rPr>
              <a:t>requirement 7.4.2.13 </a:t>
            </a:r>
            <a:r>
              <a:rPr lang="en-US" altLang="ko-KR" sz="1400" b="1" u="sng" dirty="0">
                <a:solidFill>
                  <a:srgbClr val="FF0000"/>
                </a:solidFill>
                <a:latin typeface="+mn-ea"/>
              </a:rPr>
              <a:t>De-rating</a:t>
            </a:r>
            <a:r>
              <a:rPr lang="en-US" altLang="ko-KR" sz="1400" dirty="0">
                <a:latin typeface="+mn-ea"/>
              </a:rPr>
              <a:t> in IEC 61508-2.)</a:t>
            </a:r>
          </a:p>
          <a:p>
            <a:pPr marL="0" indent="0">
              <a:spcBef>
                <a:spcPts val="300"/>
              </a:spcBef>
              <a:spcAft>
                <a:spcPts val="300"/>
              </a:spcAft>
              <a:buFont typeface="Wingdings" panose="05000000000000000000" pitchFamily="2" charset="2"/>
              <a:buNone/>
            </a:pPr>
            <a:endParaRPr lang="en-US" sz="1400" dirty="0">
              <a:latin typeface="+mn-ea"/>
            </a:endParaRPr>
          </a:p>
          <a:p>
            <a:pPr marL="0" indent="0">
              <a:spcBef>
                <a:spcPts val="300"/>
              </a:spcBef>
              <a:spcAft>
                <a:spcPts val="300"/>
              </a:spcAft>
              <a:buNone/>
            </a:pPr>
            <a:r>
              <a:rPr lang="en-US" b="1" dirty="0">
                <a:latin typeface="+mn-ea"/>
              </a:rPr>
              <a:t>KS</a:t>
            </a:r>
            <a:r>
              <a:rPr lang="ko-KR" altLang="en-US" b="1" dirty="0">
                <a:latin typeface="+mn-ea"/>
              </a:rPr>
              <a:t> </a:t>
            </a:r>
            <a:r>
              <a:rPr lang="en-US" altLang="ko-KR" b="1" dirty="0">
                <a:latin typeface="+mn-ea"/>
              </a:rPr>
              <a:t>C</a:t>
            </a:r>
            <a:r>
              <a:rPr lang="ko-KR" altLang="en-US" b="1" dirty="0">
                <a:latin typeface="+mn-ea"/>
              </a:rPr>
              <a:t> </a:t>
            </a:r>
            <a:r>
              <a:rPr lang="en-US" b="1" dirty="0">
                <a:latin typeface="+mn-ea"/>
              </a:rPr>
              <a:t>IEC 61508-2</a:t>
            </a:r>
          </a:p>
          <a:p>
            <a:pPr marL="0" indent="0">
              <a:spcBef>
                <a:spcPts val="300"/>
              </a:spcBef>
              <a:spcAft>
                <a:spcPts val="300"/>
              </a:spcAft>
              <a:buNone/>
            </a:pPr>
            <a:endParaRPr lang="en-US" b="1" u="sng" dirty="0">
              <a:latin typeface="+mn-ea"/>
            </a:endParaRPr>
          </a:p>
          <a:p>
            <a:r>
              <a:rPr lang="en-US" b="1" dirty="0">
                <a:latin typeface="+mn-ea"/>
              </a:rPr>
              <a:t>7.4.2.13 </a:t>
            </a:r>
            <a:r>
              <a:rPr lang="ko-KR" altLang="en-US" b="1" dirty="0">
                <a:solidFill>
                  <a:schemeClr val="accent5">
                    <a:lumMod val="75000"/>
                  </a:schemeClr>
                </a:solidFill>
                <a:latin typeface="+mn-ea"/>
              </a:rPr>
              <a:t>모든 부품들에 대해 </a:t>
            </a:r>
            <a:r>
              <a:rPr lang="ko-KR" altLang="en-US" b="1" dirty="0" err="1">
                <a:solidFill>
                  <a:schemeClr val="accent5">
                    <a:lumMod val="75000"/>
                  </a:schemeClr>
                </a:solidFill>
                <a:latin typeface="+mn-ea"/>
              </a:rPr>
              <a:t>디레이팅</a:t>
            </a:r>
            <a:r>
              <a:rPr lang="en-US" altLang="ko-KR" b="1" dirty="0">
                <a:solidFill>
                  <a:schemeClr val="accent5">
                    <a:lumMod val="75000"/>
                  </a:schemeClr>
                </a:solidFill>
                <a:latin typeface="+mn-ea"/>
              </a:rPr>
              <a:t>(De-rating) (KS C IEC 61508</a:t>
            </a:r>
            <a:r>
              <a:rPr lang="ko-KR" altLang="en-US" b="1" dirty="0">
                <a:solidFill>
                  <a:schemeClr val="accent5">
                    <a:lumMod val="75000"/>
                  </a:schemeClr>
                </a:solidFill>
                <a:latin typeface="+mn-ea"/>
              </a:rPr>
              <a:t>－</a:t>
            </a:r>
            <a:r>
              <a:rPr lang="en-US" altLang="ko-KR" b="1" dirty="0">
                <a:solidFill>
                  <a:schemeClr val="accent5">
                    <a:lumMod val="75000"/>
                  </a:schemeClr>
                </a:solidFill>
                <a:latin typeface="+mn-ea"/>
              </a:rPr>
              <a:t>7</a:t>
            </a:r>
            <a:r>
              <a:rPr lang="ko-KR" altLang="en-US" b="1" dirty="0">
                <a:solidFill>
                  <a:schemeClr val="accent5">
                    <a:lumMod val="75000"/>
                  </a:schemeClr>
                </a:solidFill>
                <a:latin typeface="+mn-ea"/>
              </a:rPr>
              <a:t>의 </a:t>
            </a:r>
            <a:r>
              <a:rPr lang="en-US" altLang="ko-KR" b="1" dirty="0">
                <a:solidFill>
                  <a:schemeClr val="accent5">
                    <a:lumMod val="75000"/>
                  </a:schemeClr>
                </a:solidFill>
                <a:latin typeface="+mn-ea"/>
              </a:rPr>
              <a:t>A.2.8 </a:t>
            </a:r>
            <a:r>
              <a:rPr lang="ko-KR" altLang="en-US" b="1" dirty="0">
                <a:solidFill>
                  <a:schemeClr val="accent5">
                    <a:lumMod val="75000"/>
                  </a:schemeClr>
                </a:solidFill>
                <a:latin typeface="+mn-ea"/>
              </a:rPr>
              <a:t>참조</a:t>
            </a:r>
            <a:r>
              <a:rPr lang="en-US" altLang="ko-KR" b="1" dirty="0">
                <a:solidFill>
                  <a:schemeClr val="accent5">
                    <a:lumMod val="75000"/>
                  </a:schemeClr>
                </a:solidFill>
                <a:latin typeface="+mn-ea"/>
              </a:rPr>
              <a:t>)</a:t>
            </a:r>
            <a:r>
              <a:rPr lang="ko-KR" altLang="en-US" b="1" dirty="0">
                <a:solidFill>
                  <a:schemeClr val="accent5">
                    <a:lumMod val="75000"/>
                  </a:schemeClr>
                </a:solidFill>
                <a:latin typeface="+mn-ea"/>
              </a:rPr>
              <a:t>을 하는 것이 고려되어야 한다</a:t>
            </a:r>
            <a:r>
              <a:rPr lang="en-US" altLang="ko-KR" b="1" dirty="0">
                <a:solidFill>
                  <a:schemeClr val="accent5">
                    <a:lumMod val="75000"/>
                  </a:schemeClr>
                </a:solidFill>
                <a:latin typeface="+mn-ea"/>
              </a:rPr>
              <a:t>(should be)</a:t>
            </a:r>
            <a:r>
              <a:rPr lang="en-US" altLang="ko-KR" dirty="0">
                <a:latin typeface="+mn-ea"/>
              </a:rPr>
              <a:t>. </a:t>
            </a:r>
            <a:r>
              <a:rPr lang="ko-KR" altLang="en-US" dirty="0">
                <a:latin typeface="+mn-ea"/>
              </a:rPr>
              <a:t>어떠한 부품을 그 한계까지 사용한다면 사용의 정당한 근거를 문서화하여야 한다</a:t>
            </a:r>
            <a:r>
              <a:rPr lang="en-US" altLang="ko-KR" dirty="0">
                <a:latin typeface="+mn-ea"/>
              </a:rPr>
              <a:t>(KS C IEC 61508</a:t>
            </a:r>
            <a:r>
              <a:rPr lang="ko-KR" altLang="en-US" dirty="0">
                <a:latin typeface="+mn-ea"/>
              </a:rPr>
              <a:t>－</a:t>
            </a:r>
            <a:r>
              <a:rPr lang="en-US" altLang="ko-KR" dirty="0">
                <a:latin typeface="+mn-ea"/>
              </a:rPr>
              <a:t>1 </a:t>
            </a:r>
            <a:r>
              <a:rPr lang="ko-KR" altLang="en-US" dirty="0">
                <a:latin typeface="+mn-ea"/>
              </a:rPr>
              <a:t>의 </a:t>
            </a:r>
            <a:r>
              <a:rPr lang="en-US" altLang="ko-KR" b="1" dirty="0">
                <a:latin typeface="+mn-ea"/>
              </a:rPr>
              <a:t>5. </a:t>
            </a:r>
            <a:r>
              <a:rPr lang="ko-KR" altLang="en-US" dirty="0">
                <a:latin typeface="+mn-ea"/>
              </a:rPr>
              <a:t>참조</a:t>
            </a:r>
            <a:r>
              <a:rPr lang="en-US" altLang="ko-KR" dirty="0">
                <a:latin typeface="+mn-ea"/>
              </a:rPr>
              <a:t>).</a:t>
            </a:r>
          </a:p>
          <a:p>
            <a:pPr marL="0" indent="0">
              <a:buNone/>
            </a:pPr>
            <a:endParaRPr lang="en-US" sz="1600" dirty="0">
              <a:latin typeface="+mn-ea"/>
            </a:endParaRPr>
          </a:p>
          <a:p>
            <a:pPr marL="0" indent="0">
              <a:buNone/>
            </a:pPr>
            <a:r>
              <a:rPr lang="ko-KR" altLang="en-US" dirty="0">
                <a:latin typeface="+mn-ea"/>
              </a:rPr>
              <a:t> 비고 </a:t>
            </a:r>
            <a:r>
              <a:rPr lang="ko-KR" altLang="en-US" dirty="0" err="1">
                <a:latin typeface="+mn-ea"/>
              </a:rPr>
              <a:t>디레이팅</a:t>
            </a:r>
            <a:r>
              <a:rPr lang="en-US" altLang="ko-KR" dirty="0">
                <a:latin typeface="+mn-ea"/>
              </a:rPr>
              <a:t>(de-rating)</a:t>
            </a:r>
            <a:r>
              <a:rPr lang="ko-KR" altLang="en-US" dirty="0">
                <a:latin typeface="+mn-ea"/>
              </a:rPr>
              <a:t>이 적합한 경우</a:t>
            </a:r>
            <a:r>
              <a:rPr lang="en-US" altLang="ko-KR" dirty="0">
                <a:latin typeface="+mn-ea"/>
              </a:rPr>
              <a:t>, </a:t>
            </a:r>
            <a:r>
              <a:rPr lang="ko-KR" altLang="en-US" b="1" dirty="0">
                <a:solidFill>
                  <a:schemeClr val="accent1"/>
                </a:solidFill>
                <a:latin typeface="+mn-ea"/>
              </a:rPr>
              <a:t>최소 </a:t>
            </a:r>
            <a:r>
              <a:rPr lang="en-US" altLang="ko-KR" b="1" dirty="0">
                <a:solidFill>
                  <a:schemeClr val="accent1"/>
                </a:solidFill>
                <a:latin typeface="+mn-ea"/>
              </a:rPr>
              <a:t>0.67</a:t>
            </a:r>
            <a:r>
              <a:rPr lang="ko-KR" altLang="en-US" b="1" dirty="0">
                <a:solidFill>
                  <a:schemeClr val="accent1"/>
                </a:solidFill>
                <a:latin typeface="+mn-ea"/>
              </a:rPr>
              <a:t>의 </a:t>
            </a:r>
            <a:r>
              <a:rPr lang="ko-KR" altLang="en-US" b="1" dirty="0" err="1">
                <a:solidFill>
                  <a:schemeClr val="accent1"/>
                </a:solidFill>
                <a:latin typeface="+mn-ea"/>
              </a:rPr>
              <a:t>디레이팅</a:t>
            </a:r>
            <a:r>
              <a:rPr lang="en-US" altLang="ko-KR" b="1" dirty="0">
                <a:solidFill>
                  <a:schemeClr val="accent1"/>
                </a:solidFill>
                <a:latin typeface="+mn-ea"/>
              </a:rPr>
              <a:t>(De-rating) </a:t>
            </a:r>
            <a:r>
              <a:rPr lang="ko-KR" altLang="en-US" b="1" dirty="0">
                <a:solidFill>
                  <a:schemeClr val="accent1"/>
                </a:solidFill>
                <a:latin typeface="+mn-ea"/>
              </a:rPr>
              <a:t>인자</a:t>
            </a:r>
            <a:r>
              <a:rPr lang="ko-KR" altLang="en-US" dirty="0">
                <a:latin typeface="+mn-ea"/>
              </a:rPr>
              <a:t>를 사용하는 것이 좋다</a:t>
            </a:r>
            <a:r>
              <a:rPr lang="en-US" altLang="ko-KR" dirty="0">
                <a:latin typeface="+mn-ea"/>
              </a:rPr>
              <a:t>.</a:t>
            </a:r>
          </a:p>
          <a:p>
            <a:pPr marL="0" indent="0">
              <a:buNone/>
            </a:pPr>
            <a:r>
              <a:rPr lang="en-US" dirty="0">
                <a:latin typeface="+mn-ea"/>
              </a:rPr>
              <a:t> NOTE  Where de-rating is appropriate, a </a:t>
            </a:r>
            <a:r>
              <a:rPr lang="en-US" b="1" dirty="0">
                <a:solidFill>
                  <a:schemeClr val="accent5">
                    <a:lumMod val="75000"/>
                  </a:schemeClr>
                </a:solidFill>
                <a:latin typeface="+mn-ea"/>
              </a:rPr>
              <a:t>de-rating factor of approximately </a:t>
            </a:r>
            <a:r>
              <a:rPr lang="en-US" b="1" u="sng" dirty="0">
                <a:solidFill>
                  <a:schemeClr val="accent5">
                    <a:lumMod val="75000"/>
                  </a:schemeClr>
                </a:solidFill>
                <a:latin typeface="+mn-ea"/>
              </a:rPr>
              <a:t>two-thirds</a:t>
            </a:r>
            <a:r>
              <a:rPr lang="en-US" b="1" dirty="0">
                <a:solidFill>
                  <a:schemeClr val="accent5">
                    <a:lumMod val="75000"/>
                  </a:schemeClr>
                </a:solidFill>
                <a:latin typeface="+mn-ea"/>
              </a:rPr>
              <a:t> is typical. </a:t>
            </a:r>
          </a:p>
          <a:p>
            <a:pPr marL="0" indent="0">
              <a:spcBef>
                <a:spcPts val="300"/>
              </a:spcBef>
              <a:spcAft>
                <a:spcPts val="300"/>
              </a:spcAft>
              <a:buNone/>
            </a:pPr>
            <a:r>
              <a:rPr lang="en-US" b="1" dirty="0">
                <a:solidFill>
                  <a:srgbClr val="0033CC"/>
                </a:solidFill>
                <a:latin typeface="+mn-ea"/>
              </a:rPr>
              <a:t>             </a:t>
            </a:r>
            <a:r>
              <a:rPr lang="en-US" sz="1400" dirty="0">
                <a:latin typeface="+mn-ea"/>
              </a:rPr>
              <a:t>(</a:t>
            </a:r>
            <a:r>
              <a:rPr lang="ko-KR" altLang="en-US" sz="1400" dirty="0" err="1">
                <a:latin typeface="+mn-ea"/>
              </a:rPr>
              <a:t>디레이팅을</a:t>
            </a:r>
            <a:r>
              <a:rPr lang="ko-KR" altLang="en-US" sz="1400" dirty="0">
                <a:latin typeface="+mn-ea"/>
              </a:rPr>
              <a:t> 적용하는 경우</a:t>
            </a:r>
            <a:r>
              <a:rPr lang="en-US" altLang="ko-KR" sz="1400" dirty="0">
                <a:latin typeface="+mn-ea"/>
              </a:rPr>
              <a:t>, </a:t>
            </a:r>
            <a:r>
              <a:rPr lang="ko-KR" altLang="en-US" sz="1400" b="1" u="sng" dirty="0">
                <a:solidFill>
                  <a:schemeClr val="accent1"/>
                </a:solidFill>
                <a:latin typeface="+mn-ea"/>
              </a:rPr>
              <a:t>대략 </a:t>
            </a:r>
            <a:r>
              <a:rPr lang="en-US" altLang="ko-KR" sz="1400" b="1" u="sng" dirty="0">
                <a:solidFill>
                  <a:schemeClr val="accent1"/>
                </a:solidFill>
                <a:latin typeface="+mn-ea"/>
              </a:rPr>
              <a:t>2/3</a:t>
            </a:r>
            <a:r>
              <a:rPr lang="ko-KR" altLang="en-US" sz="1400" b="1" u="sng" dirty="0">
                <a:solidFill>
                  <a:schemeClr val="accent1"/>
                </a:solidFill>
                <a:latin typeface="+mn-ea"/>
              </a:rPr>
              <a:t>의 </a:t>
            </a:r>
            <a:r>
              <a:rPr lang="ko-KR" altLang="en-US" sz="1400" b="1" u="sng" dirty="0" err="1">
                <a:solidFill>
                  <a:schemeClr val="accent1"/>
                </a:solidFill>
                <a:latin typeface="+mn-ea"/>
              </a:rPr>
              <a:t>디레이팅</a:t>
            </a:r>
            <a:r>
              <a:rPr lang="ko-KR" altLang="en-US" sz="1400" b="1" u="sng" dirty="0">
                <a:solidFill>
                  <a:schemeClr val="accent1"/>
                </a:solidFill>
                <a:latin typeface="+mn-ea"/>
              </a:rPr>
              <a:t> 계수</a:t>
            </a:r>
            <a:r>
              <a:rPr lang="ko-KR" altLang="en-US" sz="1400" b="1" dirty="0">
                <a:latin typeface="+mn-ea"/>
              </a:rPr>
              <a:t>가 일반적이다</a:t>
            </a:r>
            <a:r>
              <a:rPr lang="en-US" altLang="ko-KR" sz="1400" b="1" dirty="0">
                <a:latin typeface="+mn-ea"/>
              </a:rPr>
              <a:t>.</a:t>
            </a:r>
            <a:r>
              <a:rPr lang="en-US" altLang="ko-KR" sz="1400" dirty="0">
                <a:latin typeface="+mn-ea"/>
              </a:rPr>
              <a:t>)</a:t>
            </a:r>
            <a:endParaRPr lang="en-US" sz="1400" dirty="0">
              <a:latin typeface="+mn-ea"/>
            </a:endParaRPr>
          </a:p>
        </p:txBody>
      </p:sp>
      <p:sp>
        <p:nvSpPr>
          <p:cNvPr id="11" name="Inhaltsplatzhalter 4"/>
          <p:cNvSpPr>
            <a:spLocks noGrp="1"/>
          </p:cNvSpPr>
          <p:nvPr>
            <p:ph sz="quarter" idx="13"/>
          </p:nvPr>
        </p:nvSpPr>
        <p:spPr>
          <a:xfrm>
            <a:off x="444733" y="1192193"/>
            <a:ext cx="11157095" cy="312758"/>
          </a:xfrm>
        </p:spPr>
        <p:txBody>
          <a:bodyPr>
            <a:noAutofit/>
          </a:bodyPr>
          <a:lstStyle/>
          <a:p>
            <a:pPr marL="0" indent="0">
              <a:buNone/>
            </a:pPr>
            <a:r>
              <a:rPr lang="ko-KR" altLang="en-US" sz="1800" dirty="0">
                <a:solidFill>
                  <a:srgbClr val="327ED2"/>
                </a:solidFill>
                <a:latin typeface="+mn-ea"/>
              </a:rPr>
              <a:t>표</a:t>
            </a:r>
            <a:r>
              <a:rPr lang="de-DE" altLang="ko-KR" sz="1800" dirty="0">
                <a:solidFill>
                  <a:srgbClr val="327ED2"/>
                </a:solidFill>
                <a:latin typeface="+mn-ea"/>
              </a:rPr>
              <a:t> ⅢⅩ.1 No. 2 – </a:t>
            </a:r>
            <a:r>
              <a:rPr lang="ko-KR" altLang="en-US" sz="1800" dirty="0">
                <a:solidFill>
                  <a:srgbClr val="327ED2"/>
                </a:solidFill>
                <a:latin typeface="+mn-ea"/>
              </a:rPr>
              <a:t>부품선정</a:t>
            </a:r>
            <a:endParaRPr lang="de-DE" altLang="ko-KR" sz="1800" dirty="0"/>
          </a:p>
        </p:txBody>
      </p:sp>
      <p:sp>
        <p:nvSpPr>
          <p:cNvPr id="10" name="직사각형 9"/>
          <p:cNvSpPr/>
          <p:nvPr/>
        </p:nvSpPr>
        <p:spPr>
          <a:xfrm>
            <a:off x="2770841" y="3658062"/>
            <a:ext cx="2650245" cy="284012"/>
          </a:xfrm>
          <a:prstGeom prst="rect">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모서리가 둥근 직사각형 6"/>
          <p:cNvSpPr/>
          <p:nvPr/>
        </p:nvSpPr>
        <p:spPr>
          <a:xfrm>
            <a:off x="540040" y="4238660"/>
            <a:ext cx="10684429" cy="1201840"/>
          </a:xfrm>
          <a:prstGeom prst="roundRect">
            <a:avLst/>
          </a:prstGeom>
          <a:noFill/>
          <a:ln w="4762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i="1" dirty="0"/>
          </a:p>
        </p:txBody>
      </p:sp>
      <p:cxnSp>
        <p:nvCxnSpPr>
          <p:cNvPr id="12" name="직선 연결선 11"/>
          <p:cNvCxnSpPr/>
          <p:nvPr/>
        </p:nvCxnSpPr>
        <p:spPr>
          <a:xfrm>
            <a:off x="568525" y="2023605"/>
            <a:ext cx="5074629" cy="14201"/>
          </a:xfrm>
          <a:prstGeom prst="line">
            <a:avLst/>
          </a:prstGeom>
          <a:noFill/>
          <a:ln w="47625">
            <a:solidFill>
              <a:srgbClr val="00B050"/>
            </a:solidFill>
          </a:ln>
          <a:effectLst/>
        </p:spPr>
        <p:style>
          <a:lnRef idx="1">
            <a:schemeClr val="accent1"/>
          </a:lnRef>
          <a:fillRef idx="3">
            <a:schemeClr val="accent1"/>
          </a:fillRef>
          <a:effectRef idx="2">
            <a:schemeClr val="accent1"/>
          </a:effectRef>
          <a:fontRef idx="minor">
            <a:schemeClr val="lt1"/>
          </a:fontRef>
        </p:style>
      </p:cxnSp>
      <p:sp>
        <p:nvSpPr>
          <p:cNvPr id="16" name="Titel 1">
            <a:extLst>
              <a:ext uri="{FF2B5EF4-FFF2-40B4-BE49-F238E27FC236}">
                <a16:creationId xmlns:a16="http://schemas.microsoft.com/office/drawing/2014/main" id="{2B64BB84-096B-4064-9509-16094A20586A}"/>
              </a:ext>
            </a:extLst>
          </p:cNvPr>
          <p:cNvSpPr>
            <a:spLocks noGrp="1"/>
          </p:cNvSpPr>
          <p:nvPr>
            <p:ph type="title"/>
          </p:nvPr>
        </p:nvSpPr>
        <p:spPr>
          <a:xfrm>
            <a:off x="467878" y="360364"/>
            <a:ext cx="11157095" cy="684000"/>
          </a:xfrm>
        </p:spPr>
        <p:txBody>
          <a:bodyPr>
            <a:normAutofit/>
          </a:bodyPr>
          <a:lstStyle/>
          <a:p>
            <a:r>
              <a:rPr lang="ko-KR" altLang="en-US" sz="2400" dirty="0">
                <a:latin typeface="+mj-ea"/>
              </a:rPr>
              <a:t>표</a:t>
            </a:r>
            <a:r>
              <a:rPr lang="de-DE" sz="2400" dirty="0">
                <a:latin typeface="+mj-ea"/>
              </a:rPr>
              <a:t> </a:t>
            </a:r>
            <a:r>
              <a:rPr lang="en-US" altLang="ko-KR" sz="2400" dirty="0" err="1">
                <a:latin typeface="+mj-ea"/>
              </a:rPr>
              <a:t>ⅩⅢ</a:t>
            </a:r>
            <a:r>
              <a:rPr lang="de-DE" sz="2400" dirty="0">
                <a:latin typeface="+mj-ea"/>
              </a:rPr>
              <a:t>.1 – </a:t>
            </a:r>
            <a:r>
              <a:rPr lang="ko-KR" altLang="en-US" sz="2400" dirty="0">
                <a:latin typeface="+mj-ea"/>
              </a:rPr>
              <a:t>결함을 방지하고 감지하기 위한 공통 조치 </a:t>
            </a:r>
            <a:r>
              <a:rPr lang="en-US" altLang="ko-KR" sz="2400" dirty="0">
                <a:latin typeface="+mj-ea"/>
              </a:rPr>
              <a:t>– </a:t>
            </a:r>
            <a:r>
              <a:rPr lang="ko-KR" altLang="en-US" sz="2400" dirty="0">
                <a:latin typeface="+mj-ea"/>
              </a:rPr>
              <a:t>하드웨어설계</a:t>
            </a:r>
            <a:endParaRPr lang="de-DE" sz="2400" dirty="0">
              <a:latin typeface="+mj-ea"/>
            </a:endParaRPr>
          </a:p>
        </p:txBody>
      </p:sp>
      <p:pic>
        <p:nvPicPr>
          <p:cNvPr id="17" name="그림 16">
            <a:extLst>
              <a:ext uri="{FF2B5EF4-FFF2-40B4-BE49-F238E27FC236}">
                <a16:creationId xmlns:a16="http://schemas.microsoft.com/office/drawing/2014/main" id="{29827F53-8144-4B69-814D-3F9B0D5FEC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119" y="6350466"/>
            <a:ext cx="1614881" cy="507534"/>
          </a:xfrm>
          <a:prstGeom prst="rect">
            <a:avLst/>
          </a:prstGeom>
        </p:spPr>
      </p:pic>
      <p:sp>
        <p:nvSpPr>
          <p:cNvPr id="18" name="Foliennummernplatzhalter 3">
            <a:extLst>
              <a:ext uri="{FF2B5EF4-FFF2-40B4-BE49-F238E27FC236}">
                <a16:creationId xmlns:a16="http://schemas.microsoft.com/office/drawing/2014/main" id="{3394816D-052B-488B-82CD-155CB12DC15A}"/>
              </a:ext>
            </a:extLst>
          </p:cNvPr>
          <p:cNvSpPr>
            <a:spLocks noGrp="1"/>
          </p:cNvSpPr>
          <p:nvPr>
            <p:ph type="sldNum" sz="quarter" idx="12"/>
          </p:nvPr>
        </p:nvSpPr>
        <p:spPr>
          <a:xfrm>
            <a:off x="0" y="6498000"/>
            <a:ext cx="360000" cy="360000"/>
          </a:xfrm>
        </p:spPr>
        <p:txBody>
          <a:bodyPr/>
          <a:lstStyle/>
          <a:p>
            <a:fld id="{68A8039C-867F-E04C-A141-D8F6CB4F57B5}" type="slidenum">
              <a:rPr lang="en-GB" noProof="0" smtClean="0"/>
              <a:t>9</a:t>
            </a:fld>
            <a:endParaRPr lang="en-GB" noProof="0" dirty="0"/>
          </a:p>
        </p:txBody>
      </p:sp>
    </p:spTree>
    <p:extLst>
      <p:ext uri="{BB962C8B-B14F-4D97-AF65-F5344CB8AC3E}">
        <p14:creationId xmlns:p14="http://schemas.microsoft.com/office/powerpoint/2010/main" val="41610054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3586</TotalTime>
  <Words>16790</Words>
  <Application>Microsoft Office PowerPoint</Application>
  <PresentationFormat>와이드스크린</PresentationFormat>
  <Paragraphs>1893</Paragraphs>
  <Slides>83</Slides>
  <Notes>5</Notes>
  <HiddenSlides>0</HiddenSlides>
  <MMClips>0</MMClips>
  <ScaleCrop>false</ScaleCrop>
  <HeadingPairs>
    <vt:vector size="6" baseType="variant">
      <vt:variant>
        <vt:lpstr>사용한 글꼴</vt:lpstr>
      </vt:variant>
      <vt:variant>
        <vt:i4>6</vt:i4>
      </vt:variant>
      <vt:variant>
        <vt:lpstr>테마</vt:lpstr>
      </vt:variant>
      <vt:variant>
        <vt:i4>1</vt:i4>
      </vt:variant>
      <vt:variant>
        <vt:lpstr>슬라이드 제목</vt:lpstr>
      </vt:variant>
      <vt:variant>
        <vt:i4>83</vt:i4>
      </vt:variant>
    </vt:vector>
  </HeadingPairs>
  <TitlesOfParts>
    <vt:vector size="90" baseType="lpstr">
      <vt:lpstr>Arial Unicode MS</vt:lpstr>
      <vt:lpstr>inherit</vt:lpstr>
      <vt:lpstr>맑은 고딕</vt:lpstr>
      <vt:lpstr>Arial</vt:lpstr>
      <vt:lpstr>Courier New</vt:lpstr>
      <vt:lpstr>Wingdings</vt:lpstr>
      <vt:lpstr>Office 테마</vt:lpstr>
      <vt:lpstr>PowerPoint 프레젠테이션</vt:lpstr>
      <vt:lpstr>강사 소개</vt:lpstr>
      <vt:lpstr>목차</vt:lpstr>
      <vt:lpstr>KC 2050-51 부속서 ⅩⅢ</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표 ⅩⅢ.1 – 결함을 방지하고 감지하기 위한 공통 조치 – 하드웨어설계</vt:lpstr>
      <vt:lpstr>목차</vt:lpstr>
      <vt:lpstr>KC 2050-51 부속서 ⅩⅢ</vt:lpstr>
      <vt:lpstr>KC 2050-51 부속서 ⅩⅢ</vt:lpstr>
      <vt:lpstr>KC 2050-51 부속서 ⅩⅢ</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표 ⅩⅢ.2 – 결함을 방지하고 감지하기 위한 공통 조치 – 소프트웨어설계</vt:lpstr>
      <vt:lpstr>목차</vt:lpstr>
      <vt:lpstr>표 ⅩⅢ.3 – 설계 및 구현 프로세스의 공통조치</vt:lpstr>
      <vt:lpstr>표 ⅩⅢ.3 – 설계 및 구현 프로세스의 공통조치</vt:lpstr>
      <vt:lpstr>표 ⅩⅢ.3 – 설계 및 구현 프로세스의 공통조치</vt:lpstr>
      <vt:lpstr>표 ⅩⅢ.3 – 설계 및 구현 프로세스의 공통조치</vt:lpstr>
      <vt:lpstr>표 ⅩⅢ.3 – 설계 및 구현 프로세서의 공통조치</vt:lpstr>
      <vt:lpstr>표 ⅩⅢ.3 – 설계 및 구현 프로세서의 공통조치</vt:lpstr>
      <vt:lpstr>표 ⅩⅢ.3 – 설계 및 구현 프로세스의 공통조치</vt:lpstr>
      <vt:lpstr>표 ⅩⅢ.3 – 설계 및 구현 프로세스의 공통조치</vt:lpstr>
      <vt:lpstr>표 ⅩⅢ.3 – 설계 및 구현 프로세스의 공통조치</vt:lpstr>
      <vt:lpstr>목차</vt:lpstr>
      <vt:lpstr>ⅩⅢ.2 구체적인 조치</vt:lpstr>
      <vt:lpstr>ⅩⅢ.3 가능한 조치의 설명</vt:lpstr>
      <vt:lpstr>ⅩⅢ.3 가능한 조치의 설명</vt:lpstr>
      <vt:lpstr>ⅩⅢ.3 가능한 조치의 설명</vt:lpstr>
      <vt:lpstr>ⅩⅢ.2 구체적인 조치</vt:lpstr>
      <vt:lpstr>ⅩⅢ.3 가능한 조치의 설명</vt:lpstr>
      <vt:lpstr>ⅩⅢ.3 가능한 조치의 설명</vt:lpstr>
      <vt:lpstr>ⅩⅢ.2 구체적인 조치</vt:lpstr>
      <vt:lpstr>ⅩⅢ.3 가능한 조치의 설명</vt:lpstr>
      <vt:lpstr>ⅩⅢ.3 가능한 조치의 설명</vt:lpstr>
      <vt:lpstr>ⅩⅢ.2 구체적인 조치</vt:lpstr>
      <vt:lpstr>ⅩⅢ.2 구체적인 조치</vt:lpstr>
      <vt:lpstr>ⅩⅢ.3 가능한 조치의 설명</vt:lpstr>
      <vt:lpstr>ⅩⅢ.3 가능한 조치의 설명</vt:lpstr>
      <vt:lpstr>ⅩⅢ.3 가능한 조치의 설명</vt:lpstr>
      <vt:lpstr>ⅩⅢ.3 가능한 조치의 설명</vt:lpstr>
      <vt:lpstr>ⅩⅢ.2 구체적인 조치</vt:lpstr>
      <vt:lpstr>ⅩⅢ.3 가능한 조치의 설명</vt:lpstr>
      <vt:lpstr>ⅩⅢ.3 가능한 조치의 설명</vt:lpstr>
      <vt:lpstr>ⅩⅢ.2 구체적인 조치</vt:lpstr>
      <vt:lpstr>ⅩⅢ.2 구체적인 조치</vt:lpstr>
      <vt:lpstr>ⅩⅢ.3 가능한 조치의 설명</vt:lpstr>
      <vt:lpstr>ⅩⅢ.2 구체적인 조치</vt:lpstr>
      <vt:lpstr>ⅩⅢ.3 가능한 조치의 설명</vt:lpstr>
      <vt:lpstr>ⅩⅢ.2 구체적인 조치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user</dc:creator>
  <cp:lastModifiedBy>user</cp:lastModifiedBy>
  <cp:revision>266</cp:revision>
  <dcterms:created xsi:type="dcterms:W3CDTF">2022-01-12T01:54:01Z</dcterms:created>
  <dcterms:modified xsi:type="dcterms:W3CDTF">2022-10-16T23:26:41Z</dcterms:modified>
</cp:coreProperties>
</file>