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82" r:id="rId3"/>
    <p:sldId id="270" r:id="rId4"/>
    <p:sldId id="276" r:id="rId5"/>
    <p:sldId id="291" r:id="rId6"/>
    <p:sldId id="308" r:id="rId7"/>
    <p:sldId id="309" r:id="rId8"/>
    <p:sldId id="274" r:id="rId9"/>
    <p:sldId id="305" r:id="rId10"/>
    <p:sldId id="306" r:id="rId11"/>
    <p:sldId id="312" r:id="rId12"/>
    <p:sldId id="307" r:id="rId13"/>
    <p:sldId id="310" r:id="rId14"/>
    <p:sldId id="313" r:id="rId15"/>
    <p:sldId id="315" r:id="rId16"/>
    <p:sldId id="316" r:id="rId17"/>
    <p:sldId id="292" r:id="rId18"/>
    <p:sldId id="285" r:id="rId19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986B"/>
    <a:srgbClr val="6DB6CE"/>
    <a:srgbClr val="2A3E1F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보통 스타일 3 - 강조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108" y="240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9" d="100"/>
          <a:sy n="109" d="100"/>
        </p:scale>
        <p:origin x="489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186A76-A75E-4FA2-BB81-7FFAD494B5FF}" type="datetimeFigureOut">
              <a:rPr lang="ko-KR" altLang="en-US" smtClean="0"/>
              <a:t>2022-10-17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0026DF-BD93-45C6-83ED-7CACB5E95A9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8819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908C2BA-A520-4A3D-837B-1144CC8283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DB805C3-45CC-420E-AA61-55499D64D4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35A0575-1A63-47D4-AF56-51DE76F4F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EA5EEFC-CC09-42B2-9416-B858D083C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B2EDA89-6BAF-4489-B77B-854105762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26E17-4208-44BB-9152-C206E23CE1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7081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8F368477-37A1-40E6-BFAC-E247D1FA4B7D}"/>
              </a:ext>
            </a:extLst>
          </p:cNvPr>
          <p:cNvCxnSpPr/>
          <p:nvPr userDrawn="1"/>
        </p:nvCxnSpPr>
        <p:spPr>
          <a:xfrm>
            <a:off x="584200" y="1143000"/>
            <a:ext cx="116078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74253D07-F80B-461B-9F3D-76300A0C9074}"/>
              </a:ext>
            </a:extLst>
          </p:cNvPr>
          <p:cNvCxnSpPr/>
          <p:nvPr userDrawn="1"/>
        </p:nvCxnSpPr>
        <p:spPr>
          <a:xfrm>
            <a:off x="584200" y="6527800"/>
            <a:ext cx="116078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5">
            <a:extLst>
              <a:ext uri="{FF2B5EF4-FFF2-40B4-BE49-F238E27FC236}">
                <a16:creationId xmlns:a16="http://schemas.microsoft.com/office/drawing/2014/main" id="{1AB942BB-9D2C-4F27-88B0-AFA1563F10DF}"/>
              </a:ext>
            </a:extLst>
          </p:cNvPr>
          <p:cNvSpPr/>
          <p:nvPr userDrawn="1"/>
        </p:nvSpPr>
        <p:spPr>
          <a:xfrm flipH="1">
            <a:off x="11302999" y="-1"/>
            <a:ext cx="622300" cy="8463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790D59-F9FA-4EC6-A832-D91E2EA3760E}"/>
              </a:ext>
            </a:extLst>
          </p:cNvPr>
          <p:cNvSpPr txBox="1"/>
          <p:nvPr userDrawn="1"/>
        </p:nvSpPr>
        <p:spPr>
          <a:xfrm>
            <a:off x="-171135" y="-307152"/>
            <a:ext cx="75533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0" b="1" dirty="0">
                <a:solidFill>
                  <a:schemeClr val="accent3"/>
                </a:solidFill>
              </a:rPr>
              <a:t>1</a:t>
            </a:r>
            <a:endParaRPr lang="ko-KR" altLang="en-US" sz="8000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449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8F368477-37A1-40E6-BFAC-E247D1FA4B7D}"/>
              </a:ext>
            </a:extLst>
          </p:cNvPr>
          <p:cNvCxnSpPr/>
          <p:nvPr userDrawn="1"/>
        </p:nvCxnSpPr>
        <p:spPr>
          <a:xfrm>
            <a:off x="584200" y="1143000"/>
            <a:ext cx="116078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74253D07-F80B-461B-9F3D-76300A0C9074}"/>
              </a:ext>
            </a:extLst>
          </p:cNvPr>
          <p:cNvCxnSpPr/>
          <p:nvPr userDrawn="1"/>
        </p:nvCxnSpPr>
        <p:spPr>
          <a:xfrm>
            <a:off x="584200" y="6527800"/>
            <a:ext cx="116078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5">
            <a:extLst>
              <a:ext uri="{FF2B5EF4-FFF2-40B4-BE49-F238E27FC236}">
                <a16:creationId xmlns:a16="http://schemas.microsoft.com/office/drawing/2014/main" id="{1AB942BB-9D2C-4F27-88B0-AFA1563F10DF}"/>
              </a:ext>
            </a:extLst>
          </p:cNvPr>
          <p:cNvSpPr/>
          <p:nvPr userDrawn="1"/>
        </p:nvSpPr>
        <p:spPr>
          <a:xfrm flipH="1">
            <a:off x="11302999" y="-1"/>
            <a:ext cx="622300" cy="8463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790D59-F9FA-4EC6-A832-D91E2EA3760E}"/>
              </a:ext>
            </a:extLst>
          </p:cNvPr>
          <p:cNvSpPr txBox="1"/>
          <p:nvPr userDrawn="1"/>
        </p:nvSpPr>
        <p:spPr>
          <a:xfrm>
            <a:off x="-171135" y="-307152"/>
            <a:ext cx="75533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0" b="1" dirty="0" smtClean="0">
                <a:solidFill>
                  <a:schemeClr val="accent3"/>
                </a:solidFill>
              </a:rPr>
              <a:t>2</a:t>
            </a:r>
            <a:endParaRPr lang="ko-KR" altLang="en-US" sz="8000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84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8F368477-37A1-40E6-BFAC-E247D1FA4B7D}"/>
              </a:ext>
            </a:extLst>
          </p:cNvPr>
          <p:cNvCxnSpPr/>
          <p:nvPr userDrawn="1"/>
        </p:nvCxnSpPr>
        <p:spPr>
          <a:xfrm>
            <a:off x="584200" y="1143000"/>
            <a:ext cx="116078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74253D07-F80B-461B-9F3D-76300A0C9074}"/>
              </a:ext>
            </a:extLst>
          </p:cNvPr>
          <p:cNvCxnSpPr/>
          <p:nvPr userDrawn="1"/>
        </p:nvCxnSpPr>
        <p:spPr>
          <a:xfrm>
            <a:off x="584200" y="6527800"/>
            <a:ext cx="116078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0EDAB67-95D2-42ED-82CD-990BF5218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26E17-4208-44BB-9152-C206E23CE11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AB942BB-9D2C-4F27-88B0-AFA1563F10DF}"/>
              </a:ext>
            </a:extLst>
          </p:cNvPr>
          <p:cNvSpPr/>
          <p:nvPr userDrawn="1"/>
        </p:nvSpPr>
        <p:spPr>
          <a:xfrm flipH="1">
            <a:off x="11302999" y="-1"/>
            <a:ext cx="622300" cy="8463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790D59-F9FA-4EC6-A832-D91E2EA3760E}"/>
              </a:ext>
            </a:extLst>
          </p:cNvPr>
          <p:cNvSpPr txBox="1"/>
          <p:nvPr userDrawn="1"/>
        </p:nvSpPr>
        <p:spPr>
          <a:xfrm>
            <a:off x="-171135" y="-307152"/>
            <a:ext cx="75533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0" b="1" dirty="0">
                <a:solidFill>
                  <a:schemeClr val="accent3"/>
                </a:solidFill>
              </a:rPr>
              <a:t>3</a:t>
            </a:r>
            <a:endParaRPr lang="ko-KR" altLang="en-US" sz="8000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479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8F368477-37A1-40E6-BFAC-E247D1FA4B7D}"/>
              </a:ext>
            </a:extLst>
          </p:cNvPr>
          <p:cNvCxnSpPr/>
          <p:nvPr userDrawn="1"/>
        </p:nvCxnSpPr>
        <p:spPr>
          <a:xfrm>
            <a:off x="584200" y="1143000"/>
            <a:ext cx="116078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74253D07-F80B-461B-9F3D-76300A0C9074}"/>
              </a:ext>
            </a:extLst>
          </p:cNvPr>
          <p:cNvCxnSpPr/>
          <p:nvPr userDrawn="1"/>
        </p:nvCxnSpPr>
        <p:spPr>
          <a:xfrm>
            <a:off x="584200" y="6527800"/>
            <a:ext cx="116078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2CD33244-5D91-4F75-BE7D-F157FD481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F4D3456-BB71-4D4D-85A7-8901A75DE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0EDAB67-95D2-42ED-82CD-990BF5218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26E17-4208-44BB-9152-C206E23CE11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AB942BB-9D2C-4F27-88B0-AFA1563F10DF}"/>
              </a:ext>
            </a:extLst>
          </p:cNvPr>
          <p:cNvSpPr/>
          <p:nvPr userDrawn="1"/>
        </p:nvSpPr>
        <p:spPr>
          <a:xfrm flipH="1">
            <a:off x="11302999" y="-1"/>
            <a:ext cx="622300" cy="8463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790D59-F9FA-4EC6-A832-D91E2EA3760E}"/>
              </a:ext>
            </a:extLst>
          </p:cNvPr>
          <p:cNvSpPr txBox="1"/>
          <p:nvPr userDrawn="1"/>
        </p:nvSpPr>
        <p:spPr>
          <a:xfrm>
            <a:off x="-171135" y="-307152"/>
            <a:ext cx="75533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0" b="1" dirty="0">
                <a:solidFill>
                  <a:schemeClr val="accent3"/>
                </a:solidFill>
              </a:rPr>
              <a:t>4</a:t>
            </a:r>
            <a:endParaRPr lang="ko-KR" altLang="en-US" sz="8000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05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8F368477-37A1-40E6-BFAC-E247D1FA4B7D}"/>
              </a:ext>
            </a:extLst>
          </p:cNvPr>
          <p:cNvCxnSpPr/>
          <p:nvPr userDrawn="1"/>
        </p:nvCxnSpPr>
        <p:spPr>
          <a:xfrm>
            <a:off x="584200" y="1143000"/>
            <a:ext cx="116078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74253D07-F80B-461B-9F3D-76300A0C9074}"/>
              </a:ext>
            </a:extLst>
          </p:cNvPr>
          <p:cNvCxnSpPr/>
          <p:nvPr userDrawn="1"/>
        </p:nvCxnSpPr>
        <p:spPr>
          <a:xfrm>
            <a:off x="584200" y="6527800"/>
            <a:ext cx="116078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2CD33244-5D91-4F75-BE7D-F157FD481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F4D3456-BB71-4D4D-85A7-8901A75DE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0EDAB67-95D2-42ED-82CD-990BF5218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26E17-4208-44BB-9152-C206E23CE11A}" type="slidenum">
              <a:rPr lang="ko-KR" altLang="en-US" smtClean="0"/>
              <a:t>‹#›</a:t>
            </a:fld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AB942BB-9D2C-4F27-88B0-AFA1563F10DF}"/>
              </a:ext>
            </a:extLst>
          </p:cNvPr>
          <p:cNvSpPr/>
          <p:nvPr userDrawn="1"/>
        </p:nvSpPr>
        <p:spPr>
          <a:xfrm flipH="1">
            <a:off x="11302999" y="-1"/>
            <a:ext cx="622300" cy="8463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790D59-F9FA-4EC6-A832-D91E2EA3760E}"/>
              </a:ext>
            </a:extLst>
          </p:cNvPr>
          <p:cNvSpPr txBox="1"/>
          <p:nvPr userDrawn="1"/>
        </p:nvSpPr>
        <p:spPr>
          <a:xfrm>
            <a:off x="-171135" y="-307152"/>
            <a:ext cx="75533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0" b="1" dirty="0">
                <a:solidFill>
                  <a:schemeClr val="accent3"/>
                </a:solidFill>
              </a:rPr>
              <a:t>5</a:t>
            </a:r>
            <a:endParaRPr lang="ko-KR" altLang="en-US" sz="8000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639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10C6C1D-ED84-444F-BE22-E3FE98D73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C653C97-A8E5-424A-A40A-A73AC277D5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CD6EA5C-4C0B-4220-A024-861579993E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E5E4486-FB7E-4114-8F44-459B62378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C28D07A-6FAA-46D5-8BD2-82111E9B9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28154D3-0320-4816-AADB-56EE1EF82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26E17-4208-44BB-9152-C206E23CE1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5791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4369526-5215-4ECD-8762-B36D9C01C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7203C15-D5D2-47DF-993C-A326DF3E02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BAE8B56-6677-4C45-9E67-F375F3AC63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854B1D2-3576-4A4D-A834-33DC2D27C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FE77A9F-D1C3-4F86-A464-51B44825A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2D16196-8C61-4C0E-8C80-C9D68DAB9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26E17-4208-44BB-9152-C206E23CE1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7637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79679E8-7667-43E9-B391-D4F50A387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472C95AF-A262-405B-A3C6-CDC27A93C5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0EC9EB3-2DA3-4C01-AB53-610E745A7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F28B105-F1EC-4257-A531-17C58D9F9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D3E694C-0305-4EE6-86F9-E43B8C5FF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26E17-4208-44BB-9152-C206E23CE1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7179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4D197A1A-3CF8-4C90-847F-DB7E491A7B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FEE3391-2658-47CD-90EE-19D37D803C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DBC4D59-AAF0-400E-90B3-E59394ECB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F0C315C-D404-455B-9BEF-3020F9556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0C7B359-36CD-42BB-9EC9-A146D6C03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26E17-4208-44BB-9152-C206E23CE1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82674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2835024-5CB2-4EDD-8CF4-A603DCCC8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75866B0-1772-453B-86CB-2EB29AF626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E2127FB-50F5-4785-AB43-B3559D29A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EAE07C0-703E-48A4-B92C-96DB79155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F4DBED8-81FA-4695-B10A-4706D74AB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26E17-4208-44BB-9152-C206E23CE1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0538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2A9253E-C8F9-4722-8016-0BE06CCF8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E033F41-6406-4DC5-9F92-093B79A3D2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8CF38FB-BF6D-4235-AB7D-608AE58CF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24FFC1E-8831-432B-B33B-4C4C497B7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EBED003-F026-425F-B679-C1FD847FA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26E17-4208-44BB-9152-C206E23CE1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3639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44FDC70-D5CB-4743-A93F-18B1E962A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2629D79-2D59-4B2D-9667-EC0D1F8F42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66371D1-292E-4E6F-B6C4-938F626F1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D7429CB4-9E9E-4F8A-AAD9-390427F0D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7353E4C-E8CC-440E-B9F6-FF43D9A96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FFAD704-1866-4EF8-84C6-B4CBA7B04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26E17-4208-44BB-9152-C206E23CE1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2013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E200134-45D2-4516-BD4F-D2397065A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666B38C-3DEF-496B-AA0D-DD671684B7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EEDF8BD2-9A88-4496-8DA8-599CD2FF02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F8111467-A063-4274-9151-190E5B4148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09AD9931-328A-41E7-8729-1ADCE8ADAB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6B12F86B-E4B0-4CF5-B092-5E31D8B29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760E141B-37FC-4F4D-BCBB-1731DC9B1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50984566-E963-49F1-AEE6-7660C0DA1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26E17-4208-44BB-9152-C206E23CE1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17775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7FFAA04-CC8D-4786-9EA9-6AD96F4D6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BBAB167-1E02-49E6-95F2-787CC16A4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3F3FBC0-985C-4CF7-904D-4121EEE52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720991-FAB3-4C7D-AFED-E3962BE72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26E17-4208-44BB-9152-C206E23CE1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1124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2CD33244-5D91-4F75-BE7D-F157FD481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F4D3456-BB71-4D4D-85A7-8901A75DE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0EDAB67-95D2-42ED-82CD-990BF5218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26E17-4208-44BB-9152-C206E23CE1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0485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빈 화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A42DCF3-6C94-469C-9E11-836CF4367D35}"/>
              </a:ext>
            </a:extLst>
          </p:cNvPr>
          <p:cNvSpPr txBox="1"/>
          <p:nvPr userDrawn="1"/>
        </p:nvSpPr>
        <p:spPr>
          <a:xfrm>
            <a:off x="10006664" y="6588607"/>
            <a:ext cx="219483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900" dirty="0">
                <a:solidFill>
                  <a:schemeClr val="bg1"/>
                </a:solidFill>
              </a:rPr>
              <a:t>ⓒSaebyeol Yu.</a:t>
            </a:r>
            <a:r>
              <a:rPr lang="ko-KR" altLang="en-US" sz="900" dirty="0">
                <a:solidFill>
                  <a:schemeClr val="bg1"/>
                </a:solidFill>
              </a:rPr>
              <a:t> </a:t>
            </a:r>
            <a:r>
              <a:rPr lang="en-US" altLang="ko-KR" sz="900" dirty="0" err="1">
                <a:solidFill>
                  <a:schemeClr val="bg1"/>
                </a:solidFill>
              </a:rPr>
              <a:t>Saebyeol’s</a:t>
            </a:r>
            <a:r>
              <a:rPr lang="ko-KR" altLang="en-US" sz="900" dirty="0">
                <a:solidFill>
                  <a:schemeClr val="bg1"/>
                </a:solidFill>
              </a:rPr>
              <a:t> </a:t>
            </a:r>
            <a:r>
              <a:rPr lang="en-US" altLang="ko-KR" sz="900" dirty="0">
                <a:solidFill>
                  <a:schemeClr val="bg1"/>
                </a:solidFill>
              </a:rPr>
              <a:t>PowerPoint</a:t>
            </a:r>
            <a:endParaRPr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8" name="그림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9188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2CD33244-5D91-4F75-BE7D-F157FD481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F4D3456-BB71-4D4D-85A7-8901A75DE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0EDAB67-95D2-42ED-82CD-990BF5218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26E17-4208-44BB-9152-C206E23CE1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21311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2C20DAB-B19D-4720-9AAC-ED0D379DF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2E55E5B-603E-47EF-A2A7-797EBFCBAD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91AEA3A-458B-4997-B12E-F4A6809DE0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4C1CCD3-50FB-4582-B676-296DF5F82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4374E90-BAA3-4961-A0EC-B378E7DF8A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26E17-4208-44BB-9152-C206E23CE1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913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7" r:id="rId8"/>
    <p:sldLayoutId id="2147483666" r:id="rId9"/>
    <p:sldLayoutId id="2147483661" r:id="rId10"/>
    <p:sldLayoutId id="2147483660" r:id="rId11"/>
    <p:sldLayoutId id="2147483662" r:id="rId12"/>
    <p:sldLayoutId id="2147483663" r:id="rId13"/>
    <p:sldLayoutId id="2147483664" r:id="rId14"/>
    <p:sldLayoutId id="2147483656" r:id="rId15"/>
    <p:sldLayoutId id="2147483657" r:id="rId16"/>
    <p:sldLayoutId id="2147483658" r:id="rId17"/>
    <p:sldLayoutId id="2147483659" r:id="rId18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8028BA1E-F683-4D24-A799-C6E2DE123876}"/>
              </a:ext>
            </a:extLst>
          </p:cNvPr>
          <p:cNvSpPr/>
          <p:nvPr/>
        </p:nvSpPr>
        <p:spPr>
          <a:xfrm>
            <a:off x="1981200" y="4413933"/>
            <a:ext cx="10210799" cy="15673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539EC6-16BA-4BB6-886A-8B273839C1E7}"/>
              </a:ext>
            </a:extLst>
          </p:cNvPr>
          <p:cNvSpPr txBox="1"/>
          <p:nvPr/>
        </p:nvSpPr>
        <p:spPr>
          <a:xfrm>
            <a:off x="2177072" y="4820586"/>
            <a:ext cx="9819054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300" spc="-3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 안전인증 </a:t>
            </a:r>
            <a:r>
              <a:rPr lang="ko-KR" altLang="en-US" sz="4300" spc="-300" dirty="0" err="1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개편실무</a:t>
            </a:r>
            <a:r>
              <a:rPr lang="ko-KR" altLang="en-US" sz="4300" spc="-3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4300" spc="-3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TF </a:t>
            </a:r>
            <a:r>
              <a:rPr lang="ko-KR" altLang="en-US" sz="4300" spc="-3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경과 공유</a:t>
            </a:r>
            <a:endParaRPr lang="ko-KR" altLang="en-US" sz="4300" spc="-300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3778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736368" y="2624093"/>
            <a:ext cx="4229100" cy="1621619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정기심사</a:t>
            </a:r>
            <a:endParaRPr lang="en-US" altLang="ko-KR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절차 간소화</a:t>
            </a: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5120" y="4098510"/>
            <a:ext cx="4273973" cy="108952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ko-KR" altLang="en-US" spc="-15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승강기와 부품의 </a:t>
            </a:r>
            <a:r>
              <a:rPr lang="ko-KR" altLang="en-US" spc="-150" dirty="0" err="1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정기심사는</a:t>
            </a:r>
            <a:r>
              <a:rPr lang="ko-KR" altLang="en-US" spc="-15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pc="-150" dirty="0" smtClean="0">
                <a:solidFill>
                  <a:srgbClr val="0070C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최초 </a:t>
            </a:r>
            <a:r>
              <a:rPr lang="ko-KR" altLang="en-US" spc="-150" dirty="0" err="1" smtClean="0">
                <a:solidFill>
                  <a:srgbClr val="0070C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안전인증과</a:t>
            </a:r>
            <a:r>
              <a:rPr lang="ko-KR" altLang="en-US" spc="-150" dirty="0" smtClean="0">
                <a:solidFill>
                  <a:srgbClr val="0070C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dirty="0" smtClean="0">
                <a:solidFill>
                  <a:srgbClr val="0070C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동일</a:t>
            </a:r>
            <a:r>
              <a:rPr lang="ko-KR" altLang="en-US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하게 </a:t>
            </a:r>
            <a:r>
              <a:rPr lang="ko-KR" altLang="en-US" dirty="0" err="1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설계심사</a:t>
            </a:r>
            <a:r>
              <a:rPr lang="en-US" altLang="ko-KR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dirty="0" err="1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공장심사</a:t>
            </a:r>
            <a:r>
              <a:rPr lang="en-US" altLang="ko-KR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안전성시험으로 구성</a:t>
            </a:r>
            <a:endParaRPr lang="en-US" dirty="0">
              <a:solidFill>
                <a:schemeClr val="tx1">
                  <a:alpha val="8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Rectangle 5"/>
          <p:cNvSpPr/>
          <p:nvPr/>
        </p:nvSpPr>
        <p:spPr>
          <a:xfrm>
            <a:off x="4965466" y="3245374"/>
            <a:ext cx="6979923" cy="776881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" name="Rectangle 6"/>
          <p:cNvSpPr/>
          <p:nvPr/>
        </p:nvSpPr>
        <p:spPr>
          <a:xfrm>
            <a:off x="4965466" y="1189338"/>
            <a:ext cx="6979923" cy="1925282"/>
          </a:xfrm>
          <a:prstGeom prst="rect">
            <a:avLst/>
          </a:prstGeom>
          <a:noFill/>
          <a:ln w="6350">
            <a:solidFill>
              <a:schemeClr val="tx1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Rectangle 7"/>
          <p:cNvSpPr/>
          <p:nvPr/>
        </p:nvSpPr>
        <p:spPr>
          <a:xfrm>
            <a:off x="4965466" y="4162572"/>
            <a:ext cx="6979923" cy="2304729"/>
          </a:xfrm>
          <a:prstGeom prst="rect">
            <a:avLst/>
          </a:prstGeom>
          <a:noFill/>
          <a:ln w="6350">
            <a:solidFill>
              <a:schemeClr val="tx1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87890" y="1247147"/>
            <a:ext cx="508274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70000"/>
              </a:lnSpc>
            </a:pPr>
            <a:r>
              <a:rPr lang="ko-KR" altLang="en-US" sz="2000" dirty="0" smtClean="0">
                <a:solidFill>
                  <a:srgbClr val="60986B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업계 요구사항</a:t>
            </a:r>
            <a:endParaRPr lang="en-US" sz="2000" dirty="0">
              <a:solidFill>
                <a:srgbClr val="60986B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87890" y="1523410"/>
            <a:ext cx="5082746" cy="33278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500" dirty="0" err="1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정기심사</a:t>
            </a:r>
            <a:r>
              <a:rPr lang="ko-KR" altLang="en-US" sz="150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절차의 간소화</a:t>
            </a:r>
            <a:endParaRPr lang="en-US" sz="1500" dirty="0">
              <a:solidFill>
                <a:schemeClr val="tx1">
                  <a:alpha val="8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87890" y="3310324"/>
            <a:ext cx="508274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70000"/>
              </a:lnSpc>
            </a:pPr>
            <a:r>
              <a:rPr lang="ko-KR" altLang="en-US" sz="2000" dirty="0" smtClean="0">
                <a:solidFill>
                  <a:srgbClr val="60986B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연구용역 결과</a:t>
            </a:r>
            <a:endParaRPr lang="en-US" sz="2000" dirty="0">
              <a:solidFill>
                <a:srgbClr val="60986B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87890" y="4219731"/>
            <a:ext cx="508274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70000"/>
              </a:lnSpc>
            </a:pPr>
            <a:r>
              <a:rPr lang="ko-KR" altLang="en-US" sz="2000" dirty="0" smtClean="0">
                <a:solidFill>
                  <a:srgbClr val="60986B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유사사례</a:t>
            </a:r>
            <a:endParaRPr lang="en-US" sz="2000" dirty="0">
              <a:solidFill>
                <a:srgbClr val="60986B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87890" y="4568146"/>
            <a:ext cx="5082746" cy="33278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500" dirty="0" err="1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전기</a:t>
            </a:r>
            <a:r>
              <a:rPr lang="ko-KR" altLang="en-US" sz="1500" spc="-8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ㆍ</a:t>
            </a:r>
            <a:r>
              <a:rPr lang="ko-KR" altLang="en-US" sz="1500" dirty="0" err="1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생활용품</a:t>
            </a:r>
            <a:r>
              <a:rPr lang="en-US" altLang="ko-KR" sz="150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1500" dirty="0" err="1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위험기계</a:t>
            </a:r>
            <a:r>
              <a:rPr lang="en-US" altLang="ko-KR" sz="150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150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건설기계 부품</a:t>
            </a:r>
            <a:r>
              <a:rPr lang="en-US" altLang="ko-KR" sz="150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150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국가표준 기본법</a:t>
            </a:r>
            <a:endParaRPr lang="en-US" sz="1500" dirty="0">
              <a:solidFill>
                <a:schemeClr val="tx1">
                  <a:alpha val="8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3" name="Right Triangle 14"/>
          <p:cNvSpPr/>
          <p:nvPr/>
        </p:nvSpPr>
        <p:spPr>
          <a:xfrm rot="5400000" flipV="1">
            <a:off x="4811786" y="2961178"/>
            <a:ext cx="153680" cy="153680"/>
          </a:xfrm>
          <a:prstGeom prst="rtTriangle">
            <a:avLst/>
          </a:prstGeom>
          <a:noFill/>
          <a:ln w="6350">
            <a:solidFill>
              <a:schemeClr val="tx1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4" name="Right Triangle 15"/>
          <p:cNvSpPr/>
          <p:nvPr/>
        </p:nvSpPr>
        <p:spPr>
          <a:xfrm rot="5400000" flipV="1">
            <a:off x="4811786" y="6297001"/>
            <a:ext cx="153680" cy="153680"/>
          </a:xfrm>
          <a:prstGeom prst="rtTriangle">
            <a:avLst/>
          </a:prstGeom>
          <a:noFill/>
          <a:ln w="6350">
            <a:solidFill>
              <a:schemeClr val="tx1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5" name="Right Triangle 16"/>
          <p:cNvSpPr/>
          <p:nvPr/>
        </p:nvSpPr>
        <p:spPr>
          <a:xfrm rot="5400000" flipV="1">
            <a:off x="4811786" y="3868099"/>
            <a:ext cx="153680" cy="153680"/>
          </a:xfrm>
          <a:prstGeom prst="rtTriangle">
            <a:avLst/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F459B5A-014C-4ABF-AEE2-1C9DD42063BA}"/>
              </a:ext>
            </a:extLst>
          </p:cNvPr>
          <p:cNvSpPr txBox="1"/>
          <p:nvPr/>
        </p:nvSpPr>
        <p:spPr>
          <a:xfrm>
            <a:off x="584200" y="152400"/>
            <a:ext cx="23551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TF </a:t>
            </a:r>
            <a:r>
              <a:rPr lang="ko-KR" altLang="en-US" sz="32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추진경과</a:t>
            </a:r>
            <a:endParaRPr lang="ko-KR" altLang="en-US" sz="3200" dirty="0">
              <a:solidFill>
                <a:schemeClr val="tx2">
                  <a:lumMod val="7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133693-750D-4D1B-8F2C-441845EA1BA3}"/>
              </a:ext>
            </a:extLst>
          </p:cNvPr>
          <p:cNvSpPr txBox="1"/>
          <p:nvPr/>
        </p:nvSpPr>
        <p:spPr>
          <a:xfrm>
            <a:off x="584200" y="708510"/>
            <a:ext cx="34050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 안전인증 개편 실무 </a:t>
            </a:r>
            <a:r>
              <a:rPr lang="en-US" altLang="ko-KR" sz="14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TF </a:t>
            </a:r>
            <a:r>
              <a:rPr lang="ko-KR" altLang="en-US" sz="14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논의 안건</a:t>
            </a:r>
            <a:endParaRPr lang="ko-KR" altLang="en-US" sz="1400" dirty="0">
              <a:solidFill>
                <a:schemeClr val="tx2">
                  <a:lumMod val="7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22" name="표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5997836"/>
              </p:ext>
            </p:extLst>
          </p:nvPr>
        </p:nvGraphicFramePr>
        <p:xfrm>
          <a:off x="5187890" y="1899378"/>
          <a:ext cx="6600416" cy="1002075"/>
        </p:xfrm>
        <a:graphic>
          <a:graphicData uri="http://schemas.openxmlformats.org/drawingml/2006/table">
            <a:tbl>
              <a:tblPr/>
              <a:tblGrid>
                <a:gridCol w="2423981">
                  <a:extLst>
                    <a:ext uri="{9D8B030D-6E8A-4147-A177-3AD203B41FA5}">
                      <a16:colId xmlns:a16="http://schemas.microsoft.com/office/drawing/2014/main" val="1874176465"/>
                    </a:ext>
                  </a:extLst>
                </a:gridCol>
                <a:gridCol w="1392145">
                  <a:extLst>
                    <a:ext uri="{9D8B030D-6E8A-4147-A177-3AD203B41FA5}">
                      <a16:colId xmlns:a16="http://schemas.microsoft.com/office/drawing/2014/main" val="364055319"/>
                    </a:ext>
                  </a:extLst>
                </a:gridCol>
                <a:gridCol w="1392145">
                  <a:extLst>
                    <a:ext uri="{9D8B030D-6E8A-4147-A177-3AD203B41FA5}">
                      <a16:colId xmlns:a16="http://schemas.microsoft.com/office/drawing/2014/main" val="3048861579"/>
                    </a:ext>
                  </a:extLst>
                </a:gridCol>
                <a:gridCol w="1392145">
                  <a:extLst>
                    <a:ext uri="{9D8B030D-6E8A-4147-A177-3AD203B41FA5}">
                      <a16:colId xmlns:a16="http://schemas.microsoft.com/office/drawing/2014/main" val="3233654469"/>
                    </a:ext>
                  </a:extLst>
                </a:gridCol>
              </a:tblGrid>
              <a:tr h="18680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구 분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err="1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설계심사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err="1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공장심사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err="1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안전성시험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8982987"/>
                  </a:ext>
                </a:extLst>
              </a:tr>
              <a:tr h="250967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의견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1,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설계 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미변경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 시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면제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시행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시행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3726390"/>
                  </a:ext>
                </a:extLst>
              </a:tr>
              <a:tr h="250967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의견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2,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설계 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변경여부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 무관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면제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시행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면제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1837244"/>
                  </a:ext>
                </a:extLst>
              </a:tr>
              <a:tr h="250967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의견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3, 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설계심사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 합격 시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시행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시행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면제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6924061"/>
                  </a:ext>
                </a:extLst>
              </a:tr>
            </a:tbl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5187890" y="3619299"/>
            <a:ext cx="6110030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50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설계확인제도 도입</a:t>
            </a:r>
            <a:r>
              <a:rPr lang="en-US" altLang="ko-KR" sz="150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50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설계에 변경이 없는 경우 </a:t>
            </a:r>
            <a:r>
              <a:rPr lang="ko-KR" altLang="en-US" sz="1500" dirty="0" err="1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변경여부만</a:t>
            </a:r>
            <a:r>
              <a:rPr lang="ko-KR" altLang="en-US" sz="150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확인</a:t>
            </a:r>
            <a:r>
              <a:rPr lang="en-US" altLang="ko-KR" sz="150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en-US" sz="1500" dirty="0">
              <a:solidFill>
                <a:schemeClr val="tx1">
                  <a:alpha val="8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25" name="표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6125201"/>
              </p:ext>
            </p:extLst>
          </p:nvPr>
        </p:nvGraphicFramePr>
        <p:xfrm>
          <a:off x="5187890" y="5014363"/>
          <a:ext cx="6600416" cy="1245870"/>
        </p:xfrm>
        <a:graphic>
          <a:graphicData uri="http://schemas.openxmlformats.org/drawingml/2006/table">
            <a:tbl>
              <a:tblPr/>
              <a:tblGrid>
                <a:gridCol w="1907993">
                  <a:extLst>
                    <a:ext uri="{9D8B030D-6E8A-4147-A177-3AD203B41FA5}">
                      <a16:colId xmlns:a16="http://schemas.microsoft.com/office/drawing/2014/main" val="1655492182"/>
                    </a:ext>
                  </a:extLst>
                </a:gridCol>
                <a:gridCol w="2604205">
                  <a:extLst>
                    <a:ext uri="{9D8B030D-6E8A-4147-A177-3AD203B41FA5}">
                      <a16:colId xmlns:a16="http://schemas.microsoft.com/office/drawing/2014/main" val="2829033103"/>
                    </a:ext>
                  </a:extLst>
                </a:gridCol>
                <a:gridCol w="2088218">
                  <a:extLst>
                    <a:ext uri="{9D8B030D-6E8A-4147-A177-3AD203B41FA5}">
                      <a16:colId xmlns:a16="http://schemas.microsoft.com/office/drawing/2014/main" val="2618974831"/>
                    </a:ext>
                  </a:extLst>
                </a:gridCol>
              </a:tblGrid>
              <a:tr h="20320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구 분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최초 인증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err="1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정기심사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8886010"/>
                  </a:ext>
                </a:extLst>
              </a:tr>
              <a:tr h="203209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전기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·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생활용품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제품시험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, 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공장심사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8523894"/>
                  </a:ext>
                </a:extLst>
              </a:tr>
              <a:tr h="203209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위험기계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·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기구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서면심사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,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생산체계심사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, 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제품심사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1710429"/>
                  </a:ext>
                </a:extLst>
              </a:tr>
              <a:tr h="203209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건설기계 부품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서면심사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,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생산체계심사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, 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제품심사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4868977"/>
                  </a:ext>
                </a:extLst>
              </a:tr>
              <a:tr h="203209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국가표준기본법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유형별로 각각 정할 수 있음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5402656"/>
                  </a:ext>
                </a:extLst>
              </a:tr>
            </a:tbl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11466250" y="26012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8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820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/>
      <p:bldP spid="8" grpId="0"/>
      <p:bldP spid="9" grpId="0"/>
      <p:bldP spid="11" grpId="0"/>
      <p:bldP spid="12" grpId="0"/>
      <p:bldP spid="13" grpId="0" animBg="1"/>
      <p:bldP spid="14" grpId="0" animBg="1"/>
      <p:bldP spid="15" grpId="0" animBg="1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736368" y="2624093"/>
            <a:ext cx="4229100" cy="1621619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정기심사</a:t>
            </a:r>
            <a:endParaRPr lang="en-US" altLang="ko-KR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절차 간소화</a:t>
            </a: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5120" y="4098510"/>
            <a:ext cx="4273973" cy="108952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ko-KR" altLang="en-US" spc="-15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승강기와 부품의 </a:t>
            </a:r>
            <a:r>
              <a:rPr lang="ko-KR" altLang="en-US" spc="-150" dirty="0" err="1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정기심사는</a:t>
            </a:r>
            <a:r>
              <a:rPr lang="ko-KR" altLang="en-US" spc="-15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pc="-150" dirty="0" smtClean="0">
                <a:solidFill>
                  <a:srgbClr val="0070C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최초 </a:t>
            </a:r>
            <a:r>
              <a:rPr lang="ko-KR" altLang="en-US" spc="-150" dirty="0" err="1" smtClean="0">
                <a:solidFill>
                  <a:srgbClr val="0070C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안전인증과</a:t>
            </a:r>
            <a:r>
              <a:rPr lang="ko-KR" altLang="en-US" spc="-150" dirty="0" smtClean="0">
                <a:solidFill>
                  <a:srgbClr val="0070C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dirty="0" smtClean="0">
                <a:solidFill>
                  <a:srgbClr val="0070C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동일</a:t>
            </a:r>
            <a:r>
              <a:rPr lang="ko-KR" altLang="en-US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하게 </a:t>
            </a:r>
            <a:r>
              <a:rPr lang="ko-KR" altLang="en-US" dirty="0" err="1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설계심사</a:t>
            </a:r>
            <a:r>
              <a:rPr lang="en-US" altLang="ko-KR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dirty="0" err="1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공장심사</a:t>
            </a:r>
            <a:r>
              <a:rPr lang="en-US" altLang="ko-KR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안전성시험으로 구성</a:t>
            </a:r>
            <a:endParaRPr lang="en-US" dirty="0">
              <a:solidFill>
                <a:schemeClr val="tx1">
                  <a:alpha val="8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Rectangle 5"/>
          <p:cNvSpPr/>
          <p:nvPr/>
        </p:nvSpPr>
        <p:spPr>
          <a:xfrm>
            <a:off x="4965466" y="1218002"/>
            <a:ext cx="6979923" cy="5274237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5" name="Right Triangle 16"/>
          <p:cNvSpPr/>
          <p:nvPr/>
        </p:nvSpPr>
        <p:spPr>
          <a:xfrm rot="5400000" flipV="1">
            <a:off x="4811786" y="6340048"/>
            <a:ext cx="153680" cy="153680"/>
          </a:xfrm>
          <a:prstGeom prst="rtTriangle">
            <a:avLst/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F459B5A-014C-4ABF-AEE2-1C9DD42063BA}"/>
              </a:ext>
            </a:extLst>
          </p:cNvPr>
          <p:cNvSpPr txBox="1"/>
          <p:nvPr/>
        </p:nvSpPr>
        <p:spPr>
          <a:xfrm>
            <a:off x="584200" y="152400"/>
            <a:ext cx="23551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TF </a:t>
            </a:r>
            <a:r>
              <a:rPr lang="ko-KR" altLang="en-US" sz="32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추진경과</a:t>
            </a:r>
            <a:endParaRPr lang="ko-KR" altLang="en-US" sz="3200" dirty="0">
              <a:solidFill>
                <a:schemeClr val="tx2">
                  <a:lumMod val="7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133693-750D-4D1B-8F2C-441845EA1BA3}"/>
              </a:ext>
            </a:extLst>
          </p:cNvPr>
          <p:cNvSpPr txBox="1"/>
          <p:nvPr/>
        </p:nvSpPr>
        <p:spPr>
          <a:xfrm>
            <a:off x="584200" y="708510"/>
            <a:ext cx="38234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 안전인증 개편 실무 </a:t>
            </a:r>
            <a:r>
              <a:rPr lang="en-US" altLang="ko-KR" sz="14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TF </a:t>
            </a:r>
            <a:r>
              <a:rPr lang="ko-KR" altLang="en-US" sz="14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주요 논의 내용</a:t>
            </a:r>
            <a:endParaRPr lang="ko-KR" altLang="en-US" sz="1400" dirty="0">
              <a:solidFill>
                <a:schemeClr val="tx2">
                  <a:lumMod val="7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32106" y="1260038"/>
            <a:ext cx="6665442" cy="529991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ko-KR" altLang="en-US" dirty="0" err="1" smtClean="0">
                <a:solidFill>
                  <a:srgbClr val="60986B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설계심사</a:t>
            </a:r>
            <a:endParaRPr lang="en-US" altLang="ko-KR" dirty="0" smtClean="0">
              <a:solidFill>
                <a:srgbClr val="60986B">
                  <a:alpha val="80000"/>
                </a:srgb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742950" lvl="1" indent="-2857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ko-KR" altLang="en-US" spc="-15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설계에 변경이 없는 경우에는 </a:t>
            </a:r>
            <a:r>
              <a:rPr lang="ko-KR" altLang="en-US" spc="-150" dirty="0" err="1" smtClean="0">
                <a:solidFill>
                  <a:srgbClr val="FF000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설계심사가</a:t>
            </a:r>
            <a:r>
              <a:rPr lang="ko-KR" altLang="en-US" spc="-150" dirty="0" smtClean="0">
                <a:solidFill>
                  <a:srgbClr val="FF000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불필요</a:t>
            </a:r>
            <a:r>
              <a:rPr lang="ko-KR" altLang="en-US" spc="-15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하다는 의견</a:t>
            </a:r>
            <a:endParaRPr lang="en-US" altLang="ko-KR" spc="-150" dirty="0" smtClean="0">
              <a:solidFill>
                <a:schemeClr val="tx1">
                  <a:alpha val="8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742950" lvl="1" indent="-2857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ko-KR" altLang="en-US" spc="-15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설계가 변경되는 경우에는 </a:t>
            </a:r>
            <a:r>
              <a:rPr lang="ko-KR" altLang="en-US" spc="-150" dirty="0" err="1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변경인증</a:t>
            </a:r>
            <a:r>
              <a:rPr lang="ko-KR" altLang="en-US" spc="-15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대상으로 </a:t>
            </a:r>
            <a:r>
              <a:rPr lang="ko-KR" altLang="en-US" spc="-300" dirty="0" err="1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정기심사와</a:t>
            </a:r>
            <a:r>
              <a:rPr lang="ko-KR" altLang="en-US" spc="-30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무관함</a:t>
            </a:r>
            <a:endParaRPr lang="en-US" altLang="ko-KR" spc="-300" dirty="0" smtClean="0">
              <a:solidFill>
                <a:schemeClr val="tx1">
                  <a:alpha val="8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1200150" lvl="2" indent="-28575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o-KR" altLang="en-US" sz="1500" spc="-150" dirty="0" smtClean="0">
                <a:solidFill>
                  <a:srgbClr val="0070C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단</a:t>
            </a:r>
            <a:r>
              <a:rPr lang="en-US" altLang="ko-KR" sz="1500" spc="-150" dirty="0" smtClean="0">
                <a:solidFill>
                  <a:srgbClr val="0070C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 </a:t>
            </a:r>
            <a:r>
              <a:rPr lang="ko-KR" altLang="en-US" sz="1500" spc="-150" dirty="0" err="1" smtClean="0">
                <a:solidFill>
                  <a:srgbClr val="0070C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변경인증</a:t>
            </a:r>
            <a:r>
              <a:rPr lang="ko-KR" altLang="en-US" sz="1500" spc="-150" dirty="0" smtClean="0">
                <a:solidFill>
                  <a:srgbClr val="0070C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대상은 위험성평가를 통해 결정하자는 </a:t>
            </a:r>
            <a:r>
              <a:rPr lang="ko-KR" altLang="en-US" sz="1500" spc="-150" dirty="0" err="1" smtClean="0">
                <a:solidFill>
                  <a:srgbClr val="0070C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일부의견이</a:t>
            </a:r>
            <a:r>
              <a:rPr lang="ko-KR" altLang="en-US" sz="1500" spc="-150" dirty="0" smtClean="0">
                <a:solidFill>
                  <a:srgbClr val="0070C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제시됨</a:t>
            </a:r>
            <a:endParaRPr lang="en-US" altLang="ko-KR" spc="-150" dirty="0" smtClean="0">
              <a:solidFill>
                <a:srgbClr val="0070C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ko-KR" altLang="en-US" dirty="0" err="1" smtClean="0">
                <a:solidFill>
                  <a:srgbClr val="60986B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공장심사</a:t>
            </a:r>
            <a:endParaRPr lang="en-US" altLang="ko-KR" dirty="0" smtClean="0">
              <a:solidFill>
                <a:srgbClr val="60986B">
                  <a:alpha val="80000"/>
                </a:srgb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742950" lvl="1" indent="-2857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ko-KR" altLang="en-US" dirty="0" err="1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공장심사를</a:t>
            </a:r>
            <a:r>
              <a:rPr lang="ko-KR" altLang="en-US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pc="-15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강화하자는 의견이 제시되었으며</a:t>
            </a:r>
            <a:r>
              <a:rPr lang="en-US" altLang="ko-KR" spc="-15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pc="-150" dirty="0" smtClean="0">
                <a:solidFill>
                  <a:srgbClr val="FF000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대부분 동의</a:t>
            </a:r>
            <a:r>
              <a:rPr lang="ko-KR" altLang="en-US" spc="-15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함</a:t>
            </a:r>
            <a:endParaRPr lang="en-US" altLang="ko-KR" spc="-150" dirty="0">
              <a:solidFill>
                <a:schemeClr val="tx1">
                  <a:alpha val="8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ko-KR" altLang="en-US" spc="-150" dirty="0" err="1" smtClean="0">
                <a:solidFill>
                  <a:srgbClr val="60986B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안전성시험</a:t>
            </a:r>
            <a:endParaRPr lang="en-US" altLang="ko-KR" spc="-150" dirty="0">
              <a:solidFill>
                <a:srgbClr val="60986B">
                  <a:alpha val="80000"/>
                </a:srgb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742950" lvl="1" indent="-2857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ko-KR" altLang="en-US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안전성시험도 </a:t>
            </a:r>
            <a:r>
              <a:rPr lang="ko-KR" altLang="en-US" dirty="0" err="1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설계심사와</a:t>
            </a:r>
            <a:r>
              <a:rPr lang="ko-KR" altLang="en-US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동일하게 설계에 변경이 없는 경우에는 </a:t>
            </a:r>
            <a:r>
              <a:rPr lang="ko-KR" altLang="en-US" spc="-150" dirty="0" smtClean="0">
                <a:solidFill>
                  <a:srgbClr val="FF000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안전성시험을 제외</a:t>
            </a:r>
            <a:r>
              <a:rPr lang="ko-KR" altLang="en-US" spc="-15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하자는 의견이 제시됨</a:t>
            </a:r>
            <a:endParaRPr lang="en-US" altLang="ko-KR" spc="-150" dirty="0">
              <a:solidFill>
                <a:schemeClr val="tx1">
                  <a:alpha val="8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742950" lvl="1" indent="-2857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ko-KR" altLang="en-US" spc="-15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종류별 </a:t>
            </a:r>
            <a:r>
              <a:rPr lang="ko-KR" altLang="en-US" spc="-150" dirty="0" err="1" smtClean="0">
                <a:solidFill>
                  <a:srgbClr val="FF000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대표모델에</a:t>
            </a:r>
            <a:r>
              <a:rPr lang="ko-KR" altLang="en-US" spc="-150" dirty="0" smtClean="0">
                <a:solidFill>
                  <a:srgbClr val="FF000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대해서 </a:t>
            </a:r>
            <a:r>
              <a:rPr lang="en-US" altLang="ko-KR" spc="-150" dirty="0" smtClean="0">
                <a:solidFill>
                  <a:srgbClr val="FF000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</a:t>
            </a:r>
            <a:r>
              <a:rPr lang="ko-KR" altLang="en-US" spc="-150" dirty="0" smtClean="0">
                <a:solidFill>
                  <a:srgbClr val="FF000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회만 시험</a:t>
            </a:r>
            <a:r>
              <a:rPr lang="ko-KR" altLang="en-US" spc="-15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을 하자는 의견이 제시됨</a:t>
            </a:r>
            <a:endParaRPr lang="en-US" altLang="ko-KR" spc="-150" dirty="0" smtClean="0">
              <a:solidFill>
                <a:schemeClr val="tx1">
                  <a:alpha val="8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742950" lvl="1" indent="-2857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다만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dirty="0" smtClean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안전성시험은 반드시 </a:t>
            </a:r>
            <a:r>
              <a:rPr lang="ko-KR" altLang="en-US" spc="-150" dirty="0" smtClean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필요</a:t>
            </a:r>
            <a:r>
              <a:rPr lang="ko-KR" altLang="en-US" spc="-15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하며</a:t>
            </a:r>
            <a:r>
              <a:rPr lang="en-US" altLang="ko-KR" spc="-15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pc="-150" dirty="0" smtClean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대상을 완화</a:t>
            </a:r>
            <a:r>
              <a:rPr lang="ko-KR" altLang="en-US" spc="-15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하여 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적용하자는 의견이 제시됨</a:t>
            </a: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ko-KR" altLang="en-US" dirty="0" smtClean="0">
                <a:solidFill>
                  <a:srgbClr val="60986B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논의결과</a:t>
            </a:r>
            <a:endParaRPr lang="en-US" altLang="ko-KR" dirty="0" smtClean="0">
              <a:solidFill>
                <a:srgbClr val="60986B">
                  <a:alpha val="80000"/>
                </a:srgb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742950" lvl="1" indent="-2857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ko-KR" altLang="en-US" dirty="0" err="1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변경인증</a:t>
            </a:r>
            <a:r>
              <a:rPr lang="ko-KR" altLang="en-US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대상 명확화 후에 </a:t>
            </a:r>
            <a:r>
              <a:rPr lang="ko-KR" altLang="en-US" spc="-150" dirty="0" err="1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설계심사</a:t>
            </a:r>
            <a:r>
              <a:rPr lang="ko-KR" altLang="en-US" spc="-15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및 안전성시험에 대해</a:t>
            </a:r>
            <a:r>
              <a:rPr lang="ko-KR" altLang="en-US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dirty="0" err="1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재논의</a:t>
            </a:r>
            <a:r>
              <a:rPr lang="ko-KR" altLang="en-US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하기로 함</a:t>
            </a:r>
            <a:endParaRPr lang="en-US" altLang="ko-KR" dirty="0" smtClean="0">
              <a:solidFill>
                <a:schemeClr val="tx1">
                  <a:alpha val="8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1200150" lvl="2" indent="-28575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o-KR" altLang="en-US" sz="1500" dirty="0" smtClean="0">
                <a:solidFill>
                  <a:srgbClr val="0070C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 및 부품 </a:t>
            </a:r>
            <a:r>
              <a:rPr lang="ko-KR" altLang="en-US" sz="1500" dirty="0" err="1" smtClean="0">
                <a:solidFill>
                  <a:srgbClr val="0070C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분과별</a:t>
            </a:r>
            <a:r>
              <a:rPr lang="ko-KR" altLang="en-US" sz="1500" dirty="0" smtClean="0">
                <a:solidFill>
                  <a:srgbClr val="0070C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500" dirty="0" err="1" smtClean="0">
                <a:solidFill>
                  <a:srgbClr val="0070C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변경인증</a:t>
            </a:r>
            <a:r>
              <a:rPr lang="ko-KR" altLang="en-US" sz="1500" dirty="0" smtClean="0">
                <a:solidFill>
                  <a:srgbClr val="0070C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대상 논의 필요</a:t>
            </a:r>
            <a:endParaRPr lang="en-US" sz="1500" dirty="0">
              <a:solidFill>
                <a:srgbClr val="0070C0">
                  <a:alpha val="80000"/>
                </a:srgb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466250" y="26012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9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464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736368" y="2624093"/>
            <a:ext cx="4229100" cy="1621619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정기심사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주기 적정성 검토</a:t>
            </a: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4200" y="4322030"/>
            <a:ext cx="3738418" cy="108952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dirty="0" err="1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승강기법</a:t>
            </a:r>
            <a:r>
              <a:rPr lang="ko-KR" altLang="en-US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시행</a:t>
            </a:r>
            <a:r>
              <a:rPr lang="en-US" altLang="ko-KR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(2019.3.28.)</a:t>
            </a:r>
            <a:r>
              <a:rPr lang="ko-KR" altLang="en-US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이전 안전인증 </a:t>
            </a:r>
            <a:r>
              <a:rPr lang="ko-KR" altLang="en-US" dirty="0" err="1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정기심사</a:t>
            </a:r>
            <a:r>
              <a:rPr lang="ko-KR" altLang="en-US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dirty="0" smtClean="0">
                <a:solidFill>
                  <a:srgbClr val="0070C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주기는 </a:t>
            </a:r>
            <a:r>
              <a:rPr lang="en-US" altLang="ko-KR" dirty="0" smtClean="0">
                <a:solidFill>
                  <a:srgbClr val="0070C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2</a:t>
            </a:r>
            <a:r>
              <a:rPr lang="ko-KR" altLang="en-US" dirty="0" smtClean="0">
                <a:solidFill>
                  <a:srgbClr val="0070C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년</a:t>
            </a:r>
            <a:r>
              <a:rPr lang="ko-KR" altLang="en-US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이었으나</a:t>
            </a:r>
            <a:r>
              <a:rPr lang="en-US" altLang="ko-KR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법 시행 이후 </a:t>
            </a:r>
            <a:r>
              <a:rPr lang="en-US" altLang="ko-KR" dirty="0" smtClean="0">
                <a:solidFill>
                  <a:srgbClr val="0070C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3</a:t>
            </a:r>
            <a:r>
              <a:rPr lang="ko-KR" altLang="en-US" dirty="0" smtClean="0">
                <a:solidFill>
                  <a:srgbClr val="0070C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년으로 개정 </a:t>
            </a:r>
            <a:r>
              <a:rPr lang="ko-KR" altLang="en-US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적용</a:t>
            </a:r>
            <a:endParaRPr lang="en-US" dirty="0">
              <a:solidFill>
                <a:schemeClr val="tx1">
                  <a:alpha val="8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Rectangle 5"/>
          <p:cNvSpPr/>
          <p:nvPr/>
        </p:nvSpPr>
        <p:spPr>
          <a:xfrm>
            <a:off x="4965466" y="2439044"/>
            <a:ext cx="6979923" cy="1049172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" name="Rectangle 6"/>
          <p:cNvSpPr/>
          <p:nvPr/>
        </p:nvSpPr>
        <p:spPr>
          <a:xfrm>
            <a:off x="4965466" y="1189338"/>
            <a:ext cx="6979923" cy="1115146"/>
          </a:xfrm>
          <a:prstGeom prst="rect">
            <a:avLst/>
          </a:prstGeom>
          <a:noFill/>
          <a:ln w="6350">
            <a:solidFill>
              <a:schemeClr val="tx1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Rectangle 7"/>
          <p:cNvSpPr/>
          <p:nvPr/>
        </p:nvSpPr>
        <p:spPr>
          <a:xfrm>
            <a:off x="4965466" y="3613928"/>
            <a:ext cx="6979923" cy="2786871"/>
          </a:xfrm>
          <a:prstGeom prst="rect">
            <a:avLst/>
          </a:prstGeom>
          <a:noFill/>
          <a:ln w="6350">
            <a:solidFill>
              <a:schemeClr val="tx1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13075" y="1330096"/>
            <a:ext cx="508274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70000"/>
              </a:lnSpc>
            </a:pPr>
            <a:r>
              <a:rPr lang="ko-KR" altLang="en-US" sz="2000" dirty="0" smtClean="0">
                <a:solidFill>
                  <a:srgbClr val="60986B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업계 의견</a:t>
            </a:r>
            <a:endParaRPr lang="en-US" sz="2000" dirty="0">
              <a:solidFill>
                <a:srgbClr val="60986B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13076" y="1637873"/>
            <a:ext cx="6682684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500" dirty="0" err="1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정기심사에</a:t>
            </a:r>
            <a:r>
              <a:rPr lang="ko-KR" altLang="en-US" sz="150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대한 부담 최소화를 위해 주기 </a:t>
            </a:r>
            <a:r>
              <a:rPr lang="ko-KR" altLang="en-US" sz="1500" dirty="0" err="1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조정요청</a:t>
            </a:r>
            <a:endParaRPr lang="en-US" altLang="ko-KR" sz="1500" dirty="0" smtClean="0">
              <a:solidFill>
                <a:schemeClr val="tx1">
                  <a:alpha val="8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20000"/>
              </a:lnSpc>
            </a:pPr>
            <a:r>
              <a:rPr lang="en-US" sz="1500" spc="-15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500" spc="-15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신제품 개발에 따른 시장 출시 기간과 현장 적용 및 </a:t>
            </a:r>
            <a:r>
              <a:rPr lang="ko-KR" altLang="en-US" sz="1500" spc="-150" dirty="0" err="1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변경기간</a:t>
            </a:r>
            <a:r>
              <a:rPr lang="ko-KR" altLang="en-US" sz="1500" spc="-15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등의 상황 고려 요구</a:t>
            </a:r>
            <a:r>
              <a:rPr lang="en-US" altLang="ko-KR" sz="1500" spc="-15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en-US" sz="1500" spc="-150" dirty="0">
              <a:solidFill>
                <a:schemeClr val="tx1">
                  <a:alpha val="8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13075" y="2533526"/>
            <a:ext cx="508274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70000"/>
              </a:lnSpc>
            </a:pPr>
            <a:r>
              <a:rPr lang="ko-KR" altLang="en-US" sz="2000" dirty="0" smtClean="0">
                <a:solidFill>
                  <a:srgbClr val="60986B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연구용역 결과</a:t>
            </a:r>
            <a:endParaRPr lang="en-US" sz="2000" dirty="0">
              <a:solidFill>
                <a:srgbClr val="60986B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13075" y="2793283"/>
            <a:ext cx="6682685" cy="60978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50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해외 사례의 경우 </a:t>
            </a:r>
            <a:r>
              <a:rPr lang="ko-KR" altLang="en-US" sz="1500" dirty="0" err="1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정기심사</a:t>
            </a:r>
            <a:r>
              <a:rPr lang="ko-KR" altLang="en-US" sz="150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주기는 </a:t>
            </a:r>
            <a:r>
              <a:rPr lang="en-US" altLang="ko-KR" sz="150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1~5</a:t>
            </a:r>
            <a:r>
              <a:rPr lang="ko-KR" altLang="en-US" sz="150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년으로 확인되며</a:t>
            </a:r>
            <a:r>
              <a:rPr lang="en-US" altLang="ko-KR" sz="150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150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국내 타 산업분야 안전인증 제도와 연계성 차원에서 현행 </a:t>
            </a:r>
            <a:r>
              <a:rPr lang="en-US" altLang="ko-KR" sz="150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3</a:t>
            </a:r>
            <a:r>
              <a:rPr lang="ko-KR" altLang="en-US" sz="150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년 주기 유지</a:t>
            </a:r>
            <a:endParaRPr lang="en-US" sz="1500" dirty="0">
              <a:solidFill>
                <a:schemeClr val="tx1">
                  <a:alpha val="8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13076" y="3709362"/>
            <a:ext cx="508274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70000"/>
              </a:lnSpc>
            </a:pPr>
            <a:r>
              <a:rPr lang="ko-KR" altLang="en-US" sz="2000" dirty="0" smtClean="0">
                <a:solidFill>
                  <a:srgbClr val="60986B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유사사례</a:t>
            </a:r>
            <a:endParaRPr lang="en-US" sz="2000" dirty="0">
              <a:solidFill>
                <a:srgbClr val="60986B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13076" y="4017139"/>
            <a:ext cx="6682684" cy="60978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50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유럽</a:t>
            </a:r>
            <a:r>
              <a:rPr lang="en-US" altLang="ko-KR" sz="150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150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미국</a:t>
            </a:r>
            <a:r>
              <a:rPr lang="en-US" altLang="ko-KR" sz="150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150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전기용품 및 생활용품 안전관리법</a:t>
            </a:r>
            <a:r>
              <a:rPr lang="en-US" altLang="ko-KR" sz="150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1500" dirty="0" err="1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건축자재등</a:t>
            </a:r>
            <a:r>
              <a:rPr lang="ko-KR" altLang="en-US" sz="150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500" dirty="0" err="1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품질인정</a:t>
            </a:r>
            <a:r>
              <a:rPr lang="ko-KR" altLang="en-US" sz="150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및 관리기준</a:t>
            </a:r>
            <a:endParaRPr lang="en-US" sz="1500" dirty="0">
              <a:solidFill>
                <a:schemeClr val="tx1">
                  <a:alpha val="8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3" name="Right Triangle 14"/>
          <p:cNvSpPr/>
          <p:nvPr/>
        </p:nvSpPr>
        <p:spPr>
          <a:xfrm rot="5400000" flipV="1">
            <a:off x="4811786" y="2149881"/>
            <a:ext cx="153680" cy="153680"/>
          </a:xfrm>
          <a:prstGeom prst="rtTriangle">
            <a:avLst/>
          </a:prstGeom>
          <a:noFill/>
          <a:ln w="6350">
            <a:solidFill>
              <a:schemeClr val="tx1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4" name="Right Triangle 15"/>
          <p:cNvSpPr/>
          <p:nvPr/>
        </p:nvSpPr>
        <p:spPr>
          <a:xfrm rot="5400000" flipV="1">
            <a:off x="4811786" y="6247119"/>
            <a:ext cx="153680" cy="153680"/>
          </a:xfrm>
          <a:prstGeom prst="rtTriangle">
            <a:avLst/>
          </a:prstGeom>
          <a:noFill/>
          <a:ln w="6350">
            <a:solidFill>
              <a:schemeClr val="tx1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5" name="Right Triangle 16"/>
          <p:cNvSpPr/>
          <p:nvPr/>
        </p:nvSpPr>
        <p:spPr>
          <a:xfrm rot="5400000" flipV="1">
            <a:off x="4811786" y="3334536"/>
            <a:ext cx="153680" cy="153680"/>
          </a:xfrm>
          <a:prstGeom prst="rtTriangle">
            <a:avLst/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F459B5A-014C-4ABF-AEE2-1C9DD42063BA}"/>
              </a:ext>
            </a:extLst>
          </p:cNvPr>
          <p:cNvSpPr txBox="1"/>
          <p:nvPr/>
        </p:nvSpPr>
        <p:spPr>
          <a:xfrm>
            <a:off x="584200" y="152400"/>
            <a:ext cx="23551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TF </a:t>
            </a:r>
            <a:r>
              <a:rPr lang="ko-KR" altLang="en-US" sz="32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추진경과</a:t>
            </a:r>
            <a:endParaRPr lang="ko-KR" altLang="en-US" sz="3200" dirty="0">
              <a:solidFill>
                <a:schemeClr val="tx2">
                  <a:lumMod val="7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133693-750D-4D1B-8F2C-441845EA1BA3}"/>
              </a:ext>
            </a:extLst>
          </p:cNvPr>
          <p:cNvSpPr txBox="1"/>
          <p:nvPr/>
        </p:nvSpPr>
        <p:spPr>
          <a:xfrm>
            <a:off x="584200" y="708510"/>
            <a:ext cx="34050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 안전인증 개편 실무 </a:t>
            </a:r>
            <a:r>
              <a:rPr lang="en-US" altLang="ko-KR" sz="14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TF </a:t>
            </a:r>
            <a:r>
              <a:rPr lang="ko-KR" altLang="en-US" sz="14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논의 안건</a:t>
            </a:r>
            <a:endParaRPr lang="ko-KR" altLang="en-US" sz="1400" dirty="0">
              <a:solidFill>
                <a:schemeClr val="tx2">
                  <a:lumMod val="7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4529417"/>
              </p:ext>
            </p:extLst>
          </p:nvPr>
        </p:nvGraphicFramePr>
        <p:xfrm>
          <a:off x="5113076" y="4370243"/>
          <a:ext cx="6757498" cy="2117761"/>
        </p:xfrm>
        <a:graphic>
          <a:graphicData uri="http://schemas.openxmlformats.org/drawingml/2006/table">
            <a:tbl>
              <a:tblPr/>
              <a:tblGrid>
                <a:gridCol w="1680577">
                  <a:extLst>
                    <a:ext uri="{9D8B030D-6E8A-4147-A177-3AD203B41FA5}">
                      <a16:colId xmlns:a16="http://schemas.microsoft.com/office/drawing/2014/main" val="3905034488"/>
                    </a:ext>
                  </a:extLst>
                </a:gridCol>
                <a:gridCol w="1761067">
                  <a:extLst>
                    <a:ext uri="{9D8B030D-6E8A-4147-A177-3AD203B41FA5}">
                      <a16:colId xmlns:a16="http://schemas.microsoft.com/office/drawing/2014/main" val="4039429536"/>
                    </a:ext>
                  </a:extLst>
                </a:gridCol>
                <a:gridCol w="3315854">
                  <a:extLst>
                    <a:ext uri="{9D8B030D-6E8A-4147-A177-3AD203B41FA5}">
                      <a16:colId xmlns:a16="http://schemas.microsoft.com/office/drawing/2014/main" val="75229841"/>
                    </a:ext>
                  </a:extLst>
                </a:gridCol>
              </a:tblGrid>
              <a:tr h="26762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구 분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주기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특이사항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6116582"/>
                  </a:ext>
                </a:extLst>
              </a:tr>
              <a:tr h="26762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유럽</a:t>
                      </a:r>
                      <a:r>
                        <a:rPr lang="en-US" altLang="ko-KR" sz="1400" kern="0" spc="-10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(</a:t>
                      </a:r>
                      <a:r>
                        <a:rPr lang="en-US" sz="1400" kern="0" spc="-10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EU)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-7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1</a:t>
                      </a:r>
                      <a:r>
                        <a:rPr lang="ko-KR" altLang="en-US" sz="1400" kern="0" spc="-7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년∼</a:t>
                      </a:r>
                      <a:r>
                        <a:rPr lang="en-US" altLang="ko-KR" sz="1400" kern="0" spc="-7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5</a:t>
                      </a:r>
                      <a:r>
                        <a:rPr lang="ko-KR" altLang="en-US" sz="1400" kern="0" spc="-7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년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14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모듈</a:t>
                      </a:r>
                      <a:r>
                        <a:rPr lang="en-US" altLang="ko-KR" sz="1400" kern="0" spc="-14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·</a:t>
                      </a:r>
                      <a:r>
                        <a:rPr lang="ko-KR" altLang="en-US" sz="1400" kern="0" spc="-14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기관별 차이가 있으며</a:t>
                      </a:r>
                      <a:r>
                        <a:rPr lang="en-US" altLang="ko-KR" sz="1400" kern="0" spc="-14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, </a:t>
                      </a:r>
                      <a:r>
                        <a:rPr lang="ko-KR" altLang="en-US" sz="1400" kern="0" spc="-14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보통 매년 공장심사 실시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9285206"/>
                  </a:ext>
                </a:extLst>
              </a:tr>
              <a:tr h="42844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미국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(</a:t>
                      </a: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UL)</a:t>
                      </a:r>
                      <a:endParaRPr lang="en-US" sz="1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7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최소</a:t>
                      </a:r>
                      <a:r>
                        <a:rPr lang="en-US" altLang="ko-KR" sz="1400" kern="0" spc="-7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: </a:t>
                      </a:r>
                      <a:r>
                        <a:rPr lang="ko-KR" altLang="en-US" sz="1400" kern="0" spc="-7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년 </a:t>
                      </a:r>
                      <a:r>
                        <a:rPr lang="en-US" altLang="ko-KR" sz="1400" kern="0" spc="-7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4</a:t>
                      </a:r>
                      <a:r>
                        <a:rPr lang="ko-KR" altLang="en-US" sz="1400" kern="0" spc="-7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회 최대</a:t>
                      </a:r>
                      <a:r>
                        <a:rPr lang="en-US" altLang="ko-KR" sz="1400" kern="0" spc="-7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: </a:t>
                      </a:r>
                      <a:r>
                        <a:rPr lang="ko-KR" altLang="en-US" sz="1400" kern="0" spc="-7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년</a:t>
                      </a:r>
                      <a:r>
                        <a:rPr lang="en-US" altLang="ko-KR" sz="1400" kern="0" spc="-7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24</a:t>
                      </a:r>
                      <a:r>
                        <a:rPr lang="ko-KR" altLang="en-US" sz="1400" kern="0" spc="-7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회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-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262312"/>
                  </a:ext>
                </a:extLst>
              </a:tr>
              <a:tr h="428445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전기용품 및 생활용품 안전관리법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-7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2</a:t>
                      </a:r>
                      <a:r>
                        <a:rPr lang="ko-KR" altLang="en-US" sz="1400" kern="0" spc="-7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년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strike="noStrike" kern="0" spc="-15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제조공장 확인</a:t>
                      </a:r>
                      <a:r>
                        <a:rPr lang="en-US" altLang="ko-KR" sz="1400" strike="noStrike" kern="0" spc="-15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, </a:t>
                      </a:r>
                      <a:r>
                        <a:rPr lang="ko-KR" altLang="en-US" sz="1400" strike="noStrike" kern="0" spc="-150" dirty="0" err="1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부품목록</a:t>
                      </a:r>
                      <a:r>
                        <a:rPr lang="ko-KR" altLang="en-US" sz="1400" strike="noStrike" kern="0" spc="-15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 확인</a:t>
                      </a:r>
                      <a:r>
                        <a:rPr lang="en-US" altLang="ko-KR" sz="1400" strike="noStrike" kern="0" spc="-15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, </a:t>
                      </a:r>
                      <a:r>
                        <a:rPr lang="ko-KR" altLang="en-US" sz="1400" strike="noStrike" kern="0" spc="-15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전기용품의</a:t>
                      </a:r>
                      <a:r>
                        <a:rPr lang="ko-KR" altLang="en-US" sz="1400" strike="noStrike" kern="0" spc="-15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한양신명조"/>
                        </a:rPr>
                        <a:t> </a:t>
                      </a:r>
                      <a:r>
                        <a:rPr lang="ko-KR" altLang="en-US" sz="1400" strike="noStrike" kern="0" spc="-15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안전기준 </a:t>
                      </a:r>
                      <a:r>
                        <a:rPr lang="ko-KR" altLang="en-US" sz="1400" kern="0" spc="-3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및 안전인증</a:t>
                      </a:r>
                      <a:r>
                        <a:rPr lang="ko-KR" altLang="en-US" sz="1400" kern="0" spc="-1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한양신명조"/>
                        </a:rPr>
                        <a:t> </a:t>
                      </a:r>
                      <a:r>
                        <a:rPr lang="ko-KR" altLang="en-US" sz="1400" kern="0" spc="-1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내용의 준수 여부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610990"/>
                  </a:ext>
                </a:extLst>
              </a:tr>
              <a:tr h="428445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건축자재등 품질인정 및 관리기준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-7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5</a:t>
                      </a:r>
                      <a:r>
                        <a:rPr lang="ko-KR" altLang="en-US" sz="1400" kern="0" spc="-7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년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방화도어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 등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3841247"/>
                  </a:ext>
                </a:extLst>
              </a:tr>
            </a:tbl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11406568" y="260121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10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906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/>
      <p:bldP spid="8" grpId="0"/>
      <p:bldP spid="9" grpId="0"/>
      <p:bldP spid="10" grpId="0"/>
      <p:bldP spid="11" grpId="0"/>
      <p:bldP spid="12" grpId="0"/>
      <p:bldP spid="13" grpId="0" animBg="1"/>
      <p:bldP spid="14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736368" y="2624093"/>
            <a:ext cx="4229100" cy="1621619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정기심사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주기 적정성 검토</a:t>
            </a: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4200" y="4322030"/>
            <a:ext cx="3738418" cy="108952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dirty="0" err="1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승강기법</a:t>
            </a:r>
            <a:r>
              <a:rPr lang="ko-KR" altLang="en-US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시행</a:t>
            </a:r>
            <a:r>
              <a:rPr lang="en-US" altLang="ko-KR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(2019.3.28.)</a:t>
            </a:r>
            <a:r>
              <a:rPr lang="ko-KR" altLang="en-US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이전 안전인증 </a:t>
            </a:r>
            <a:r>
              <a:rPr lang="ko-KR" altLang="en-US" dirty="0" err="1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정기심사</a:t>
            </a:r>
            <a:r>
              <a:rPr lang="ko-KR" altLang="en-US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dirty="0" smtClean="0">
                <a:solidFill>
                  <a:srgbClr val="0070C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주기는 </a:t>
            </a:r>
            <a:r>
              <a:rPr lang="en-US" altLang="ko-KR" dirty="0" smtClean="0">
                <a:solidFill>
                  <a:srgbClr val="0070C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2</a:t>
            </a:r>
            <a:r>
              <a:rPr lang="ko-KR" altLang="en-US" dirty="0" smtClean="0">
                <a:solidFill>
                  <a:srgbClr val="0070C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년</a:t>
            </a:r>
            <a:r>
              <a:rPr lang="ko-KR" altLang="en-US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이었으나</a:t>
            </a:r>
            <a:r>
              <a:rPr lang="en-US" altLang="ko-KR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법 시행 이후 </a:t>
            </a:r>
            <a:r>
              <a:rPr lang="en-US" altLang="ko-KR" dirty="0" smtClean="0">
                <a:solidFill>
                  <a:srgbClr val="0070C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3</a:t>
            </a:r>
            <a:r>
              <a:rPr lang="ko-KR" altLang="en-US" dirty="0" smtClean="0">
                <a:solidFill>
                  <a:srgbClr val="0070C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년으로 개정 </a:t>
            </a:r>
            <a:r>
              <a:rPr lang="ko-KR" altLang="en-US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적용</a:t>
            </a:r>
            <a:endParaRPr lang="en-US" dirty="0">
              <a:solidFill>
                <a:schemeClr val="tx1">
                  <a:alpha val="8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F459B5A-014C-4ABF-AEE2-1C9DD42063BA}"/>
              </a:ext>
            </a:extLst>
          </p:cNvPr>
          <p:cNvSpPr txBox="1"/>
          <p:nvPr/>
        </p:nvSpPr>
        <p:spPr>
          <a:xfrm>
            <a:off x="584200" y="152400"/>
            <a:ext cx="23551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TF </a:t>
            </a:r>
            <a:r>
              <a:rPr lang="ko-KR" altLang="en-US" sz="32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추진경과</a:t>
            </a:r>
            <a:endParaRPr lang="ko-KR" altLang="en-US" sz="3200" dirty="0">
              <a:solidFill>
                <a:schemeClr val="tx2">
                  <a:lumMod val="7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133693-750D-4D1B-8F2C-441845EA1BA3}"/>
              </a:ext>
            </a:extLst>
          </p:cNvPr>
          <p:cNvSpPr txBox="1"/>
          <p:nvPr/>
        </p:nvSpPr>
        <p:spPr>
          <a:xfrm>
            <a:off x="584200" y="708510"/>
            <a:ext cx="37641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 안전인증 개편 실무 </a:t>
            </a:r>
            <a:r>
              <a:rPr lang="en-US" altLang="ko-KR" sz="14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TF </a:t>
            </a:r>
            <a:r>
              <a:rPr lang="ko-KR" altLang="en-US" sz="14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논의 주요내용</a:t>
            </a:r>
            <a:endParaRPr lang="ko-KR" altLang="en-US" sz="1400" dirty="0">
              <a:solidFill>
                <a:schemeClr val="tx2">
                  <a:lumMod val="7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1" name="Rectangle 5"/>
          <p:cNvSpPr/>
          <p:nvPr/>
        </p:nvSpPr>
        <p:spPr>
          <a:xfrm>
            <a:off x="4965466" y="1218001"/>
            <a:ext cx="6979923" cy="5216050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2" name="Right Triangle 16"/>
          <p:cNvSpPr/>
          <p:nvPr/>
        </p:nvSpPr>
        <p:spPr>
          <a:xfrm rot="5400000" flipV="1">
            <a:off x="4811786" y="6273548"/>
            <a:ext cx="153680" cy="153680"/>
          </a:xfrm>
          <a:prstGeom prst="rtTriangle">
            <a:avLst/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032106" y="1260036"/>
            <a:ext cx="6665442" cy="480131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ko-KR" altLang="en-US" dirty="0" err="1" smtClean="0">
                <a:solidFill>
                  <a:srgbClr val="60986B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정기심사</a:t>
            </a:r>
            <a:r>
              <a:rPr lang="ko-KR" altLang="en-US" dirty="0" smtClean="0">
                <a:solidFill>
                  <a:srgbClr val="60986B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주기 적정성</a:t>
            </a:r>
            <a:endParaRPr lang="en-US" altLang="ko-KR" dirty="0" smtClean="0">
              <a:solidFill>
                <a:srgbClr val="60986B">
                  <a:alpha val="80000"/>
                </a:srgb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최초 </a:t>
            </a:r>
            <a:r>
              <a:rPr lang="en-US" altLang="ko-KR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2</a:t>
            </a:r>
            <a:r>
              <a:rPr lang="ko-KR" altLang="en-US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년에서 </a:t>
            </a:r>
            <a:r>
              <a:rPr lang="en-US" altLang="ko-KR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3</a:t>
            </a:r>
            <a:r>
              <a:rPr lang="ko-KR" altLang="en-US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년으로 확대 적용하였으나</a:t>
            </a:r>
            <a:r>
              <a:rPr lang="en-US" altLang="ko-KR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pc="-15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일부에서 </a:t>
            </a:r>
            <a:r>
              <a:rPr lang="en-US" altLang="ko-KR" spc="-150" dirty="0" smtClean="0">
                <a:solidFill>
                  <a:srgbClr val="FF000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3</a:t>
            </a:r>
            <a:r>
              <a:rPr lang="ko-KR" altLang="en-US" spc="-150" dirty="0" smtClean="0">
                <a:solidFill>
                  <a:srgbClr val="FF000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년의</a:t>
            </a:r>
            <a:r>
              <a:rPr lang="ko-KR" altLang="en-US" dirty="0" smtClean="0">
                <a:solidFill>
                  <a:srgbClr val="FF000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주기는 짧다</a:t>
            </a:r>
            <a:r>
              <a:rPr lang="ko-KR" altLang="en-US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는 의견이 제시됨</a:t>
            </a:r>
            <a:endParaRPr lang="en-US" altLang="ko-KR" dirty="0" smtClean="0">
              <a:solidFill>
                <a:schemeClr val="tx1">
                  <a:alpha val="8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1500" dirty="0" err="1" smtClean="0">
                <a:solidFill>
                  <a:srgbClr val="0070C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모델수가</a:t>
            </a:r>
            <a:r>
              <a:rPr lang="ko-KR" altLang="en-US" sz="1500" dirty="0" smtClean="0">
                <a:solidFill>
                  <a:srgbClr val="0070C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많아 </a:t>
            </a:r>
            <a:r>
              <a:rPr lang="en-US" altLang="ko-KR" sz="1500" dirty="0" smtClean="0">
                <a:solidFill>
                  <a:srgbClr val="0070C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3</a:t>
            </a:r>
            <a:r>
              <a:rPr lang="ko-KR" altLang="en-US" sz="1500" dirty="0" smtClean="0">
                <a:solidFill>
                  <a:srgbClr val="0070C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년의 주기는 짧다는 의견이 제시됨</a:t>
            </a:r>
            <a:endParaRPr lang="en-US" altLang="ko-KR" sz="1500" dirty="0" smtClean="0">
              <a:solidFill>
                <a:srgbClr val="0070C0">
                  <a:alpha val="80000"/>
                </a:srgb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1500" dirty="0" err="1" smtClean="0">
                <a:solidFill>
                  <a:srgbClr val="0070C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모델구분에</a:t>
            </a:r>
            <a:r>
              <a:rPr lang="ko-KR" altLang="en-US" sz="1500" dirty="0" smtClean="0">
                <a:solidFill>
                  <a:srgbClr val="0070C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대한 정의가 선행되고 주기에 대한 논의를 하자는  의견이 제시됨</a:t>
            </a:r>
            <a:endParaRPr lang="en-US" altLang="ko-KR" sz="1500" dirty="0" smtClean="0">
              <a:solidFill>
                <a:srgbClr val="0070C0">
                  <a:alpha val="80000"/>
                </a:srgb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주기의 적정성 검토는 안전에 영향이 </a:t>
            </a:r>
            <a:r>
              <a:rPr lang="ko-KR" altLang="en-US" spc="-15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있는지 없는지에 대한</a:t>
            </a:r>
            <a:r>
              <a:rPr lang="ko-KR" altLang="en-US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판단이 우선되어야 한다는 의견이 제시됨</a:t>
            </a:r>
            <a:endParaRPr lang="en-US" altLang="ko-KR" dirty="0" smtClean="0">
              <a:solidFill>
                <a:schemeClr val="tx1">
                  <a:alpha val="8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ko-KR" altLang="en-US" dirty="0" smtClean="0">
                <a:solidFill>
                  <a:srgbClr val="60986B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논의결과</a:t>
            </a:r>
            <a:endParaRPr lang="en-US" altLang="ko-KR" dirty="0" smtClean="0">
              <a:solidFill>
                <a:srgbClr val="60986B">
                  <a:alpha val="80000"/>
                </a:srgb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dirty="0" err="1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정기심사</a:t>
            </a:r>
            <a:r>
              <a:rPr lang="ko-KR" altLang="en-US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주기는 </a:t>
            </a:r>
            <a:r>
              <a:rPr lang="ko-KR" altLang="en-US" spc="-15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조건에 따라 판단이 달라지므로 각 분과에서</a:t>
            </a:r>
            <a:r>
              <a:rPr lang="ko-KR" altLang="en-US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검토 후 합동회의에서 </a:t>
            </a:r>
            <a:r>
              <a:rPr lang="ko-KR" altLang="en-US" dirty="0" err="1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재논의</a:t>
            </a:r>
            <a:r>
              <a:rPr lang="ko-KR" altLang="en-US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하기로 함</a:t>
            </a:r>
            <a:endParaRPr lang="en-US" altLang="ko-KR" dirty="0" smtClean="0">
              <a:solidFill>
                <a:schemeClr val="tx1">
                  <a:alpha val="8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1500" dirty="0" smtClean="0">
                <a:solidFill>
                  <a:srgbClr val="0070C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모델 구분의 복잡성</a:t>
            </a:r>
            <a:r>
              <a:rPr lang="en-US" altLang="ko-KR" sz="1500" dirty="0" smtClean="0">
                <a:solidFill>
                  <a:srgbClr val="0070C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1500" dirty="0" err="1" smtClean="0">
                <a:solidFill>
                  <a:srgbClr val="0070C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안전성시험</a:t>
            </a:r>
            <a:r>
              <a:rPr lang="ko-KR" altLang="en-US" sz="1500" dirty="0" smtClean="0">
                <a:solidFill>
                  <a:srgbClr val="0070C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대상</a:t>
            </a:r>
            <a:r>
              <a:rPr lang="en-US" altLang="ko-KR" sz="1500" dirty="0" smtClean="0">
                <a:solidFill>
                  <a:srgbClr val="0070C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1500" dirty="0" smtClean="0">
                <a:solidFill>
                  <a:srgbClr val="0070C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안전기준 적용 등</a:t>
            </a:r>
            <a:endParaRPr lang="en-US" sz="1500" dirty="0">
              <a:solidFill>
                <a:srgbClr val="0070C0">
                  <a:alpha val="80000"/>
                </a:srgb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406568" y="260121"/>
            <a:ext cx="424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11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114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736368" y="2624093"/>
            <a:ext cx="4229100" cy="1621619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변경인증</a:t>
            </a: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법령개정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안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F459B5A-014C-4ABF-AEE2-1C9DD42063BA}"/>
              </a:ext>
            </a:extLst>
          </p:cNvPr>
          <p:cNvSpPr txBox="1"/>
          <p:nvPr/>
        </p:nvSpPr>
        <p:spPr>
          <a:xfrm>
            <a:off x="584200" y="152400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참고자료</a:t>
            </a:r>
            <a:endParaRPr lang="ko-KR" altLang="en-US" sz="3200" dirty="0">
              <a:solidFill>
                <a:schemeClr val="tx2">
                  <a:lumMod val="7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133693-750D-4D1B-8F2C-441845EA1BA3}"/>
              </a:ext>
            </a:extLst>
          </p:cNvPr>
          <p:cNvSpPr txBox="1"/>
          <p:nvPr/>
        </p:nvSpPr>
        <p:spPr>
          <a:xfrm>
            <a:off x="584200" y="708510"/>
            <a:ext cx="23839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err="1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변경인증</a:t>
            </a:r>
            <a:r>
              <a:rPr lang="ko-KR" altLang="en-US" sz="14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관련 법령개정</a:t>
            </a:r>
            <a:r>
              <a:rPr lang="en-US" altLang="ko-KR" sz="14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4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</a:t>
            </a:r>
            <a:r>
              <a:rPr lang="en-US" altLang="ko-KR" sz="14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sz="1400" dirty="0">
              <a:solidFill>
                <a:schemeClr val="tx2">
                  <a:lumMod val="7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0" name="Rectangle 5"/>
          <p:cNvSpPr/>
          <p:nvPr/>
        </p:nvSpPr>
        <p:spPr>
          <a:xfrm>
            <a:off x="4867791" y="1209690"/>
            <a:ext cx="6979923" cy="5257612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1" name="Right Triangle 16"/>
          <p:cNvSpPr/>
          <p:nvPr/>
        </p:nvSpPr>
        <p:spPr>
          <a:xfrm rot="5400000" flipV="1">
            <a:off x="4714111" y="6323424"/>
            <a:ext cx="153680" cy="153680"/>
          </a:xfrm>
          <a:prstGeom prst="rtTriangle">
            <a:avLst/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34431" y="1251725"/>
            <a:ext cx="6665442" cy="507831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ko-KR" altLang="en-US" dirty="0" err="1" smtClean="0">
                <a:solidFill>
                  <a:srgbClr val="60986B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변경인증</a:t>
            </a:r>
            <a:r>
              <a:rPr lang="ko-KR" altLang="en-US" dirty="0" smtClean="0">
                <a:solidFill>
                  <a:srgbClr val="60986B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관련 법령개정</a:t>
            </a:r>
            <a:r>
              <a:rPr lang="en-US" altLang="ko-KR" dirty="0" smtClean="0">
                <a:solidFill>
                  <a:srgbClr val="60986B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dirty="0" smtClean="0">
                <a:solidFill>
                  <a:srgbClr val="60986B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</a:t>
            </a:r>
            <a:r>
              <a:rPr lang="en-US" altLang="ko-KR" dirty="0" smtClean="0">
                <a:solidFill>
                  <a:srgbClr val="60986B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dirty="0" smtClean="0">
                <a:solidFill>
                  <a:srgbClr val="0070C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dirty="0" smtClean="0">
                <a:solidFill>
                  <a:srgbClr val="0070C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현행</a:t>
            </a:r>
            <a:r>
              <a:rPr lang="en-US" altLang="ko-KR" dirty="0" smtClean="0">
                <a:solidFill>
                  <a:srgbClr val="0070C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 </a:t>
            </a:r>
            <a:r>
              <a:rPr lang="ko-KR" altLang="en-US" dirty="0" smtClean="0">
                <a:solidFill>
                  <a:srgbClr val="0070C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포지티브 </a:t>
            </a:r>
            <a:r>
              <a:rPr lang="ko-KR" altLang="en-US" dirty="0">
                <a:solidFill>
                  <a:srgbClr val="0070C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규제</a:t>
            </a:r>
            <a:r>
              <a:rPr lang="en-US" altLang="ko-KR" dirty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: </a:t>
            </a:r>
            <a:r>
              <a:rPr lang="ko-KR" altLang="en-US" dirty="0" err="1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일부사항을</a:t>
            </a:r>
            <a:r>
              <a:rPr lang="ko-KR" altLang="en-US" dirty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제외하고 전부 </a:t>
            </a:r>
            <a:r>
              <a:rPr lang="ko-KR" altLang="en-US" dirty="0" err="1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변경인증</a:t>
            </a:r>
            <a:endParaRPr lang="en-US" altLang="ko-KR" dirty="0">
              <a:solidFill>
                <a:schemeClr val="tx1">
                  <a:alpha val="8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 err="1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변경인증</a:t>
            </a:r>
            <a:r>
              <a:rPr lang="ko-KR" altLang="en-US" dirty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면제대상</a:t>
            </a:r>
            <a:r>
              <a:rPr lang="en-US" altLang="ko-KR" dirty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dirty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현행 </a:t>
            </a:r>
            <a:r>
              <a:rPr lang="ko-KR" altLang="en-US" dirty="0" err="1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승강기법</a:t>
            </a:r>
            <a:r>
              <a:rPr lang="ko-KR" altLang="en-US" dirty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시행규칙 제</a:t>
            </a:r>
            <a:r>
              <a:rPr lang="en-US" altLang="ko-KR" dirty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14</a:t>
            </a:r>
            <a:r>
              <a:rPr lang="ko-KR" altLang="en-US" dirty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조 제</a:t>
            </a:r>
            <a:r>
              <a:rPr lang="en-US" altLang="ko-KR" dirty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5</a:t>
            </a:r>
            <a:r>
              <a:rPr lang="ko-KR" altLang="en-US" dirty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항</a:t>
            </a:r>
            <a:r>
              <a:rPr lang="en-US" altLang="ko-KR" dirty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dirty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제</a:t>
            </a:r>
            <a:r>
              <a:rPr lang="en-US" altLang="ko-KR" dirty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30</a:t>
            </a:r>
            <a:r>
              <a:rPr lang="ko-KR" altLang="en-US" dirty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조제</a:t>
            </a:r>
            <a:r>
              <a:rPr lang="en-US" altLang="ko-KR" dirty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5</a:t>
            </a:r>
            <a:r>
              <a:rPr lang="ko-KR" altLang="en-US" dirty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항</a:t>
            </a:r>
            <a:r>
              <a:rPr lang="en-US" altLang="ko-KR" dirty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ko-KR" altLang="en-US" dirty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에 대해서만 심사</a:t>
            </a:r>
            <a:endParaRPr lang="en-US" altLang="ko-KR" sz="1500" dirty="0">
              <a:solidFill>
                <a:srgbClr val="0070C0">
                  <a:alpha val="80000"/>
                </a:srgb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en-US" altLang="ko-KR" dirty="0" smtClean="0">
              <a:solidFill>
                <a:srgbClr val="0070C0">
                  <a:alpha val="80000"/>
                </a:srgb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en-US" altLang="ko-KR" dirty="0">
              <a:solidFill>
                <a:srgbClr val="0070C0">
                  <a:alpha val="80000"/>
                </a:srgb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en-US" altLang="ko-KR" dirty="0" smtClean="0">
              <a:solidFill>
                <a:srgbClr val="0070C0">
                  <a:alpha val="80000"/>
                </a:srgb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dirty="0" smtClean="0">
                <a:solidFill>
                  <a:srgbClr val="0070C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dirty="0" smtClean="0">
                <a:solidFill>
                  <a:srgbClr val="0070C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개정</a:t>
            </a:r>
            <a:r>
              <a:rPr lang="en-US" altLang="ko-KR" dirty="0" smtClean="0">
                <a:solidFill>
                  <a:srgbClr val="0070C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 </a:t>
            </a:r>
            <a:r>
              <a:rPr lang="ko-KR" altLang="en-US" dirty="0" smtClean="0">
                <a:solidFill>
                  <a:srgbClr val="0070C0">
                    <a:alpha val="80000"/>
                  </a:srgb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네거티브 규제</a:t>
            </a:r>
            <a:r>
              <a:rPr lang="en-US" altLang="ko-KR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: </a:t>
            </a:r>
            <a:r>
              <a:rPr lang="ko-KR" altLang="en-US" dirty="0" err="1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일부사항에</a:t>
            </a:r>
            <a:r>
              <a:rPr lang="ko-KR" altLang="en-US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대해서만 </a:t>
            </a:r>
            <a:r>
              <a:rPr lang="ko-KR" altLang="en-US" dirty="0" err="1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변경인증</a:t>
            </a:r>
            <a:endParaRPr lang="en-US" altLang="ko-KR" dirty="0">
              <a:solidFill>
                <a:schemeClr val="tx1">
                  <a:alpha val="8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 err="1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변경인증</a:t>
            </a:r>
            <a:r>
              <a:rPr lang="ko-KR" altLang="en-US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대상 설계변경이 있어 </a:t>
            </a:r>
            <a:r>
              <a:rPr lang="ko-KR" altLang="en-US" spc="-150" dirty="0" err="1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변경인증을</a:t>
            </a:r>
            <a:r>
              <a:rPr lang="ko-KR" altLang="en-US" spc="-15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받은 경우</a:t>
            </a:r>
            <a:r>
              <a:rPr lang="en-US" altLang="ko-KR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dirty="0" err="1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변경인증을</a:t>
            </a:r>
            <a:r>
              <a:rPr lang="ko-KR" altLang="en-US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이미 받은 설계변경을 제외한 </a:t>
            </a:r>
            <a:r>
              <a:rPr lang="ko-KR" altLang="en-US" spc="-15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나머지 변경</a:t>
            </a:r>
            <a:r>
              <a:rPr lang="ko-KR" altLang="en-US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사항에 대해 심사</a:t>
            </a:r>
            <a:endParaRPr lang="en-US" altLang="ko-KR" dirty="0" smtClean="0">
              <a:solidFill>
                <a:schemeClr val="tx1">
                  <a:alpha val="8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 err="1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변경인증</a:t>
            </a:r>
            <a:r>
              <a:rPr lang="ko-KR" altLang="en-US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대상 설계변경이 없어 </a:t>
            </a:r>
            <a:r>
              <a:rPr lang="ko-KR" altLang="en-US" dirty="0" err="1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변경인증을</a:t>
            </a:r>
            <a:r>
              <a:rPr lang="ko-KR" altLang="en-US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pc="-150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받지 않은</a:t>
            </a:r>
            <a:r>
              <a:rPr lang="ko-KR" altLang="en-US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경우</a:t>
            </a:r>
            <a:r>
              <a:rPr lang="en-US" altLang="ko-KR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변경 사항에 대해 심사</a:t>
            </a:r>
            <a:endParaRPr lang="en-US" altLang="ko-KR" dirty="0" smtClean="0">
              <a:solidFill>
                <a:schemeClr val="tx1">
                  <a:alpha val="8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406568" y="260121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12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" name="줄무늬가 있는 오른쪽 화살표 2"/>
          <p:cNvSpPr/>
          <p:nvPr/>
        </p:nvSpPr>
        <p:spPr>
          <a:xfrm rot="5400000">
            <a:off x="8274047" y="2480083"/>
            <a:ext cx="596901" cy="1741517"/>
          </a:xfrm>
          <a:prstGeom prst="striped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0351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736368" y="2624093"/>
            <a:ext cx="4229100" cy="728707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</a:t>
            </a: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09320" y="3352800"/>
            <a:ext cx="3738418" cy="38087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지침 제</a:t>
            </a:r>
            <a:r>
              <a:rPr lang="en-US" altLang="ko-KR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15</a:t>
            </a:r>
            <a:r>
              <a:rPr lang="ko-KR" altLang="en-US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조</a:t>
            </a:r>
            <a:endParaRPr lang="en-US" dirty="0">
              <a:solidFill>
                <a:schemeClr val="tx1">
                  <a:alpha val="8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F459B5A-014C-4ABF-AEE2-1C9DD42063BA}"/>
              </a:ext>
            </a:extLst>
          </p:cNvPr>
          <p:cNvSpPr txBox="1"/>
          <p:nvPr/>
        </p:nvSpPr>
        <p:spPr>
          <a:xfrm>
            <a:off x="584200" y="152400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참고자료</a:t>
            </a:r>
            <a:endParaRPr lang="ko-KR" altLang="en-US" sz="3200" dirty="0">
              <a:solidFill>
                <a:schemeClr val="tx2">
                  <a:lumMod val="7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133693-750D-4D1B-8F2C-441845EA1BA3}"/>
              </a:ext>
            </a:extLst>
          </p:cNvPr>
          <p:cNvSpPr txBox="1"/>
          <p:nvPr/>
        </p:nvSpPr>
        <p:spPr>
          <a:xfrm>
            <a:off x="584200" y="708510"/>
            <a:ext cx="29306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유럽의 승강기 지침</a:t>
            </a:r>
            <a:r>
              <a:rPr lang="en-US" altLang="ko-KR" sz="14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(Lift Directive)</a:t>
            </a:r>
            <a:endParaRPr lang="ko-KR" altLang="en-US" sz="1400" dirty="0">
              <a:solidFill>
                <a:schemeClr val="tx2">
                  <a:lumMod val="7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1" name="Rectangle 5"/>
          <p:cNvSpPr/>
          <p:nvPr/>
        </p:nvSpPr>
        <p:spPr>
          <a:xfrm>
            <a:off x="4965466" y="1217684"/>
            <a:ext cx="6979923" cy="5235870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2" name="Right Triangle 16"/>
          <p:cNvSpPr/>
          <p:nvPr/>
        </p:nvSpPr>
        <p:spPr>
          <a:xfrm rot="5400000" flipV="1">
            <a:off x="4811786" y="6293528"/>
            <a:ext cx="153680" cy="153680"/>
          </a:xfrm>
          <a:prstGeom prst="rtTriangle">
            <a:avLst/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944" y="1318327"/>
            <a:ext cx="6819030" cy="3230881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4946253" y="4493905"/>
            <a:ext cx="7024128" cy="1486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 latinLnBrk="0">
              <a:lnSpc>
                <a:spcPct val="160000"/>
              </a:lnSpc>
              <a:spcBef>
                <a:spcPts val="500"/>
              </a:spcBef>
              <a:buFont typeface="Wingdings" panose="05000000000000000000" pitchFamily="2" charset="2"/>
              <a:buChar char="v"/>
            </a:pPr>
            <a:r>
              <a:rPr lang="ko-KR" altLang="en-US" kern="0" dirty="0" smtClean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국내의 </a:t>
            </a:r>
            <a:r>
              <a:rPr lang="ko-KR" altLang="en-US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경우 </a:t>
            </a:r>
            <a:r>
              <a:rPr lang="ko-KR" altLang="en-US" kern="0" dirty="0">
                <a:solidFill>
                  <a:srgbClr val="0070C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모듈</a:t>
            </a:r>
            <a:r>
              <a:rPr lang="en-US" altLang="ko-KR" kern="0" dirty="0">
                <a:solidFill>
                  <a:srgbClr val="0070C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B+</a:t>
            </a:r>
            <a:r>
              <a:rPr lang="ko-KR" altLang="en-US" kern="0" dirty="0">
                <a:solidFill>
                  <a:srgbClr val="0070C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모듈</a:t>
            </a:r>
            <a:r>
              <a:rPr lang="en-US" altLang="ko-KR" kern="0" dirty="0">
                <a:solidFill>
                  <a:srgbClr val="0070C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D(</a:t>
            </a:r>
            <a:r>
              <a:rPr lang="ko-KR" altLang="en-US" kern="0" dirty="0">
                <a:solidFill>
                  <a:srgbClr val="0070C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모델</a:t>
            </a:r>
            <a:r>
              <a:rPr lang="en-US" altLang="ko-KR" kern="0" dirty="0">
                <a:solidFill>
                  <a:srgbClr val="0070C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en-US" altLang="ko-KR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kern="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모듈</a:t>
            </a:r>
            <a:r>
              <a:rPr lang="en-US" altLang="ko-KR" kern="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G(</a:t>
            </a:r>
            <a:r>
              <a:rPr lang="ko-KR" altLang="en-US" kern="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개별</a:t>
            </a:r>
            <a:r>
              <a:rPr lang="en-US" altLang="ko-KR" kern="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kern="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시험 제외</a:t>
            </a:r>
            <a:r>
              <a:rPr lang="en-US" altLang="ko-KR" kern="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ko-KR" altLang="en-US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를 일부 수정 도입</a:t>
            </a:r>
          </a:p>
          <a:p>
            <a:pPr marL="285750" indent="-285750" fontAlgn="base" latinLnBrk="0">
              <a:lnSpc>
                <a:spcPct val="160000"/>
              </a:lnSpc>
              <a:spcBef>
                <a:spcPts val="500"/>
              </a:spcBef>
              <a:buFont typeface="Wingdings" panose="05000000000000000000" pitchFamily="2" charset="2"/>
              <a:buChar char="v"/>
            </a:pPr>
            <a:r>
              <a:rPr lang="ko-KR" altLang="en-US" kern="0" spc="-150" dirty="0" smtClean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유럽 </a:t>
            </a:r>
            <a:r>
              <a:rPr lang="ko-KR" altLang="en-US" kern="0" spc="-15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국가별로 이후 설치</a:t>
            </a:r>
            <a:r>
              <a:rPr lang="en-US" altLang="ko-KR" kern="0" spc="-15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kern="0" spc="-15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인수</a:t>
            </a:r>
            <a:r>
              <a:rPr lang="en-US" altLang="ko-KR" kern="0" spc="-15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ko-KR" altLang="en-US" kern="0" spc="-15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검사를 별도로 하는 경우</a:t>
            </a:r>
            <a:r>
              <a:rPr lang="en-US" altLang="ko-KR" kern="0" spc="-15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kern="0" spc="-15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독일 등</a:t>
            </a:r>
            <a:r>
              <a:rPr lang="en-US" altLang="ko-KR" kern="0" spc="-15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ko-KR" altLang="en-US" kern="0" spc="-15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도 있음</a:t>
            </a:r>
            <a:endParaRPr lang="ko-KR" altLang="en-US" kern="0" spc="-150" dirty="0">
              <a:solidFill>
                <a:srgbClr val="000000"/>
              </a:solidFill>
              <a:effectLst/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406568" y="260121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13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761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9F459B5A-014C-4ABF-AEE2-1C9DD42063BA}"/>
              </a:ext>
            </a:extLst>
          </p:cNvPr>
          <p:cNvSpPr txBox="1"/>
          <p:nvPr/>
        </p:nvSpPr>
        <p:spPr>
          <a:xfrm>
            <a:off x="584200" y="152400"/>
            <a:ext cx="16722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spc="-3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참고자료</a:t>
            </a:r>
            <a:endParaRPr lang="ko-KR" altLang="en-US" sz="3200" spc="-300" dirty="0">
              <a:solidFill>
                <a:schemeClr val="tx2">
                  <a:lumMod val="7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1" name="Rectangle 5"/>
          <p:cNvSpPr/>
          <p:nvPr/>
        </p:nvSpPr>
        <p:spPr>
          <a:xfrm>
            <a:off x="4965466" y="1375943"/>
            <a:ext cx="6979923" cy="5018084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2" name="Right Triangle 16"/>
          <p:cNvSpPr/>
          <p:nvPr/>
        </p:nvSpPr>
        <p:spPr>
          <a:xfrm rot="5400000" flipV="1">
            <a:off x="4811786" y="6231983"/>
            <a:ext cx="153680" cy="153680"/>
          </a:xfrm>
          <a:prstGeom prst="rtTriangle">
            <a:avLst/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9" name="Title 2"/>
          <p:cNvSpPr txBox="1">
            <a:spLocks/>
          </p:cNvSpPr>
          <p:nvPr/>
        </p:nvSpPr>
        <p:spPr>
          <a:xfrm>
            <a:off x="736368" y="2624093"/>
            <a:ext cx="4229100" cy="728707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부품</a:t>
            </a: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09320" y="3352800"/>
            <a:ext cx="3738418" cy="38087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지침 제</a:t>
            </a:r>
            <a:r>
              <a:rPr lang="en-US" altLang="ko-KR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16</a:t>
            </a:r>
            <a:r>
              <a:rPr lang="ko-KR" altLang="en-US" dirty="0" smtClean="0">
                <a:solidFill>
                  <a:schemeClr val="tx1">
                    <a:alpha val="8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조</a:t>
            </a:r>
            <a:endParaRPr lang="en-US" dirty="0">
              <a:solidFill>
                <a:schemeClr val="tx1">
                  <a:alpha val="8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F133693-750D-4D1B-8F2C-441845EA1BA3}"/>
              </a:ext>
            </a:extLst>
          </p:cNvPr>
          <p:cNvSpPr txBox="1"/>
          <p:nvPr/>
        </p:nvSpPr>
        <p:spPr>
          <a:xfrm>
            <a:off x="584200" y="708510"/>
            <a:ext cx="29306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유럽의 승강기 지침</a:t>
            </a:r>
            <a:r>
              <a:rPr lang="en-US" altLang="ko-KR" sz="14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(Lift Directive)</a:t>
            </a:r>
            <a:endParaRPr lang="ko-KR" altLang="en-US" sz="1400" dirty="0">
              <a:solidFill>
                <a:schemeClr val="tx2">
                  <a:lumMod val="7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4964614" y="4229963"/>
            <a:ext cx="6980775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 latinLnBrk="0">
              <a:lnSpc>
                <a:spcPct val="160000"/>
              </a:lnSpc>
              <a:spcBef>
                <a:spcPts val="500"/>
              </a:spcBef>
              <a:buFont typeface="Wingdings" panose="05000000000000000000" pitchFamily="2" charset="2"/>
              <a:buChar char="v"/>
            </a:pPr>
            <a:r>
              <a:rPr lang="ko-KR" altLang="en-US" kern="0" dirty="0" smtClean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국내의 </a:t>
            </a:r>
            <a:r>
              <a:rPr lang="ko-KR" altLang="en-US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경우 종전 </a:t>
            </a:r>
            <a:r>
              <a:rPr lang="ko-KR" altLang="en-US" kern="0" dirty="0" err="1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품공법</a:t>
            </a:r>
            <a:r>
              <a:rPr lang="en-US" altLang="ko-KR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kern="0" dirty="0" err="1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전기용품법</a:t>
            </a:r>
            <a:r>
              <a:rPr lang="ko-KR" altLang="en-US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등과의 관계를 고려</a:t>
            </a:r>
            <a:r>
              <a:rPr lang="en-US" altLang="ko-KR" kern="0" dirty="0" smtClean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kern="0" dirty="0" smtClean="0">
                <a:solidFill>
                  <a:srgbClr val="0070C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모듈</a:t>
            </a:r>
            <a:r>
              <a:rPr lang="en-US" altLang="ko-KR" kern="0" dirty="0" smtClean="0">
                <a:solidFill>
                  <a:srgbClr val="0070C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B+</a:t>
            </a:r>
            <a:r>
              <a:rPr lang="ko-KR" altLang="en-US" kern="0" dirty="0" smtClean="0">
                <a:solidFill>
                  <a:srgbClr val="0070C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모듈</a:t>
            </a:r>
            <a:r>
              <a:rPr lang="en-US" altLang="ko-KR" kern="0" dirty="0">
                <a:solidFill>
                  <a:srgbClr val="0070C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D</a:t>
            </a:r>
            <a:r>
              <a:rPr lang="ko-KR" altLang="en-US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로 도입된 것을 그대로 차용</a:t>
            </a:r>
            <a:endParaRPr lang="ko-KR" altLang="en-US" sz="2000" kern="0" dirty="0">
              <a:solidFill>
                <a:srgbClr val="000000"/>
              </a:solidFill>
              <a:effectLst/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406568" y="260121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14</a:t>
            </a:r>
            <a:endParaRPr lang="ko-KR" altLang="en-US" dirty="0">
              <a:solidFill>
                <a:schemeClr val="bg1"/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0020" y="1420651"/>
            <a:ext cx="6826241" cy="2694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03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B6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37793D34-8B2E-4066-9485-C516DDD7D3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93453F71-7913-4F66-BD3A-E3BE95B9A95E}"/>
              </a:ext>
            </a:extLst>
          </p:cNvPr>
          <p:cNvSpPr/>
          <p:nvPr/>
        </p:nvSpPr>
        <p:spPr>
          <a:xfrm>
            <a:off x="6817895" y="1775911"/>
            <a:ext cx="4676274" cy="34490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EBA89F-1543-4371-A8E5-9EDB75E702E2}"/>
              </a:ext>
            </a:extLst>
          </p:cNvPr>
          <p:cNvSpPr txBox="1"/>
          <p:nvPr/>
        </p:nvSpPr>
        <p:spPr>
          <a:xfrm>
            <a:off x="8268609" y="3208049"/>
            <a:ext cx="17748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4000" b="1" spc="3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Q &amp; A</a:t>
            </a:r>
            <a:endParaRPr lang="ko-KR" altLang="en-US" sz="4000" b="1" spc="3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864815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ACEB641-7DC7-4D90-BFCC-5361418AAD9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3B4338A-C4FC-4929-8C05-D9B0F67E7B23}"/>
              </a:ext>
            </a:extLst>
          </p:cNvPr>
          <p:cNvSpPr txBox="1"/>
          <p:nvPr/>
        </p:nvSpPr>
        <p:spPr>
          <a:xfrm>
            <a:off x="4689207" y="3075057"/>
            <a:ext cx="28135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4400" spc="-300" dirty="0" smtClean="0">
                <a:solidFill>
                  <a:schemeClr val="bg1"/>
                </a:solidFill>
              </a:rPr>
              <a:t>감사합니다</a:t>
            </a:r>
            <a:endParaRPr lang="ko-KR" altLang="en-US" sz="4400" spc="-3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142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8FAC6255-C04D-4399-B8D8-488408A72284}"/>
              </a:ext>
            </a:extLst>
          </p:cNvPr>
          <p:cNvCxnSpPr>
            <a:cxnSpLocks/>
          </p:cNvCxnSpPr>
          <p:nvPr/>
        </p:nvCxnSpPr>
        <p:spPr>
          <a:xfrm>
            <a:off x="1422400" y="1079500"/>
            <a:ext cx="46736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5">
            <a:extLst>
              <a:ext uri="{FF2B5EF4-FFF2-40B4-BE49-F238E27FC236}">
                <a16:creationId xmlns:a16="http://schemas.microsoft.com/office/drawing/2014/main" id="{CA30AA6D-1CFB-4451-B2D6-B11DFB79027F}"/>
              </a:ext>
            </a:extLst>
          </p:cNvPr>
          <p:cNvSpPr/>
          <p:nvPr/>
        </p:nvSpPr>
        <p:spPr>
          <a:xfrm>
            <a:off x="292100" y="-12700"/>
            <a:ext cx="711200" cy="1676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465FBA-7388-4BCD-BE66-2A303CF47AD5}"/>
              </a:ext>
            </a:extLst>
          </p:cNvPr>
          <p:cNvSpPr txBox="1"/>
          <p:nvPr/>
        </p:nvSpPr>
        <p:spPr>
          <a:xfrm>
            <a:off x="1422400" y="317668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목차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88B0D7-AC31-404A-9A28-059B23B58B1C}"/>
              </a:ext>
            </a:extLst>
          </p:cNvPr>
          <p:cNvSpPr txBox="1"/>
          <p:nvPr/>
        </p:nvSpPr>
        <p:spPr>
          <a:xfrm>
            <a:off x="1422400" y="1788730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accent1"/>
                </a:solidFill>
              </a:rPr>
              <a:t>1</a:t>
            </a:r>
            <a:endParaRPr lang="ko-KR" altLang="en-US" sz="4800" b="1" dirty="0">
              <a:solidFill>
                <a:schemeClr val="accent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1BA218-006A-468B-B09F-2B7A8E1297FE}"/>
              </a:ext>
            </a:extLst>
          </p:cNvPr>
          <p:cNvSpPr txBox="1"/>
          <p:nvPr/>
        </p:nvSpPr>
        <p:spPr>
          <a:xfrm>
            <a:off x="1422400" y="2817470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accent1"/>
                </a:solidFill>
              </a:rPr>
              <a:t>2</a:t>
            </a:r>
            <a:endParaRPr lang="ko-KR" altLang="en-US" sz="4800" b="1" dirty="0">
              <a:solidFill>
                <a:schemeClr val="accent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73DCEB7-630E-4CE9-A2EB-1E9C94937A7C}"/>
              </a:ext>
            </a:extLst>
          </p:cNvPr>
          <p:cNvSpPr txBox="1"/>
          <p:nvPr/>
        </p:nvSpPr>
        <p:spPr>
          <a:xfrm>
            <a:off x="1422400" y="3846210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accent1"/>
                </a:solidFill>
              </a:rPr>
              <a:t>3</a:t>
            </a:r>
            <a:endParaRPr lang="ko-KR" altLang="en-US" sz="4800" b="1" dirty="0">
              <a:solidFill>
                <a:schemeClr val="accent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7894CA1-6FEF-4E2D-BEDC-5AD7E722CB1B}"/>
              </a:ext>
            </a:extLst>
          </p:cNvPr>
          <p:cNvSpPr txBox="1"/>
          <p:nvPr/>
        </p:nvSpPr>
        <p:spPr>
          <a:xfrm>
            <a:off x="1422400" y="4874950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accent1"/>
                </a:solidFill>
              </a:rPr>
              <a:t>4</a:t>
            </a:r>
            <a:endParaRPr lang="ko-KR" altLang="en-US" sz="4800" b="1" dirty="0">
              <a:solidFill>
                <a:schemeClr val="accent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AB538D6-DE74-43E9-9155-6D992E48B873}"/>
              </a:ext>
            </a:extLst>
          </p:cNvPr>
          <p:cNvSpPr txBox="1"/>
          <p:nvPr/>
        </p:nvSpPr>
        <p:spPr>
          <a:xfrm>
            <a:off x="1954885" y="2004173"/>
            <a:ext cx="10278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TF 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개요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8EFD4AF-3DE2-4B3B-A4B4-88B289E4D514}"/>
              </a:ext>
            </a:extLst>
          </p:cNvPr>
          <p:cNvSpPr txBox="1"/>
          <p:nvPr/>
        </p:nvSpPr>
        <p:spPr>
          <a:xfrm>
            <a:off x="1950109" y="3039451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운영방향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848FF4F-41AE-4C0D-B27B-4E59069A0B69}"/>
              </a:ext>
            </a:extLst>
          </p:cNvPr>
          <p:cNvSpPr txBox="1"/>
          <p:nvPr/>
        </p:nvSpPr>
        <p:spPr>
          <a:xfrm>
            <a:off x="1945333" y="4074729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추진경과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3194435-650F-4037-9924-09DE870F8780}"/>
              </a:ext>
            </a:extLst>
          </p:cNvPr>
          <p:cNvSpPr txBox="1"/>
          <p:nvPr/>
        </p:nvSpPr>
        <p:spPr>
          <a:xfrm>
            <a:off x="10006664" y="6588607"/>
            <a:ext cx="219483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900" dirty="0">
                <a:solidFill>
                  <a:schemeClr val="bg1"/>
                </a:solidFill>
              </a:rPr>
              <a:t>ⓒSaebyeol Yu.</a:t>
            </a:r>
            <a:r>
              <a:rPr lang="ko-KR" altLang="en-US" sz="900" dirty="0">
                <a:solidFill>
                  <a:schemeClr val="bg1"/>
                </a:solidFill>
              </a:rPr>
              <a:t> </a:t>
            </a:r>
            <a:r>
              <a:rPr lang="en-US" altLang="ko-KR" sz="900" dirty="0" err="1">
                <a:solidFill>
                  <a:schemeClr val="bg1"/>
                </a:solidFill>
              </a:rPr>
              <a:t>Saebyeol’s</a:t>
            </a:r>
            <a:r>
              <a:rPr lang="ko-KR" altLang="en-US" sz="900" dirty="0">
                <a:solidFill>
                  <a:schemeClr val="bg1"/>
                </a:solidFill>
              </a:rPr>
              <a:t> </a:t>
            </a:r>
            <a:r>
              <a:rPr lang="en-US" altLang="ko-KR" sz="900" dirty="0">
                <a:solidFill>
                  <a:schemeClr val="bg1"/>
                </a:solidFill>
              </a:rPr>
              <a:t>PowerPoint</a:t>
            </a:r>
            <a:endParaRPr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24" name="그림 2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684" y="7192"/>
            <a:ext cx="5475316" cy="6858000"/>
          </a:xfrm>
          <a:prstGeom prst="rect">
            <a:avLst/>
          </a:prstGeom>
        </p:spPr>
      </p:pic>
      <p:sp>
        <p:nvSpPr>
          <p:cNvPr id="2" name="직사각형 1"/>
          <p:cNvSpPr/>
          <p:nvPr/>
        </p:nvSpPr>
        <p:spPr>
          <a:xfrm>
            <a:off x="1954885" y="5110007"/>
            <a:ext cx="7521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Q &amp; A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0620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0802C520-8C18-47D7-9759-E6C7EA350F17}"/>
              </a:ext>
            </a:extLst>
          </p:cNvPr>
          <p:cNvSpPr/>
          <p:nvPr/>
        </p:nvSpPr>
        <p:spPr>
          <a:xfrm>
            <a:off x="469900" y="1701800"/>
            <a:ext cx="5232400" cy="1727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99B7E7F4-AD89-48FB-83B5-5DA676FCC63C}"/>
              </a:ext>
            </a:extLst>
          </p:cNvPr>
          <p:cNvSpPr/>
          <p:nvPr/>
        </p:nvSpPr>
        <p:spPr>
          <a:xfrm>
            <a:off x="6464302" y="1701800"/>
            <a:ext cx="5232400" cy="1727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CD04A36-1E60-4E34-BC02-D1C3DF8CE23A}"/>
              </a:ext>
            </a:extLst>
          </p:cNvPr>
          <p:cNvSpPr/>
          <p:nvPr/>
        </p:nvSpPr>
        <p:spPr>
          <a:xfrm>
            <a:off x="469898" y="4368800"/>
            <a:ext cx="5232400" cy="1727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22C1B88-8F67-44F7-A5D7-D31419C9B693}"/>
              </a:ext>
            </a:extLst>
          </p:cNvPr>
          <p:cNvSpPr/>
          <p:nvPr/>
        </p:nvSpPr>
        <p:spPr>
          <a:xfrm>
            <a:off x="6464302" y="4368800"/>
            <a:ext cx="5232400" cy="1727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6467E31-F129-4452-8586-338026044CDD}"/>
              </a:ext>
            </a:extLst>
          </p:cNvPr>
          <p:cNvSpPr/>
          <p:nvPr/>
        </p:nvSpPr>
        <p:spPr>
          <a:xfrm>
            <a:off x="3467100" y="3035300"/>
            <a:ext cx="5232400" cy="172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E09BFE-7CD8-4DEA-AFEF-2BD4363E78E2}"/>
              </a:ext>
            </a:extLst>
          </p:cNvPr>
          <p:cNvSpPr txBox="1"/>
          <p:nvPr/>
        </p:nvSpPr>
        <p:spPr>
          <a:xfrm>
            <a:off x="584199" y="152400"/>
            <a:ext cx="83602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TF </a:t>
            </a:r>
            <a:r>
              <a:rPr lang="ko-KR" altLang="en-US" sz="32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개요</a:t>
            </a:r>
            <a:endParaRPr lang="ko-KR" altLang="en-US" sz="3200" dirty="0">
              <a:solidFill>
                <a:schemeClr val="tx2">
                  <a:lumMod val="7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F3120FD-3405-4DAA-8B0F-A1D156EF90AA}"/>
              </a:ext>
            </a:extLst>
          </p:cNvPr>
          <p:cNvSpPr txBox="1"/>
          <p:nvPr/>
        </p:nvSpPr>
        <p:spPr>
          <a:xfrm>
            <a:off x="584199" y="1841127"/>
            <a:ext cx="3854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 안전관리법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전부개정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A5698DF-00D5-4DF5-8D36-DA1A4602EFA1}"/>
              </a:ext>
            </a:extLst>
          </p:cNvPr>
          <p:cNvSpPr txBox="1"/>
          <p:nvPr/>
        </p:nvSpPr>
        <p:spPr>
          <a:xfrm>
            <a:off x="9184509" y="1841127"/>
            <a:ext cx="23214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안전인증 대행기관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94E480-8A06-4BDC-B69F-A235E4959979}"/>
              </a:ext>
            </a:extLst>
          </p:cNvPr>
          <p:cNvSpPr txBox="1"/>
          <p:nvPr/>
        </p:nvSpPr>
        <p:spPr>
          <a:xfrm>
            <a:off x="584200" y="4577834"/>
            <a:ext cx="18085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안전인증 이관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BA8B1B7-FEAD-4987-A77B-FA43A1A40EB9}"/>
              </a:ext>
            </a:extLst>
          </p:cNvPr>
          <p:cNvSpPr txBox="1"/>
          <p:nvPr/>
        </p:nvSpPr>
        <p:spPr>
          <a:xfrm>
            <a:off x="9697470" y="4577834"/>
            <a:ext cx="18085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제도개선 요구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2C32A9F-EAD8-48C1-A365-30E6F9D43408}"/>
              </a:ext>
            </a:extLst>
          </p:cNvPr>
          <p:cNvSpPr txBox="1"/>
          <p:nvPr/>
        </p:nvSpPr>
        <p:spPr>
          <a:xfrm>
            <a:off x="4234725" y="3228945"/>
            <a:ext cx="35942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000" spc="-3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합리적 제도 개선안을 마련하기위한</a:t>
            </a:r>
            <a:endParaRPr lang="en-US" altLang="ko-KR" sz="2000" spc="-300" dirty="0" smtClean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E6281D2-3BC8-4920-92EC-EFA5D0376397}"/>
              </a:ext>
            </a:extLst>
          </p:cNvPr>
          <p:cNvSpPr txBox="1"/>
          <p:nvPr/>
        </p:nvSpPr>
        <p:spPr>
          <a:xfrm>
            <a:off x="630973" y="2265859"/>
            <a:ext cx="45577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개정법률 공포</a:t>
            </a: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: ’18.3.27</a:t>
            </a:r>
          </a:p>
          <a:p>
            <a:pPr algn="just"/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개정법률 시행</a:t>
            </a: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: ‘19.3.28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F09905F-5290-4C7D-AE3C-74227612040E}"/>
              </a:ext>
            </a:extLst>
          </p:cNvPr>
          <p:cNvSpPr txBox="1"/>
          <p:nvPr/>
        </p:nvSpPr>
        <p:spPr>
          <a:xfrm>
            <a:off x="6687801" y="2265859"/>
            <a:ext cx="4808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공단은 승강기 및 부품 안전인증 대행기관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F07BEC8-BC70-40CC-99C0-C8B2B6546DA8}"/>
              </a:ext>
            </a:extLst>
          </p:cNvPr>
          <p:cNvSpPr txBox="1"/>
          <p:nvPr/>
        </p:nvSpPr>
        <p:spPr>
          <a:xfrm>
            <a:off x="630973" y="4970959"/>
            <a:ext cx="48637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전기용품법</a:t>
            </a: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산업부</a:t>
            </a: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에서 승강기 안전관리법</a:t>
            </a: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행안부</a:t>
            </a: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로 이관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E54A5F5-1929-46EE-8761-45BCD7472515}"/>
              </a:ext>
            </a:extLst>
          </p:cNvPr>
          <p:cNvSpPr txBox="1"/>
          <p:nvPr/>
        </p:nvSpPr>
        <p:spPr>
          <a:xfrm>
            <a:off x="6767895" y="4970959"/>
            <a:ext cx="47288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이해관계자 협의체 등 승강기 업계에서 안전인증 제도 개선 요구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542B939-9BA2-4B27-ABC8-C174BE7BB5F0}"/>
              </a:ext>
            </a:extLst>
          </p:cNvPr>
          <p:cNvSpPr txBox="1"/>
          <p:nvPr/>
        </p:nvSpPr>
        <p:spPr>
          <a:xfrm>
            <a:off x="584200" y="708510"/>
            <a:ext cx="29818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 안전인증 개편 실무 </a:t>
            </a:r>
            <a:r>
              <a:rPr lang="en-US" altLang="ko-KR" sz="14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TF </a:t>
            </a:r>
            <a:r>
              <a:rPr lang="ko-KR" altLang="en-US" sz="14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배경</a:t>
            </a:r>
            <a:endParaRPr lang="ko-KR" altLang="en-US" sz="1400" dirty="0">
              <a:solidFill>
                <a:schemeClr val="tx2">
                  <a:lumMod val="7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2C32A9F-EAD8-48C1-A365-30E6F9D43408}"/>
              </a:ext>
            </a:extLst>
          </p:cNvPr>
          <p:cNvSpPr txBox="1"/>
          <p:nvPr/>
        </p:nvSpPr>
        <p:spPr>
          <a:xfrm>
            <a:off x="3341600" y="3760688"/>
            <a:ext cx="545765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spc="-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 안전인증 개편 실무 </a:t>
            </a:r>
            <a:r>
              <a:rPr lang="en-US" altLang="ko-KR" sz="3000" b="1" spc="-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TF </a:t>
            </a:r>
            <a:r>
              <a:rPr lang="ko-KR" altLang="en-US" sz="3000" b="1" spc="-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추진</a:t>
            </a:r>
            <a:endParaRPr lang="en-US" altLang="ko-KR" sz="3000" b="1" spc="-3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466250" y="26012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1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132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5A54C1F7-DB7A-425D-8993-C9836350F13D}"/>
              </a:ext>
            </a:extLst>
          </p:cNvPr>
          <p:cNvSpPr txBox="1"/>
          <p:nvPr/>
        </p:nvSpPr>
        <p:spPr>
          <a:xfrm>
            <a:off x="584200" y="152400"/>
            <a:ext cx="15343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TF </a:t>
            </a:r>
            <a:r>
              <a:rPr lang="ko-KR" altLang="en-US" sz="32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개요</a:t>
            </a:r>
            <a:endParaRPr lang="ko-KR" altLang="en-US" sz="3200" dirty="0">
              <a:solidFill>
                <a:schemeClr val="tx2">
                  <a:lumMod val="7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648393" y="3491451"/>
            <a:ext cx="11114116" cy="0"/>
          </a:xfrm>
          <a:prstGeom prst="line">
            <a:avLst/>
          </a:prstGeom>
          <a:ln w="28575">
            <a:solidFill>
              <a:srgbClr val="0E73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눈물 방울 17"/>
          <p:cNvSpPr/>
          <p:nvPr/>
        </p:nvSpPr>
        <p:spPr>
          <a:xfrm rot="18907878">
            <a:off x="4255756" y="3852647"/>
            <a:ext cx="1091159" cy="1091159"/>
          </a:xfrm>
          <a:prstGeom prst="teardrop">
            <a:avLst/>
          </a:prstGeom>
          <a:solidFill>
            <a:srgbClr val="0E73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7913" tIns="38957" rIns="77913" bIns="389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534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9" name="눈물 방울 18"/>
          <p:cNvSpPr/>
          <p:nvPr/>
        </p:nvSpPr>
        <p:spPr>
          <a:xfrm rot="18858840">
            <a:off x="9968399" y="3852647"/>
            <a:ext cx="1091159" cy="1091159"/>
          </a:xfrm>
          <a:prstGeom prst="teardrop">
            <a:avLst/>
          </a:prstGeom>
          <a:solidFill>
            <a:srgbClr val="0E73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7913" tIns="38957" rIns="77913" bIns="389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534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0" name="눈물 방울 19"/>
          <p:cNvSpPr/>
          <p:nvPr/>
        </p:nvSpPr>
        <p:spPr>
          <a:xfrm rot="8100000">
            <a:off x="7214751" y="2038273"/>
            <a:ext cx="1091159" cy="1091159"/>
          </a:xfrm>
          <a:prstGeom prst="teardrop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latinLnBrk="0">
              <a:spcBef>
                <a:spcPts val="171"/>
              </a:spcBef>
              <a:tabLst>
                <a:tab pos="60873" algn="l"/>
                <a:tab pos="97396" algn="l"/>
              </a:tabLst>
            </a:pPr>
            <a:endParaRPr lang="ko-KR" altLang="en-US" sz="1534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1" name="눈물 방울 20"/>
          <p:cNvSpPr/>
          <p:nvPr/>
        </p:nvSpPr>
        <p:spPr>
          <a:xfrm rot="8100000">
            <a:off x="1411689" y="2038274"/>
            <a:ext cx="1091159" cy="1091159"/>
          </a:xfrm>
          <a:prstGeom prst="teardrop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latinLnBrk="0">
              <a:spcBef>
                <a:spcPts val="171"/>
              </a:spcBef>
              <a:tabLst>
                <a:tab pos="60873" algn="l"/>
                <a:tab pos="97396" algn="l"/>
              </a:tabLst>
            </a:pPr>
            <a:endParaRPr lang="ko-KR" altLang="en-US" sz="1534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2" name="타원 21"/>
          <p:cNvSpPr/>
          <p:nvPr/>
        </p:nvSpPr>
        <p:spPr>
          <a:xfrm>
            <a:off x="7690959" y="3430010"/>
            <a:ext cx="136035" cy="13603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34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3" name="타원 22"/>
          <p:cNvSpPr/>
          <p:nvPr/>
        </p:nvSpPr>
        <p:spPr>
          <a:xfrm>
            <a:off x="4739212" y="3423436"/>
            <a:ext cx="136035" cy="136035"/>
          </a:xfrm>
          <a:prstGeom prst="ellipse">
            <a:avLst/>
          </a:prstGeom>
          <a:solidFill>
            <a:srgbClr val="0E73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34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4" name="타원 23"/>
          <p:cNvSpPr/>
          <p:nvPr/>
        </p:nvSpPr>
        <p:spPr>
          <a:xfrm>
            <a:off x="1889251" y="3423436"/>
            <a:ext cx="136035" cy="13603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34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5" name="타원 24"/>
          <p:cNvSpPr/>
          <p:nvPr/>
        </p:nvSpPr>
        <p:spPr>
          <a:xfrm>
            <a:off x="10430166" y="3423436"/>
            <a:ext cx="136035" cy="136035"/>
          </a:xfrm>
          <a:prstGeom prst="ellipse">
            <a:avLst/>
          </a:prstGeom>
          <a:solidFill>
            <a:srgbClr val="0E73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34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1235866" y="3701365"/>
            <a:ext cx="2152316" cy="309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0">
              <a:spcBef>
                <a:spcPts val="171"/>
              </a:spcBef>
              <a:tabLst>
                <a:tab pos="60873" algn="l"/>
                <a:tab pos="97396" algn="l"/>
              </a:tabLst>
            </a:pPr>
            <a:r>
              <a:rPr lang="ko-KR" altLang="en-US" sz="2000" spc="-6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안전인증 시행</a:t>
            </a:r>
            <a:endParaRPr lang="en-US" altLang="ko-KR" sz="2000" spc="-6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4035923" y="2465497"/>
            <a:ext cx="2111176" cy="309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0">
              <a:spcBef>
                <a:spcPts val="171"/>
              </a:spcBef>
              <a:tabLst>
                <a:tab pos="60873" algn="l"/>
                <a:tab pos="97396" algn="l"/>
              </a:tabLst>
            </a:pPr>
            <a:r>
              <a:rPr lang="ko-KR" altLang="en-US" sz="2000" spc="-6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수수료 고시 개정</a:t>
            </a:r>
            <a:endParaRPr lang="en-US" altLang="ko-KR" sz="2000" spc="-6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9896548" y="2465497"/>
            <a:ext cx="2111176" cy="309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0">
              <a:spcBef>
                <a:spcPts val="171"/>
              </a:spcBef>
              <a:tabLst>
                <a:tab pos="60873" algn="l"/>
                <a:tab pos="97396" algn="l"/>
              </a:tabLst>
            </a:pPr>
            <a:r>
              <a:rPr lang="ko-KR" altLang="en-US" sz="2000" spc="-6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연구용역</a:t>
            </a:r>
            <a:endParaRPr lang="en-US" altLang="ko-KR" sz="2000" spc="-6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6873682" y="3701365"/>
            <a:ext cx="2971667" cy="309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0">
              <a:spcBef>
                <a:spcPts val="171"/>
              </a:spcBef>
              <a:tabLst>
                <a:tab pos="60873" algn="l"/>
                <a:tab pos="97396" algn="l"/>
              </a:tabLst>
            </a:pPr>
            <a:r>
              <a:rPr lang="ko-KR" altLang="en-US" sz="2000" spc="-6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이해관계자 협의체  </a:t>
            </a:r>
            <a:endParaRPr lang="en-US" altLang="ko-KR" sz="2000" spc="-6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7285361" y="2336137"/>
            <a:ext cx="949938" cy="5582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spcBef>
                <a:spcPts val="171"/>
              </a:spcBef>
              <a:tabLst>
                <a:tab pos="60873" algn="l"/>
                <a:tab pos="97396" algn="l"/>
              </a:tabLst>
            </a:pPr>
            <a:r>
              <a:rPr lang="en-US" altLang="ko-KR" sz="1534" spc="-6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2021</a:t>
            </a:r>
            <a:endParaRPr lang="en-US" altLang="ko-KR" sz="1534" spc="-6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 latinLnBrk="0">
              <a:spcBef>
                <a:spcPts val="171"/>
              </a:spcBef>
              <a:tabLst>
                <a:tab pos="60873" algn="l"/>
                <a:tab pos="97396" algn="l"/>
              </a:tabLst>
            </a:pPr>
            <a:r>
              <a:rPr lang="en-US" altLang="ko-KR" sz="1534" spc="-6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</a:t>
            </a:r>
            <a:r>
              <a:rPr lang="ko-KR" altLang="en-US" sz="1534" spc="-6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월</a:t>
            </a:r>
            <a:endParaRPr lang="ko-KR" altLang="en-US" sz="1534" spc="-6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1482298" y="2336141"/>
            <a:ext cx="949938" cy="5582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spcBef>
                <a:spcPts val="171"/>
              </a:spcBef>
              <a:tabLst>
                <a:tab pos="60873" algn="l"/>
                <a:tab pos="97396" algn="l"/>
              </a:tabLst>
            </a:pPr>
            <a:r>
              <a:rPr lang="en-US" altLang="ko-KR" spc="-6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2019</a:t>
            </a:r>
            <a:endParaRPr lang="en-US" altLang="ko-KR" spc="-6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 latinLnBrk="0">
              <a:spcBef>
                <a:spcPts val="171"/>
              </a:spcBef>
              <a:tabLst>
                <a:tab pos="60873" algn="l"/>
                <a:tab pos="97396" algn="l"/>
              </a:tabLst>
            </a:pPr>
            <a:r>
              <a:rPr lang="en-US" altLang="ko-KR" spc="-6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3</a:t>
            </a:r>
            <a:r>
              <a:rPr lang="ko-KR" altLang="en-US" spc="-6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월</a:t>
            </a:r>
            <a:endParaRPr lang="ko-KR" altLang="en-US" spc="-6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4333319" y="4072287"/>
            <a:ext cx="949938" cy="5582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spcBef>
                <a:spcPts val="171"/>
              </a:spcBef>
              <a:tabLst>
                <a:tab pos="60873" algn="l"/>
                <a:tab pos="97396" algn="l"/>
              </a:tabLst>
            </a:pPr>
            <a:r>
              <a:rPr lang="en-US" altLang="ko-KR" sz="1534" spc="-6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2020</a:t>
            </a:r>
            <a:endParaRPr lang="en-US" altLang="ko-KR" sz="1534" spc="-6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 latinLnBrk="0">
              <a:spcBef>
                <a:spcPts val="171"/>
              </a:spcBef>
              <a:tabLst>
                <a:tab pos="60873" algn="l"/>
                <a:tab pos="97396" algn="l"/>
              </a:tabLst>
            </a:pPr>
            <a:r>
              <a:rPr lang="en-US" altLang="ko-KR" sz="1534" spc="-6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12</a:t>
            </a:r>
            <a:r>
              <a:rPr lang="ko-KR" altLang="en-US" sz="1534" spc="-6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월</a:t>
            </a:r>
            <a:endParaRPr lang="ko-KR" altLang="en-US" sz="1534" spc="-6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10039840" y="4072287"/>
            <a:ext cx="949938" cy="5582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spcBef>
                <a:spcPts val="171"/>
              </a:spcBef>
              <a:tabLst>
                <a:tab pos="60873" algn="l"/>
                <a:tab pos="97396" algn="l"/>
              </a:tabLst>
            </a:pPr>
            <a:r>
              <a:rPr lang="en-US" altLang="ko-KR" sz="1534" spc="-6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2022</a:t>
            </a:r>
            <a:endParaRPr lang="en-US" altLang="ko-KR" sz="1534" spc="-6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 latinLnBrk="0">
              <a:spcBef>
                <a:spcPts val="171"/>
              </a:spcBef>
              <a:tabLst>
                <a:tab pos="60873" algn="l"/>
                <a:tab pos="97396" algn="l"/>
              </a:tabLst>
            </a:pPr>
            <a:r>
              <a:rPr lang="en-US" altLang="ko-KR" sz="1534" spc="-6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3</a:t>
            </a:r>
            <a:r>
              <a:rPr lang="ko-KR" altLang="en-US" sz="1534" spc="-6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월</a:t>
            </a:r>
            <a:endParaRPr lang="ko-KR" altLang="en-US" sz="1534" spc="-6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4" name="직사각형 43"/>
          <p:cNvSpPr/>
          <p:nvPr/>
        </p:nvSpPr>
        <p:spPr>
          <a:xfrm>
            <a:off x="1232241" y="3553956"/>
            <a:ext cx="2499942" cy="1555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0">
              <a:spcBef>
                <a:spcPts val="171"/>
              </a:spcBef>
              <a:tabLst>
                <a:tab pos="60873" algn="l"/>
                <a:tab pos="97396" algn="l"/>
              </a:tabLst>
            </a:pPr>
            <a:r>
              <a:rPr lang="ko-KR" altLang="en-US" sz="1500" spc="-6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 안전관리법 </a:t>
            </a:r>
            <a:r>
              <a:rPr lang="ko-KR" altLang="en-US" sz="1500" spc="-60" dirty="0" err="1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전부개정</a:t>
            </a:r>
            <a:r>
              <a:rPr lang="ko-KR" altLang="en-US" sz="1500" spc="-6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및 시행</a:t>
            </a:r>
            <a:r>
              <a:rPr lang="en-US" altLang="ko-KR" sz="1500" spc="-6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(‘19.3.28.)</a:t>
            </a:r>
            <a:endParaRPr lang="ko-KR" altLang="en-US" sz="1500" spc="-6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5" name="직사각형 44"/>
          <p:cNvSpPr/>
          <p:nvPr/>
        </p:nvSpPr>
        <p:spPr>
          <a:xfrm>
            <a:off x="4025679" y="2442027"/>
            <a:ext cx="2783637" cy="1555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0">
              <a:spcBef>
                <a:spcPts val="171"/>
              </a:spcBef>
              <a:tabLst>
                <a:tab pos="60873" algn="l"/>
                <a:tab pos="97396" algn="l"/>
              </a:tabLst>
            </a:pPr>
            <a:r>
              <a:rPr lang="ko-KR" altLang="en-US" sz="1500" spc="-60" dirty="0" err="1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개별승강기</a:t>
            </a:r>
            <a:r>
              <a:rPr lang="ko-KR" altLang="en-US" sz="1500" spc="-6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안전인증 수수료 인하</a:t>
            </a:r>
            <a:endParaRPr lang="en-US" altLang="ko-KR" sz="1500" spc="-6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latinLnBrk="0">
              <a:spcBef>
                <a:spcPts val="171"/>
              </a:spcBef>
              <a:tabLst>
                <a:tab pos="60873" algn="l"/>
                <a:tab pos="97396" algn="l"/>
              </a:tabLst>
            </a:pPr>
            <a:endParaRPr lang="ko-KR" altLang="en-US" sz="1500" spc="-6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6" name="직사각형 45"/>
          <p:cNvSpPr/>
          <p:nvPr/>
        </p:nvSpPr>
        <p:spPr>
          <a:xfrm>
            <a:off x="9896548" y="2294469"/>
            <a:ext cx="2371452" cy="1555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0">
              <a:spcBef>
                <a:spcPts val="171"/>
              </a:spcBef>
              <a:tabLst>
                <a:tab pos="60873" algn="l"/>
                <a:tab pos="97396" algn="l"/>
              </a:tabLst>
            </a:pPr>
            <a:r>
              <a:rPr lang="ko-KR" altLang="en-US" sz="1500" spc="-6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 안전인증 제도개선 방안마련 연구용역</a:t>
            </a:r>
            <a:endParaRPr lang="ko-KR" altLang="en-US" sz="1500" spc="-6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6881649" y="3551522"/>
            <a:ext cx="2796452" cy="1555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0">
              <a:spcBef>
                <a:spcPts val="171"/>
              </a:spcBef>
              <a:tabLst>
                <a:tab pos="60873" algn="l"/>
                <a:tab pos="97396" algn="l"/>
              </a:tabLst>
            </a:pPr>
            <a:r>
              <a:rPr lang="ko-KR" altLang="en-US" sz="1500" spc="-6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이해관계자 협의체 구성 및 운영</a:t>
            </a:r>
            <a:endParaRPr lang="en-US" altLang="ko-KR" sz="1500" spc="-6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latinLnBrk="0">
              <a:spcBef>
                <a:spcPts val="171"/>
              </a:spcBef>
              <a:tabLst>
                <a:tab pos="60873" algn="l"/>
                <a:tab pos="97396" algn="l"/>
              </a:tabLst>
            </a:pPr>
            <a:r>
              <a:rPr lang="en-US" altLang="ko-KR" sz="1500" spc="-6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(18</a:t>
            </a:r>
            <a:r>
              <a:rPr lang="ko-KR" altLang="en-US" sz="1500" spc="-6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개 개선과제 도출</a:t>
            </a:r>
            <a:r>
              <a:rPr lang="en-US" altLang="ko-KR" sz="1500" spc="-6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sz="1500" spc="-6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542B939-9BA2-4B27-ABC8-C174BE7BB5F0}"/>
              </a:ext>
            </a:extLst>
          </p:cNvPr>
          <p:cNvSpPr txBox="1"/>
          <p:nvPr/>
        </p:nvSpPr>
        <p:spPr>
          <a:xfrm>
            <a:off x="584200" y="708510"/>
            <a:ext cx="19191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그간의 제도개선 노력</a:t>
            </a:r>
            <a:endParaRPr lang="ko-KR" altLang="en-US" sz="1400" dirty="0">
              <a:solidFill>
                <a:schemeClr val="tx2">
                  <a:lumMod val="7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466250" y="26012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2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390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6" grpId="0"/>
      <p:bldP spid="2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90784A1-FBDB-44C4-B8E8-A46AC0BBC9EB}"/>
              </a:ext>
            </a:extLst>
          </p:cNvPr>
          <p:cNvSpPr txBox="1"/>
          <p:nvPr/>
        </p:nvSpPr>
        <p:spPr>
          <a:xfrm>
            <a:off x="584200" y="152400"/>
            <a:ext cx="15343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TF </a:t>
            </a:r>
            <a:r>
              <a:rPr lang="ko-KR" altLang="en-US" sz="32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개요</a:t>
            </a:r>
            <a:endParaRPr lang="ko-KR" altLang="en-US" sz="3200" dirty="0">
              <a:solidFill>
                <a:schemeClr val="tx2">
                  <a:lumMod val="7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57C5FA-070D-4537-B3EF-8632C79C62B4}"/>
              </a:ext>
            </a:extLst>
          </p:cNvPr>
          <p:cNvSpPr txBox="1"/>
          <p:nvPr/>
        </p:nvSpPr>
        <p:spPr>
          <a:xfrm>
            <a:off x="584200" y="708510"/>
            <a:ext cx="7745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TF </a:t>
            </a:r>
            <a:r>
              <a:rPr lang="ko-KR" altLang="en-US" sz="14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구성</a:t>
            </a:r>
            <a:endParaRPr lang="ko-KR" altLang="en-US" sz="1400" dirty="0">
              <a:solidFill>
                <a:schemeClr val="tx2">
                  <a:lumMod val="7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83" name="그룹 82"/>
          <p:cNvGrpSpPr/>
          <p:nvPr/>
        </p:nvGrpSpPr>
        <p:grpSpPr>
          <a:xfrm>
            <a:off x="5236485" y="2769148"/>
            <a:ext cx="1527350" cy="1527351"/>
            <a:chOff x="3806696" y="3317788"/>
            <a:chExt cx="1527350" cy="1527351"/>
          </a:xfrm>
        </p:grpSpPr>
        <p:sp>
          <p:nvSpPr>
            <p:cNvPr id="121" name="자유형 120"/>
            <p:cNvSpPr/>
            <p:nvPr/>
          </p:nvSpPr>
          <p:spPr>
            <a:xfrm>
              <a:off x="3806696" y="3317788"/>
              <a:ext cx="1527350" cy="1527351"/>
            </a:xfrm>
            <a:custGeom>
              <a:avLst/>
              <a:gdLst>
                <a:gd name="connsiteX0" fmla="*/ 763675 w 1527350"/>
                <a:gd name="connsiteY0" fmla="*/ 0 h 1527351"/>
                <a:gd name="connsiteX1" fmla="*/ 1527350 w 1527350"/>
                <a:gd name="connsiteY1" fmla="*/ 763675 h 1527351"/>
                <a:gd name="connsiteX2" fmla="*/ 763675 w 1527350"/>
                <a:gd name="connsiteY2" fmla="*/ 1527351 h 1527351"/>
                <a:gd name="connsiteX3" fmla="*/ 0 w 1527350"/>
                <a:gd name="connsiteY3" fmla="*/ 763675 h 1527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7350" h="1527351">
                  <a:moveTo>
                    <a:pt x="763675" y="0"/>
                  </a:moveTo>
                  <a:lnTo>
                    <a:pt x="1527350" y="763675"/>
                  </a:lnTo>
                  <a:lnTo>
                    <a:pt x="763675" y="1527351"/>
                  </a:lnTo>
                  <a:lnTo>
                    <a:pt x="0" y="763675"/>
                  </a:ln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ln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ysClr val="windowText" lastClr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sp>
          <p:nvSpPr>
            <p:cNvPr id="122" name="직사각형 121"/>
            <p:cNvSpPr/>
            <p:nvPr/>
          </p:nvSpPr>
          <p:spPr>
            <a:xfrm>
              <a:off x="4139003" y="3758298"/>
              <a:ext cx="862737" cy="646331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ctr"/>
              <a:r>
                <a:rPr lang="ko-KR" altLang="en-US" b="1" dirty="0" err="1" smtClean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ysClr val="windowText" lastClr="00000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행안부</a:t>
              </a:r>
              <a:endParaRPr lang="en-US" altLang="ko-KR" b="1" dirty="0" smtClean="0">
                <a:ln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ysClr val="windowText" lastClr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  <a:p>
              <a:pPr algn="ctr"/>
              <a:r>
                <a:rPr lang="ko-KR" altLang="en-US" b="1" dirty="0" smtClean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ysClr val="windowText" lastClr="00000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공단</a:t>
              </a:r>
              <a:endParaRPr lang="en-US" altLang="ko-KR" b="1" dirty="0" smtClean="0">
                <a:ln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ysClr val="windowText" lastClr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85" name="그룹 84"/>
          <p:cNvGrpSpPr/>
          <p:nvPr/>
        </p:nvGrpSpPr>
        <p:grpSpPr>
          <a:xfrm>
            <a:off x="1718714" y="1330325"/>
            <a:ext cx="4282532" cy="2202498"/>
            <a:chOff x="288925" y="1878965"/>
            <a:chExt cx="4282532" cy="2202498"/>
          </a:xfrm>
        </p:grpSpPr>
        <p:grpSp>
          <p:nvGrpSpPr>
            <p:cNvPr id="113" name="그룹 112"/>
            <p:cNvGrpSpPr/>
            <p:nvPr/>
          </p:nvGrpSpPr>
          <p:grpSpPr>
            <a:xfrm>
              <a:off x="288925" y="2281462"/>
              <a:ext cx="4282532" cy="1800001"/>
              <a:chOff x="288925" y="2281462"/>
              <a:chExt cx="4282532" cy="1800001"/>
            </a:xfrm>
          </p:grpSpPr>
          <p:grpSp>
            <p:nvGrpSpPr>
              <p:cNvPr id="117" name="그룹 116"/>
              <p:cNvGrpSpPr/>
              <p:nvPr/>
            </p:nvGrpSpPr>
            <p:grpSpPr>
              <a:xfrm>
                <a:off x="288925" y="2281462"/>
                <a:ext cx="4282532" cy="1800001"/>
                <a:chOff x="288925" y="2281462"/>
                <a:chExt cx="4282532" cy="1800001"/>
              </a:xfrm>
            </p:grpSpPr>
            <p:sp>
              <p:nvSpPr>
                <p:cNvPr id="119" name="오른쪽 화살표 118"/>
                <p:cNvSpPr/>
                <p:nvPr/>
              </p:nvSpPr>
              <p:spPr>
                <a:xfrm rot="16200000" flipH="1">
                  <a:off x="2906457" y="2416463"/>
                  <a:ext cx="1800000" cy="1530000"/>
                </a:xfrm>
                <a:prstGeom prst="rightArrow">
                  <a:avLst>
                    <a:gd name="adj1" fmla="val 61888"/>
                    <a:gd name="adj2" fmla="val 49913"/>
                  </a:avLst>
                </a:prstGeom>
                <a:solidFill>
                  <a:srgbClr val="008FD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HY헤드라인M" panose="02030600000101010101" pitchFamily="18" charset="-127"/>
                    <a:ea typeface="HY헤드라인M" panose="02030600000101010101" pitchFamily="18" charset="-127"/>
                  </a:endParaRPr>
                </a:p>
              </p:txBody>
            </p:sp>
            <p:cxnSp>
              <p:nvCxnSpPr>
                <p:cNvPr id="120" name="직선 연결선 119"/>
                <p:cNvCxnSpPr/>
                <p:nvPr/>
              </p:nvCxnSpPr>
              <p:spPr>
                <a:xfrm flipH="1">
                  <a:off x="288925" y="2281462"/>
                  <a:ext cx="3130947" cy="0"/>
                </a:xfrm>
                <a:prstGeom prst="line">
                  <a:avLst/>
                </a:prstGeom>
                <a:ln>
                  <a:solidFill>
                    <a:srgbClr val="008FD4"/>
                  </a:solidFill>
                  <a:prstDash val="sysDot"/>
                  <a:tailEnd type="oval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18" name="TextBox 117"/>
              <p:cNvSpPr txBox="1"/>
              <p:nvPr/>
            </p:nvSpPr>
            <p:spPr>
              <a:xfrm>
                <a:off x="3488102" y="2435944"/>
                <a:ext cx="636714" cy="369332"/>
              </a:xfrm>
              <a:prstGeom prst="rect">
                <a:avLst/>
              </a:prstGeom>
              <a:noFill/>
              <a:ln>
                <a:solidFill>
                  <a:schemeClr val="bg1">
                    <a:lumMod val="65000"/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b="1" dirty="0" smtClean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협회</a:t>
                </a:r>
              </a:p>
            </p:txBody>
          </p:sp>
        </p:grpSp>
        <p:grpSp>
          <p:nvGrpSpPr>
            <p:cNvPr id="114" name="그룹 113"/>
            <p:cNvGrpSpPr/>
            <p:nvPr/>
          </p:nvGrpSpPr>
          <p:grpSpPr>
            <a:xfrm>
              <a:off x="334690" y="1878965"/>
              <a:ext cx="2448000" cy="1741031"/>
              <a:chOff x="334690" y="1878965"/>
              <a:chExt cx="2448000" cy="1741031"/>
            </a:xfrm>
          </p:grpSpPr>
          <p:sp>
            <p:nvSpPr>
              <p:cNvPr id="115" name="TextBox 114"/>
              <p:cNvSpPr txBox="1"/>
              <p:nvPr/>
            </p:nvSpPr>
            <p:spPr>
              <a:xfrm>
                <a:off x="334690" y="1878965"/>
                <a:ext cx="2340000" cy="369332"/>
              </a:xfrm>
              <a:prstGeom prst="rect">
                <a:avLst/>
              </a:prstGeom>
              <a:noFill/>
              <a:ln>
                <a:solidFill>
                  <a:schemeClr val="bg1">
                    <a:lumMod val="65000"/>
                    <a:alpha val="0"/>
                  </a:schemeClr>
                </a:solidFill>
              </a:ln>
            </p:spPr>
            <p:txBody>
              <a:bodyPr wrap="square" rtlCol="0" anchor="b">
                <a:spAutoFit/>
              </a:bodyPr>
              <a:lstStyle/>
              <a:p>
                <a:r>
                  <a:rPr lang="ko-KR" altLang="en-US" b="1" dirty="0" smtClean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대한승강기협회</a:t>
                </a:r>
                <a:endParaRPr lang="ko-KR" altLang="en-US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HY헤드라인M" panose="02030600000101010101" pitchFamily="18" charset="-127"/>
                  <a:ea typeface="HY헤드라인M" panose="02030600000101010101" pitchFamily="18" charset="-127"/>
                </a:endParaRPr>
              </a:p>
            </p:txBody>
          </p:sp>
          <p:sp>
            <p:nvSpPr>
              <p:cNvPr id="116" name="TextBox 115"/>
              <p:cNvSpPr txBox="1"/>
              <p:nvPr/>
            </p:nvSpPr>
            <p:spPr>
              <a:xfrm>
                <a:off x="334690" y="2407356"/>
                <a:ext cx="2448000" cy="1212640"/>
              </a:xfrm>
              <a:prstGeom prst="rect">
                <a:avLst/>
              </a:prstGeom>
              <a:noFill/>
              <a:ln>
                <a:solidFill>
                  <a:schemeClr val="bg1">
                    <a:lumMod val="65000"/>
                    <a:alpha val="0"/>
                  </a:schemeClr>
                </a:solidFill>
              </a:ln>
            </p:spPr>
            <p:txBody>
              <a:bodyPr wrap="square" rtlCol="0" anchor="t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en-US" altLang="ko-KR" sz="1400" dirty="0" smtClean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• </a:t>
                </a:r>
                <a:r>
                  <a:rPr lang="ko-KR" altLang="en-US" sz="1400" dirty="0" smtClean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현대엘리베이터</a:t>
                </a:r>
                <a:endParaRPr lang="en-US" altLang="ko-KR" sz="14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HY헤드라인M" panose="02030600000101010101" pitchFamily="18" charset="-127"/>
                  <a:ea typeface="HY헤드라인M" panose="02030600000101010101" pitchFamily="18" charset="-127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altLang="ko-KR" sz="1400" dirty="0" smtClean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• </a:t>
                </a:r>
                <a:r>
                  <a:rPr lang="ko-KR" altLang="en-US" sz="1400" dirty="0" smtClean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타케이엘리베이터</a:t>
                </a:r>
                <a:endParaRPr lang="en-US" altLang="ko-KR" sz="14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HY헤드라인M" panose="02030600000101010101" pitchFamily="18" charset="-127"/>
                  <a:ea typeface="HY헤드라인M" panose="02030600000101010101" pitchFamily="18" charset="-127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altLang="ko-KR" sz="1400" dirty="0" smtClean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• </a:t>
                </a:r>
                <a:r>
                  <a:rPr lang="ko-KR" altLang="en-US" sz="1400" dirty="0" err="1" smtClean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오티스엘리베이터</a:t>
                </a:r>
                <a:endParaRPr lang="en-US" altLang="ko-KR" sz="14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HY헤드라인M" panose="02030600000101010101" pitchFamily="18" charset="-127"/>
                  <a:ea typeface="HY헤드라인M" panose="02030600000101010101" pitchFamily="18" charset="-127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altLang="ko-KR" sz="1400" dirty="0" smtClean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• </a:t>
                </a:r>
                <a:r>
                  <a:rPr lang="ko-KR" altLang="en-US" sz="1400" dirty="0" smtClean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지엔피리프트</a:t>
                </a:r>
                <a:endParaRPr lang="en-US" altLang="ko-KR" sz="14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HY헤드라인M" panose="02030600000101010101" pitchFamily="18" charset="-127"/>
                  <a:ea typeface="HY헤드라인M" panose="02030600000101010101" pitchFamily="18" charset="-127"/>
                </a:endParaRPr>
              </a:p>
            </p:txBody>
          </p:sp>
        </p:grpSp>
      </p:grpSp>
      <p:grpSp>
        <p:nvGrpSpPr>
          <p:cNvPr id="86" name="그룹 85"/>
          <p:cNvGrpSpPr/>
          <p:nvPr/>
        </p:nvGrpSpPr>
        <p:grpSpPr>
          <a:xfrm>
            <a:off x="5995893" y="3532823"/>
            <a:ext cx="4328521" cy="2325867"/>
            <a:chOff x="4566104" y="4081463"/>
            <a:chExt cx="4328521" cy="2325867"/>
          </a:xfrm>
        </p:grpSpPr>
        <p:grpSp>
          <p:nvGrpSpPr>
            <p:cNvPr id="105" name="그룹 104"/>
            <p:cNvGrpSpPr/>
            <p:nvPr/>
          </p:nvGrpSpPr>
          <p:grpSpPr>
            <a:xfrm>
              <a:off x="4566104" y="4081463"/>
              <a:ext cx="4287200" cy="1800000"/>
              <a:chOff x="4566104" y="4081463"/>
              <a:chExt cx="4287200" cy="1800000"/>
            </a:xfrm>
          </p:grpSpPr>
          <p:cxnSp>
            <p:nvCxnSpPr>
              <p:cNvPr id="109" name="직선 연결선 108"/>
              <p:cNvCxnSpPr/>
              <p:nvPr/>
            </p:nvCxnSpPr>
            <p:spPr>
              <a:xfrm>
                <a:off x="6045304" y="4838789"/>
                <a:ext cx="2808000" cy="0"/>
              </a:xfrm>
              <a:prstGeom prst="line">
                <a:avLst/>
              </a:prstGeom>
              <a:ln>
                <a:solidFill>
                  <a:srgbClr val="008FD4"/>
                </a:solidFill>
                <a:prstDash val="sysDot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10" name="그룹 109"/>
              <p:cNvGrpSpPr/>
              <p:nvPr/>
            </p:nvGrpSpPr>
            <p:grpSpPr>
              <a:xfrm>
                <a:off x="4566104" y="4081463"/>
                <a:ext cx="1530000" cy="1800000"/>
                <a:chOff x="4566104" y="4081463"/>
                <a:chExt cx="1530000" cy="1800000"/>
              </a:xfrm>
            </p:grpSpPr>
            <p:sp>
              <p:nvSpPr>
                <p:cNvPr id="111" name="오른쪽 화살표 110"/>
                <p:cNvSpPr/>
                <p:nvPr/>
              </p:nvSpPr>
              <p:spPr>
                <a:xfrm rot="5400000" flipH="1" flipV="1">
                  <a:off x="4431104" y="4216463"/>
                  <a:ext cx="1800000" cy="1530000"/>
                </a:xfrm>
                <a:prstGeom prst="rightArrow">
                  <a:avLst>
                    <a:gd name="adj1" fmla="val 61888"/>
                    <a:gd name="adj2" fmla="val 49913"/>
                  </a:avLst>
                </a:prstGeom>
                <a:solidFill>
                  <a:srgbClr val="008FD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HY헤드라인M" panose="02030600000101010101" pitchFamily="18" charset="-127"/>
                    <a:ea typeface="HY헤드라인M" panose="02030600000101010101" pitchFamily="18" charset="-127"/>
                  </a:endParaRPr>
                </a:p>
              </p:txBody>
            </p:sp>
            <p:sp>
              <p:nvSpPr>
                <p:cNvPr id="112" name="TextBox 111"/>
                <p:cNvSpPr txBox="1"/>
                <p:nvPr/>
              </p:nvSpPr>
              <p:spPr>
                <a:xfrm>
                  <a:off x="5017156" y="5423287"/>
                  <a:ext cx="636714" cy="369332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ko-KR" altLang="en-US" b="1" dirty="0" smtClean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HY헤드라인M" panose="02030600000101010101" pitchFamily="18" charset="-127"/>
                      <a:ea typeface="HY헤드라인M" panose="02030600000101010101" pitchFamily="18" charset="-127"/>
                    </a:rPr>
                    <a:t>관리</a:t>
                  </a:r>
                </a:p>
              </p:txBody>
            </p:sp>
          </p:grpSp>
        </p:grpSp>
        <p:grpSp>
          <p:nvGrpSpPr>
            <p:cNvPr id="106" name="그룹 105"/>
            <p:cNvGrpSpPr/>
            <p:nvPr/>
          </p:nvGrpSpPr>
          <p:grpSpPr>
            <a:xfrm>
              <a:off x="6093454" y="4431645"/>
              <a:ext cx="2801171" cy="1975685"/>
              <a:chOff x="6093454" y="4431645"/>
              <a:chExt cx="2801171" cy="1975685"/>
            </a:xfrm>
          </p:grpSpPr>
          <p:sp>
            <p:nvSpPr>
              <p:cNvPr id="107" name="TextBox 106"/>
              <p:cNvSpPr txBox="1"/>
              <p:nvPr/>
            </p:nvSpPr>
            <p:spPr>
              <a:xfrm>
                <a:off x="6093454" y="4431645"/>
                <a:ext cx="2717493" cy="369332"/>
              </a:xfrm>
              <a:prstGeom prst="rect">
                <a:avLst/>
              </a:prstGeom>
              <a:noFill/>
              <a:ln>
                <a:solidFill>
                  <a:schemeClr val="bg1">
                    <a:lumMod val="65000"/>
                    <a:alpha val="0"/>
                  </a:schemeClr>
                </a:solidFill>
              </a:ln>
            </p:spPr>
            <p:txBody>
              <a:bodyPr wrap="square" rtlCol="0" anchor="b">
                <a:spAutoFit/>
              </a:bodyPr>
              <a:lstStyle/>
              <a:p>
                <a:pPr algn="r"/>
                <a:r>
                  <a:rPr lang="ko-KR" altLang="en-US" b="1" dirty="0" smtClean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승강기관리산업협동조합</a:t>
                </a:r>
                <a:endParaRPr lang="ko-KR" altLang="en-US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HY헤드라인M" panose="02030600000101010101" pitchFamily="18" charset="-127"/>
                  <a:ea typeface="HY헤드라인M" panose="02030600000101010101" pitchFamily="18" charset="-127"/>
                </a:endParaRPr>
              </a:p>
            </p:txBody>
          </p:sp>
          <p:sp>
            <p:nvSpPr>
              <p:cNvPr id="108" name="TextBox 107"/>
              <p:cNvSpPr txBox="1"/>
              <p:nvPr/>
            </p:nvSpPr>
            <p:spPr>
              <a:xfrm>
                <a:off x="6446625" y="4954175"/>
                <a:ext cx="2448000" cy="1453155"/>
              </a:xfrm>
              <a:prstGeom prst="rect">
                <a:avLst/>
              </a:prstGeom>
              <a:noFill/>
              <a:ln>
                <a:solidFill>
                  <a:schemeClr val="bg1">
                    <a:lumMod val="65000"/>
                    <a:alpha val="0"/>
                  </a:schemeClr>
                </a:solidFill>
              </a:ln>
            </p:spPr>
            <p:txBody>
              <a:bodyPr wrap="square" rtlCol="0" anchor="t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en-US" altLang="ko-KR" sz="1400" dirty="0" smtClean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• </a:t>
                </a:r>
                <a:r>
                  <a:rPr lang="ko-KR" altLang="en-US" sz="1400" dirty="0" err="1" smtClean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대오정공</a:t>
                </a:r>
                <a:endParaRPr lang="en-US" altLang="ko-KR" sz="14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HY헤드라인M" panose="02030600000101010101" pitchFamily="18" charset="-127"/>
                  <a:ea typeface="HY헤드라인M" panose="02030600000101010101" pitchFamily="18" charset="-127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altLang="ko-KR" sz="1400" dirty="0" smtClean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• </a:t>
                </a:r>
                <a:r>
                  <a:rPr lang="ko-KR" altLang="en-US" sz="1400" dirty="0" err="1" smtClean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한림승강기</a:t>
                </a:r>
                <a:endParaRPr lang="en-US" altLang="ko-KR" sz="14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HY헤드라인M" panose="02030600000101010101" pitchFamily="18" charset="-127"/>
                  <a:ea typeface="HY헤드라인M" panose="02030600000101010101" pitchFamily="18" charset="-127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altLang="ko-KR" sz="1400" dirty="0" smtClean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• </a:t>
                </a:r>
                <a:r>
                  <a:rPr lang="ko-KR" altLang="en-US" sz="1400" dirty="0" err="1" smtClean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정일산업</a:t>
                </a:r>
                <a:endParaRPr lang="en-US" altLang="ko-KR" sz="14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HY헤드라인M" panose="02030600000101010101" pitchFamily="18" charset="-127"/>
                  <a:ea typeface="HY헤드라인M" panose="02030600000101010101" pitchFamily="18" charset="-127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altLang="ko-KR" sz="1400" dirty="0" smtClean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• </a:t>
                </a:r>
                <a:r>
                  <a:rPr lang="ko-KR" altLang="en-US" sz="1400" dirty="0" smtClean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주원엘리베이터</a:t>
                </a:r>
                <a:endParaRPr lang="en-US" altLang="ko-KR" sz="14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HY헤드라인M" panose="02030600000101010101" pitchFamily="18" charset="-127"/>
                  <a:ea typeface="HY헤드라인M" panose="02030600000101010101" pitchFamily="18" charset="-127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altLang="ko-KR" sz="1400" dirty="0" smtClean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• </a:t>
                </a:r>
                <a:r>
                  <a:rPr lang="ko-KR" altLang="en-US" sz="1400" dirty="0" err="1" smtClean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위코리아</a:t>
                </a:r>
                <a:endParaRPr lang="ko-KR" altLang="en-US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HY헤드라인M" panose="02030600000101010101" pitchFamily="18" charset="-127"/>
                  <a:ea typeface="HY헤드라인M" panose="02030600000101010101" pitchFamily="18" charset="-127"/>
                </a:endParaRPr>
              </a:p>
            </p:txBody>
          </p:sp>
        </p:grpSp>
      </p:grpSp>
      <p:grpSp>
        <p:nvGrpSpPr>
          <p:cNvPr id="87" name="그룹 86"/>
          <p:cNvGrpSpPr/>
          <p:nvPr/>
        </p:nvGrpSpPr>
        <p:grpSpPr>
          <a:xfrm>
            <a:off x="6002332" y="1896122"/>
            <a:ext cx="4322082" cy="1681125"/>
            <a:chOff x="4572543" y="2444762"/>
            <a:chExt cx="4322082" cy="1681125"/>
          </a:xfrm>
        </p:grpSpPr>
        <p:grpSp>
          <p:nvGrpSpPr>
            <p:cNvPr id="97" name="그룹 96"/>
            <p:cNvGrpSpPr/>
            <p:nvPr/>
          </p:nvGrpSpPr>
          <p:grpSpPr>
            <a:xfrm>
              <a:off x="4572543" y="2551463"/>
              <a:ext cx="4280761" cy="1530000"/>
              <a:chOff x="4572543" y="2551463"/>
              <a:chExt cx="4280761" cy="1530000"/>
            </a:xfrm>
          </p:grpSpPr>
          <p:cxnSp>
            <p:nvCxnSpPr>
              <p:cNvPr id="101" name="직선 연결선 100"/>
              <p:cNvCxnSpPr/>
              <p:nvPr/>
            </p:nvCxnSpPr>
            <p:spPr>
              <a:xfrm>
                <a:off x="6045304" y="2843411"/>
                <a:ext cx="2808000" cy="0"/>
              </a:xfrm>
              <a:prstGeom prst="line">
                <a:avLst/>
              </a:prstGeom>
              <a:ln>
                <a:solidFill>
                  <a:srgbClr val="008FD4"/>
                </a:solidFill>
                <a:prstDash val="sysDot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2" name="그룹 101"/>
              <p:cNvGrpSpPr/>
              <p:nvPr/>
            </p:nvGrpSpPr>
            <p:grpSpPr>
              <a:xfrm>
                <a:off x="4572543" y="2551463"/>
                <a:ext cx="1800000" cy="1530000"/>
                <a:chOff x="4572543" y="2551463"/>
                <a:chExt cx="1800000" cy="1530000"/>
              </a:xfrm>
            </p:grpSpPr>
            <p:sp>
              <p:nvSpPr>
                <p:cNvPr id="103" name="오른쪽 화살표 102"/>
                <p:cNvSpPr/>
                <p:nvPr/>
              </p:nvSpPr>
              <p:spPr>
                <a:xfrm flipH="1">
                  <a:off x="4572543" y="2551463"/>
                  <a:ext cx="1800000" cy="1530000"/>
                </a:xfrm>
                <a:prstGeom prst="rightArrow">
                  <a:avLst>
                    <a:gd name="adj1" fmla="val 61888"/>
                    <a:gd name="adj2" fmla="val 49913"/>
                  </a:avLst>
                </a:prstGeom>
                <a:solidFill>
                  <a:srgbClr val="008FD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HY헤드라인M" panose="02030600000101010101" pitchFamily="18" charset="-127"/>
                    <a:ea typeface="HY헤드라인M" panose="02030600000101010101" pitchFamily="18" charset="-127"/>
                  </a:endParaRPr>
                </a:p>
              </p:txBody>
            </p:sp>
            <p:sp>
              <p:nvSpPr>
                <p:cNvPr id="104" name="TextBox 103"/>
                <p:cNvSpPr txBox="1"/>
                <p:nvPr/>
              </p:nvSpPr>
              <p:spPr>
                <a:xfrm>
                  <a:off x="5688172" y="2996952"/>
                  <a:ext cx="636714" cy="369332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ko-KR" altLang="en-US" b="1" dirty="0" smtClean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HY헤드라인M" panose="02030600000101010101" pitchFamily="18" charset="-127"/>
                      <a:ea typeface="HY헤드라인M" panose="02030600000101010101" pitchFamily="18" charset="-127"/>
                    </a:rPr>
                    <a:t>학회</a:t>
                  </a:r>
                </a:p>
              </p:txBody>
            </p:sp>
          </p:grpSp>
        </p:grpSp>
        <p:grpSp>
          <p:nvGrpSpPr>
            <p:cNvPr id="98" name="그룹 97"/>
            <p:cNvGrpSpPr/>
            <p:nvPr/>
          </p:nvGrpSpPr>
          <p:grpSpPr>
            <a:xfrm>
              <a:off x="6446625" y="2444762"/>
              <a:ext cx="2448000" cy="1681125"/>
              <a:chOff x="6446625" y="2444762"/>
              <a:chExt cx="2448000" cy="1681125"/>
            </a:xfrm>
          </p:grpSpPr>
          <p:sp>
            <p:nvSpPr>
              <p:cNvPr id="99" name="TextBox 98"/>
              <p:cNvSpPr txBox="1"/>
              <p:nvPr/>
            </p:nvSpPr>
            <p:spPr>
              <a:xfrm>
                <a:off x="6470947" y="2444762"/>
                <a:ext cx="2340000" cy="369332"/>
              </a:xfrm>
              <a:prstGeom prst="rect">
                <a:avLst/>
              </a:prstGeom>
              <a:noFill/>
              <a:ln>
                <a:solidFill>
                  <a:schemeClr val="bg1">
                    <a:lumMod val="65000"/>
                    <a:alpha val="0"/>
                  </a:schemeClr>
                </a:solidFill>
              </a:ln>
            </p:spPr>
            <p:txBody>
              <a:bodyPr wrap="square" rtlCol="0" anchor="b">
                <a:spAutoFit/>
              </a:bodyPr>
              <a:lstStyle/>
              <a:p>
                <a:pPr algn="r"/>
                <a:r>
                  <a:rPr lang="ko-KR" altLang="en-US" b="1" dirty="0" smtClean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한국승강기학회</a:t>
                </a:r>
                <a:endParaRPr lang="ko-KR" altLang="en-US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HY헤드라인M" panose="02030600000101010101" pitchFamily="18" charset="-127"/>
                  <a:ea typeface="HY헤드라인M" panose="02030600000101010101" pitchFamily="18" charset="-127"/>
                </a:endParaRPr>
              </a:p>
            </p:txBody>
          </p:sp>
          <p:sp>
            <p:nvSpPr>
              <p:cNvPr id="100" name="TextBox 99"/>
              <p:cNvSpPr txBox="1"/>
              <p:nvPr/>
            </p:nvSpPr>
            <p:spPr>
              <a:xfrm>
                <a:off x="6446625" y="2952809"/>
                <a:ext cx="2448000" cy="1173078"/>
              </a:xfrm>
              <a:prstGeom prst="rect">
                <a:avLst/>
              </a:prstGeom>
              <a:noFill/>
              <a:ln>
                <a:solidFill>
                  <a:schemeClr val="bg1">
                    <a:lumMod val="65000"/>
                    <a:alpha val="0"/>
                  </a:schemeClr>
                </a:solidFill>
              </a:ln>
            </p:spPr>
            <p:txBody>
              <a:bodyPr wrap="square" rtlCol="0" anchor="t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en-US" altLang="ko-KR" sz="1400" dirty="0" smtClean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• </a:t>
                </a:r>
                <a:r>
                  <a:rPr lang="ko-KR" altLang="en-US" sz="1400" dirty="0" err="1" smtClean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서일대학교</a:t>
                </a:r>
                <a:endParaRPr lang="en-US" altLang="ko-KR" sz="14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HY헤드라인M" panose="02030600000101010101" pitchFamily="18" charset="-127"/>
                  <a:ea typeface="HY헤드라인M" panose="02030600000101010101" pitchFamily="18" charset="-127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altLang="ko-KR" sz="14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• </a:t>
                </a:r>
                <a:r>
                  <a:rPr lang="ko-KR" altLang="en-US" sz="1400" dirty="0" err="1" smtClean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쉰들러엘리베이터</a:t>
                </a:r>
                <a:endParaRPr lang="en-US" altLang="ko-KR" sz="14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HY헤드라인M" panose="02030600000101010101" pitchFamily="18" charset="-127"/>
                  <a:ea typeface="HY헤드라인M" panose="02030600000101010101" pitchFamily="18" charset="-127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altLang="ko-KR" sz="1400" dirty="0" smtClean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• </a:t>
                </a:r>
                <a:r>
                  <a:rPr lang="ko-KR" altLang="en-US" sz="1400" dirty="0" smtClean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도남엔지니어링</a:t>
                </a:r>
                <a:endParaRPr lang="en-US" altLang="ko-KR" sz="14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HY헤드라인M" panose="02030600000101010101" pitchFamily="18" charset="-127"/>
                  <a:ea typeface="HY헤드라인M" panose="02030600000101010101" pitchFamily="18" charset="-127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altLang="ko-KR" sz="1400" dirty="0" smtClean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• </a:t>
                </a:r>
                <a:r>
                  <a:rPr lang="ko-KR" altLang="en-US" sz="1400" dirty="0" smtClean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삼정엘리베이터</a:t>
                </a:r>
                <a:endParaRPr lang="en-US" altLang="ko-KR" sz="14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HY헤드라인M" panose="02030600000101010101" pitchFamily="18" charset="-127"/>
                  <a:ea typeface="HY헤드라인M" panose="02030600000101010101" pitchFamily="18" charset="-127"/>
                </a:endParaRPr>
              </a:p>
            </p:txBody>
          </p:sp>
        </p:grpSp>
      </p:grpSp>
      <p:grpSp>
        <p:nvGrpSpPr>
          <p:cNvPr id="88" name="그룹 87"/>
          <p:cNvGrpSpPr/>
          <p:nvPr/>
        </p:nvGrpSpPr>
        <p:grpSpPr>
          <a:xfrm>
            <a:off x="1718714" y="3413966"/>
            <a:ext cx="4282533" cy="2822202"/>
            <a:chOff x="288925" y="3962606"/>
            <a:chExt cx="4282533" cy="2822202"/>
          </a:xfrm>
        </p:grpSpPr>
        <p:grpSp>
          <p:nvGrpSpPr>
            <p:cNvPr id="89" name="그룹 88"/>
            <p:cNvGrpSpPr/>
            <p:nvPr/>
          </p:nvGrpSpPr>
          <p:grpSpPr>
            <a:xfrm>
              <a:off x="288925" y="4081463"/>
              <a:ext cx="4282533" cy="1530000"/>
              <a:chOff x="288925" y="4081463"/>
              <a:chExt cx="4282533" cy="1530000"/>
            </a:xfrm>
          </p:grpSpPr>
          <p:cxnSp>
            <p:nvCxnSpPr>
              <p:cNvPr id="93" name="직선 연결선 92"/>
              <p:cNvCxnSpPr/>
              <p:nvPr/>
            </p:nvCxnSpPr>
            <p:spPr>
              <a:xfrm flipH="1">
                <a:off x="288925" y="4374629"/>
                <a:ext cx="2808000" cy="0"/>
              </a:xfrm>
              <a:prstGeom prst="line">
                <a:avLst/>
              </a:prstGeom>
              <a:ln>
                <a:solidFill>
                  <a:srgbClr val="008FD4"/>
                </a:solidFill>
                <a:prstDash val="sysDot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4" name="그룹 93"/>
              <p:cNvGrpSpPr/>
              <p:nvPr/>
            </p:nvGrpSpPr>
            <p:grpSpPr>
              <a:xfrm>
                <a:off x="2771458" y="4081463"/>
                <a:ext cx="1800000" cy="1530000"/>
                <a:chOff x="2771458" y="4081463"/>
                <a:chExt cx="1800000" cy="1530000"/>
              </a:xfrm>
            </p:grpSpPr>
            <p:sp>
              <p:nvSpPr>
                <p:cNvPr id="95" name="오른쪽 화살표 94"/>
                <p:cNvSpPr/>
                <p:nvPr/>
              </p:nvSpPr>
              <p:spPr>
                <a:xfrm rot="10800000" flipH="1">
                  <a:off x="2771458" y="4081463"/>
                  <a:ext cx="1800000" cy="1530000"/>
                </a:xfrm>
                <a:prstGeom prst="rightArrow">
                  <a:avLst>
                    <a:gd name="adj1" fmla="val 61888"/>
                    <a:gd name="adj2" fmla="val 49913"/>
                  </a:avLst>
                </a:prstGeom>
                <a:solidFill>
                  <a:srgbClr val="008FD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HY헤드라인M" panose="02030600000101010101" pitchFamily="18" charset="-127"/>
                    <a:ea typeface="HY헤드라인M" panose="02030600000101010101" pitchFamily="18" charset="-127"/>
                  </a:endParaRPr>
                </a:p>
              </p:txBody>
            </p:sp>
            <p:sp>
              <p:nvSpPr>
                <p:cNvPr id="96" name="TextBox 95"/>
                <p:cNvSpPr txBox="1"/>
                <p:nvPr/>
              </p:nvSpPr>
              <p:spPr>
                <a:xfrm>
                  <a:off x="2814143" y="4520279"/>
                  <a:ext cx="636713" cy="369332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ko-KR" altLang="en-US" b="1" dirty="0" smtClean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HY헤드라인M" panose="02030600000101010101" pitchFamily="18" charset="-127"/>
                      <a:ea typeface="HY헤드라인M" panose="02030600000101010101" pitchFamily="18" charset="-127"/>
                    </a:rPr>
                    <a:t>공업</a:t>
                  </a:r>
                </a:p>
              </p:txBody>
            </p:sp>
          </p:grpSp>
        </p:grpSp>
        <p:grpSp>
          <p:nvGrpSpPr>
            <p:cNvPr id="90" name="그룹 89"/>
            <p:cNvGrpSpPr/>
            <p:nvPr/>
          </p:nvGrpSpPr>
          <p:grpSpPr>
            <a:xfrm>
              <a:off x="334690" y="3962606"/>
              <a:ext cx="2757568" cy="2822202"/>
              <a:chOff x="334690" y="3962606"/>
              <a:chExt cx="2757568" cy="2822202"/>
            </a:xfrm>
          </p:grpSpPr>
          <p:sp>
            <p:nvSpPr>
              <p:cNvPr id="91" name="TextBox 90"/>
              <p:cNvSpPr txBox="1"/>
              <p:nvPr/>
            </p:nvSpPr>
            <p:spPr>
              <a:xfrm>
                <a:off x="334690" y="3962606"/>
                <a:ext cx="2757568" cy="369332"/>
              </a:xfrm>
              <a:prstGeom prst="rect">
                <a:avLst/>
              </a:prstGeom>
              <a:noFill/>
              <a:ln>
                <a:solidFill>
                  <a:schemeClr val="bg1">
                    <a:lumMod val="65000"/>
                    <a:alpha val="0"/>
                  </a:schemeClr>
                </a:solidFill>
              </a:ln>
            </p:spPr>
            <p:txBody>
              <a:bodyPr wrap="square" rtlCol="0" anchor="b">
                <a:spAutoFit/>
              </a:bodyPr>
              <a:lstStyle/>
              <a:p>
                <a:r>
                  <a:rPr lang="ko-KR" altLang="en-US" b="1" dirty="0" err="1" smtClean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한국승강기</a:t>
                </a:r>
                <a:r>
                  <a:rPr lang="ko-KR" altLang="en-US" b="1" dirty="0" smtClean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 공업협동조합</a:t>
                </a:r>
                <a:endParaRPr lang="ko-KR" altLang="en-US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HY헤드라인M" panose="02030600000101010101" pitchFamily="18" charset="-127"/>
                  <a:ea typeface="HY헤드라인M" panose="02030600000101010101" pitchFamily="18" charset="-127"/>
                </a:endParaRPr>
              </a:p>
            </p:txBody>
          </p:sp>
          <p:sp>
            <p:nvSpPr>
              <p:cNvPr id="92" name="TextBox 91"/>
              <p:cNvSpPr txBox="1"/>
              <p:nvPr/>
            </p:nvSpPr>
            <p:spPr>
              <a:xfrm>
                <a:off x="334690" y="4491423"/>
                <a:ext cx="2448000" cy="2293385"/>
              </a:xfrm>
              <a:prstGeom prst="rect">
                <a:avLst/>
              </a:prstGeom>
              <a:noFill/>
              <a:ln>
                <a:solidFill>
                  <a:schemeClr val="bg1">
                    <a:lumMod val="65000"/>
                    <a:alpha val="0"/>
                  </a:schemeClr>
                </a:solidFill>
              </a:ln>
            </p:spPr>
            <p:txBody>
              <a:bodyPr wrap="square" rtlCol="0" anchor="t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en-US" altLang="ko-KR" sz="14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• </a:t>
                </a:r>
                <a:r>
                  <a:rPr lang="ko-KR" altLang="en-US" sz="140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에이치피엔알티</a:t>
                </a:r>
                <a:endPara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HY헤드라인M" panose="02030600000101010101" pitchFamily="18" charset="-127"/>
                  <a:ea typeface="HY헤드라인M" panose="02030600000101010101" pitchFamily="18" charset="-127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altLang="ko-KR" sz="14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• </a:t>
                </a:r>
                <a:r>
                  <a:rPr lang="ko-KR" altLang="en-US" sz="140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디앤드디</a:t>
                </a:r>
                <a:endPara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HY헤드라인M" panose="02030600000101010101" pitchFamily="18" charset="-127"/>
                  <a:ea typeface="HY헤드라인M" panose="02030600000101010101" pitchFamily="18" charset="-127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altLang="ko-KR" sz="14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• </a:t>
                </a:r>
                <a:r>
                  <a:rPr lang="ko-KR" altLang="en-US" sz="140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대륜엘리스</a:t>
                </a:r>
                <a:endPara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HY헤드라인M" panose="02030600000101010101" pitchFamily="18" charset="-127"/>
                  <a:ea typeface="HY헤드라인M" panose="02030600000101010101" pitchFamily="18" charset="-127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altLang="ko-KR" sz="14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• </a:t>
                </a:r>
                <a:r>
                  <a:rPr lang="ko-KR" altLang="en-US" sz="140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비티알수성</a:t>
                </a:r>
                <a:endPara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HY헤드라인M" panose="02030600000101010101" pitchFamily="18" charset="-127"/>
                  <a:ea typeface="HY헤드라인M" panose="02030600000101010101" pitchFamily="18" charset="-127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altLang="ko-KR" sz="14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• </a:t>
                </a:r>
                <a:r>
                  <a:rPr lang="ko-KR" altLang="en-US" sz="140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한기술</a:t>
                </a:r>
                <a:endPara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HY헤드라인M" panose="02030600000101010101" pitchFamily="18" charset="-127"/>
                  <a:ea typeface="HY헤드라인M" panose="02030600000101010101" pitchFamily="18" charset="-127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altLang="ko-KR" sz="14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• </a:t>
                </a:r>
                <a:r>
                  <a:rPr lang="ko-KR" altLang="en-US" sz="14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금강엔지니어링</a:t>
                </a:r>
                <a:endPara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HY헤드라인M" panose="02030600000101010101" pitchFamily="18" charset="-127"/>
                  <a:ea typeface="HY헤드라인M" panose="02030600000101010101" pitchFamily="18" charset="-127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altLang="ko-KR" sz="14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• </a:t>
                </a:r>
                <a:r>
                  <a:rPr lang="ko-KR" altLang="en-US" sz="14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새한엘리베이터</a:t>
                </a:r>
              </a:p>
              <a:p>
                <a:pPr>
                  <a:lnSpc>
                    <a:spcPct val="130000"/>
                  </a:lnSpc>
                </a:pPr>
                <a:endParaRPr lang="ko-KR" altLang="en-US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HY헤드라인M" panose="02030600000101010101" pitchFamily="18" charset="-127"/>
                  <a:ea typeface="HY헤드라인M" panose="02030600000101010101" pitchFamily="18" charset="-127"/>
                </a:endParaRPr>
              </a:p>
            </p:txBody>
          </p:sp>
        </p:grpSp>
      </p:grpSp>
      <p:sp>
        <p:nvSpPr>
          <p:cNvPr id="46" name="TextBox 45"/>
          <p:cNvSpPr txBox="1"/>
          <p:nvPr/>
        </p:nvSpPr>
        <p:spPr>
          <a:xfrm>
            <a:off x="11466250" y="26012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3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654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7ADA12BC-03C6-4D7E-96A8-4A7A87DF891B}"/>
              </a:ext>
            </a:extLst>
          </p:cNvPr>
          <p:cNvSpPr/>
          <p:nvPr/>
        </p:nvSpPr>
        <p:spPr>
          <a:xfrm>
            <a:off x="635991" y="1939637"/>
            <a:ext cx="3525520" cy="134297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2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공통 안건</a:t>
            </a:r>
            <a:endParaRPr lang="ko-KR" altLang="en-US" sz="24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D5B45D-7F16-4698-9000-7263918988A4}"/>
              </a:ext>
            </a:extLst>
          </p:cNvPr>
          <p:cNvSpPr txBox="1"/>
          <p:nvPr/>
        </p:nvSpPr>
        <p:spPr>
          <a:xfrm>
            <a:off x="635991" y="3427242"/>
            <a:ext cx="35255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o-KR" altLang="en-US" spc="-1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정기심사</a:t>
            </a:r>
            <a:r>
              <a:rPr lang="ko-KR" altLang="en-US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절차 간소화</a:t>
            </a:r>
            <a:endParaRPr lang="en-US" altLang="ko-KR" spc="-150" dirty="0" smtClean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o-KR" altLang="en-US" spc="-1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정기심사</a:t>
            </a:r>
            <a:r>
              <a:rPr lang="ko-KR" altLang="en-US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주기 적정성 검토</a:t>
            </a:r>
            <a:endParaRPr lang="en-US" altLang="ko-KR" spc="-150" dirty="0" smtClean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o-KR" altLang="en-US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수입업자의 품질관리 강화방안 마련</a:t>
            </a:r>
            <a:endParaRPr lang="en-US" altLang="ko-KR" spc="-150" dirty="0" smtClean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altLang="ko-KR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TF</a:t>
            </a:r>
            <a:r>
              <a:rPr lang="ko-KR" altLang="en-US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의사결정 과정 및 절차 마련</a:t>
            </a:r>
            <a:endParaRPr lang="ko-KR" altLang="en-US" spc="-150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969745-2649-45B8-9414-836536D673AB}"/>
              </a:ext>
            </a:extLst>
          </p:cNvPr>
          <p:cNvSpPr txBox="1"/>
          <p:nvPr/>
        </p:nvSpPr>
        <p:spPr>
          <a:xfrm>
            <a:off x="284239" y="1174287"/>
            <a:ext cx="3203902" cy="584775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 spc="-15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선검토</a:t>
            </a:r>
            <a:r>
              <a:rPr lang="ko-KR" altLang="en-US" sz="3200" b="1" spc="-15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안건</a:t>
            </a:r>
            <a:endParaRPr lang="ko-KR" altLang="en-US" sz="3200" b="1" spc="-1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8CE68143-C3C5-4D45-B91A-75943CB37620}"/>
              </a:ext>
            </a:extLst>
          </p:cNvPr>
          <p:cNvSpPr/>
          <p:nvPr/>
        </p:nvSpPr>
        <p:spPr>
          <a:xfrm>
            <a:off x="4313911" y="1939637"/>
            <a:ext cx="3525520" cy="13429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24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승강기분과</a:t>
            </a:r>
            <a:r>
              <a:rPr lang="ko-KR" altLang="en-US" sz="2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안건</a:t>
            </a:r>
            <a:endParaRPr lang="ko-KR" altLang="en-US" sz="24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32B332-30F1-468D-8FBE-59FEA09C9900}"/>
              </a:ext>
            </a:extLst>
          </p:cNvPr>
          <p:cNvSpPr txBox="1"/>
          <p:nvPr/>
        </p:nvSpPr>
        <p:spPr>
          <a:xfrm>
            <a:off x="4313911" y="3427242"/>
            <a:ext cx="35255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o-KR" altLang="en-US" spc="-1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모델인증</a:t>
            </a:r>
            <a:r>
              <a:rPr lang="ko-KR" altLang="en-US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절차 다양화</a:t>
            </a:r>
            <a:endParaRPr lang="en-US" altLang="ko-KR" spc="-150" dirty="0" smtClean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o-KR" altLang="en-US" spc="-1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모델인증의</a:t>
            </a:r>
            <a:r>
              <a:rPr lang="ko-KR" altLang="en-US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pc="-1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설치검사</a:t>
            </a:r>
            <a:r>
              <a:rPr lang="ko-KR" altLang="en-US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일부 면제</a:t>
            </a:r>
            <a:endParaRPr lang="en-US" altLang="ko-KR" spc="-150" dirty="0" smtClean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o-KR" altLang="en-US" spc="-1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모델인증</a:t>
            </a:r>
            <a:r>
              <a:rPr lang="ko-KR" altLang="en-US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pc="-1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변경인증</a:t>
            </a:r>
            <a:r>
              <a:rPr lang="ko-KR" altLang="en-US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대상 선정</a:t>
            </a:r>
            <a:endParaRPr lang="en-US" altLang="ko-KR" spc="-150" dirty="0" smtClean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o-KR" altLang="en-US" spc="-1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모델인증</a:t>
            </a:r>
            <a:r>
              <a:rPr lang="ko-KR" altLang="en-US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pc="-1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자체심사</a:t>
            </a:r>
            <a:r>
              <a:rPr lang="ko-KR" altLang="en-US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방법 및 주기 등 개선</a:t>
            </a:r>
            <a:endParaRPr lang="en-US" altLang="ko-KR" spc="-150" dirty="0" smtClean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o-KR" alt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모델인증</a:t>
            </a:r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취득 업체 인센티브 부여 방안</a:t>
            </a:r>
            <a:endParaRPr lang="en-US" altLang="ko-KR" dirty="0" smtClean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o-KR" altLang="en-US" spc="-1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개별인증</a:t>
            </a:r>
            <a:r>
              <a:rPr lang="ko-KR" altLang="en-US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절차 정비</a:t>
            </a:r>
            <a:endParaRPr lang="en-US" altLang="ko-KR" spc="-150" dirty="0" smtClean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o-KR" altLang="en-US" spc="-1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개별인증</a:t>
            </a:r>
            <a:r>
              <a:rPr lang="ko-KR" altLang="en-US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대상 명확화</a:t>
            </a:r>
            <a:endParaRPr lang="en-US" altLang="ko-KR" spc="-150" dirty="0" smtClean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o-KR" altLang="en-US" spc="-1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개별인증</a:t>
            </a:r>
            <a:r>
              <a:rPr lang="ko-KR" altLang="en-US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수수료 감면제도 개편</a:t>
            </a:r>
            <a:endParaRPr lang="ko-KR" altLang="en-US" spc="-150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0E5D327-70EC-41D1-990F-2824EB959E10}"/>
              </a:ext>
            </a:extLst>
          </p:cNvPr>
          <p:cNvSpPr/>
          <p:nvPr/>
        </p:nvSpPr>
        <p:spPr>
          <a:xfrm>
            <a:off x="7991831" y="1939637"/>
            <a:ext cx="3525520" cy="134297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24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부품분과</a:t>
            </a:r>
            <a:r>
              <a:rPr lang="ko-KR" altLang="en-US" sz="2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안건</a:t>
            </a:r>
            <a:endParaRPr lang="ko-KR" altLang="en-US" sz="24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890145F-2089-402F-8F2C-1F44890822F7}"/>
              </a:ext>
            </a:extLst>
          </p:cNvPr>
          <p:cNvSpPr txBox="1"/>
          <p:nvPr/>
        </p:nvSpPr>
        <p:spPr>
          <a:xfrm>
            <a:off x="7991830" y="3427242"/>
            <a:ext cx="359611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o-KR" altLang="en-US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안전인증 대상 부품 적정성 검토</a:t>
            </a:r>
            <a:endParaRPr lang="en-US" altLang="ko-KR" spc="-150" dirty="0" smtClean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o-KR" altLang="en-US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부품안전인증 </a:t>
            </a:r>
            <a:r>
              <a:rPr lang="ko-KR" altLang="en-US" spc="-1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대체제도</a:t>
            </a:r>
            <a:r>
              <a:rPr lang="ko-KR" altLang="en-US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검토</a:t>
            </a:r>
            <a:endParaRPr lang="en-US" altLang="ko-KR" spc="-150" dirty="0" smtClean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o-KR" altLang="en-US" spc="-1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부품별</a:t>
            </a:r>
            <a:r>
              <a:rPr lang="ko-KR" altLang="en-US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모델 </a:t>
            </a:r>
            <a:r>
              <a:rPr lang="ko-KR" altLang="en-US" spc="-1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구분기준</a:t>
            </a:r>
            <a:r>
              <a:rPr lang="ko-KR" altLang="en-US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간소화</a:t>
            </a:r>
            <a:endParaRPr lang="en-US" altLang="ko-KR" spc="-150" dirty="0" smtClean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o-KR" altLang="en-US" spc="-1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부품별</a:t>
            </a:r>
            <a:r>
              <a:rPr lang="ko-KR" altLang="en-US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pc="-1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변경인증</a:t>
            </a:r>
            <a:r>
              <a:rPr lang="ko-KR" altLang="en-US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대상 선정</a:t>
            </a:r>
            <a:endParaRPr lang="en-US" altLang="ko-KR" spc="-150" dirty="0" smtClean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o-KR" altLang="en-US" spc="-1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부품별</a:t>
            </a:r>
            <a:r>
              <a:rPr lang="ko-KR" altLang="en-US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pc="-1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자체심사</a:t>
            </a:r>
            <a:r>
              <a:rPr lang="ko-KR" altLang="en-US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방법 및 주기 등 개선</a:t>
            </a:r>
            <a:endParaRPr lang="en-US" altLang="ko-KR" spc="-150" dirty="0" smtClean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o-KR" altLang="en-US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부품 제조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·</a:t>
            </a:r>
            <a:r>
              <a:rPr lang="ko-KR" altLang="en-US" spc="-150" dirty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수입업체의 기술인력 등록기준 현실화</a:t>
            </a:r>
            <a:endParaRPr lang="ko-KR" altLang="en-US" spc="-150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B129CC-12BE-479E-81AB-2D148DE128D5}"/>
              </a:ext>
            </a:extLst>
          </p:cNvPr>
          <p:cNvSpPr txBox="1"/>
          <p:nvPr/>
        </p:nvSpPr>
        <p:spPr>
          <a:xfrm>
            <a:off x="584200" y="152400"/>
            <a:ext cx="15343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TF </a:t>
            </a:r>
            <a:r>
              <a:rPr lang="ko-KR" altLang="en-US" sz="32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개요</a:t>
            </a:r>
            <a:endParaRPr lang="ko-KR" altLang="en-US" sz="3200" dirty="0">
              <a:solidFill>
                <a:schemeClr val="tx2">
                  <a:lumMod val="7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F420EF-8FD3-488F-98A4-FCE52B8AF6FE}"/>
              </a:ext>
            </a:extLst>
          </p:cNvPr>
          <p:cNvSpPr txBox="1"/>
          <p:nvPr/>
        </p:nvSpPr>
        <p:spPr>
          <a:xfrm>
            <a:off x="584200" y="708510"/>
            <a:ext cx="29818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안전인증 개편 실무 </a:t>
            </a:r>
            <a:r>
              <a:rPr lang="en-US" altLang="ko-KR" sz="14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TF </a:t>
            </a:r>
            <a:r>
              <a:rPr lang="ko-KR" altLang="en-US" sz="1400" dirty="0" err="1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선검토</a:t>
            </a:r>
            <a:r>
              <a:rPr lang="en-US" altLang="ko-KR" sz="14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4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안건</a:t>
            </a:r>
            <a:endParaRPr lang="ko-KR" altLang="en-US" sz="1400" dirty="0">
              <a:solidFill>
                <a:schemeClr val="tx2">
                  <a:lumMod val="7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466250" y="26012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4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673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 animBg="1"/>
      <p:bldP spid="6" grpId="0"/>
      <p:bldP spid="8" grpId="0" animBg="1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7ADA12BC-03C6-4D7E-96A8-4A7A87DF891B}"/>
              </a:ext>
            </a:extLst>
          </p:cNvPr>
          <p:cNvSpPr/>
          <p:nvPr/>
        </p:nvSpPr>
        <p:spPr>
          <a:xfrm>
            <a:off x="635991" y="1939637"/>
            <a:ext cx="3525520" cy="134297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2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공통 안건</a:t>
            </a:r>
            <a:endParaRPr lang="ko-KR" altLang="en-US" sz="24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969745-2649-45B8-9414-836536D673AB}"/>
              </a:ext>
            </a:extLst>
          </p:cNvPr>
          <p:cNvSpPr txBox="1"/>
          <p:nvPr/>
        </p:nvSpPr>
        <p:spPr>
          <a:xfrm>
            <a:off x="284239" y="1174287"/>
            <a:ext cx="3203902" cy="584775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 spc="-15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후</a:t>
            </a:r>
            <a:r>
              <a:rPr lang="ko-KR" altLang="en-US" sz="3200" b="1" spc="-15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검토</a:t>
            </a:r>
            <a:r>
              <a:rPr lang="ko-KR" altLang="en-US" sz="3200" b="1" spc="-15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안건</a:t>
            </a:r>
            <a:endParaRPr lang="ko-KR" altLang="en-US" sz="3200" b="1" spc="-1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8CE68143-C3C5-4D45-B91A-75943CB37620}"/>
              </a:ext>
            </a:extLst>
          </p:cNvPr>
          <p:cNvSpPr/>
          <p:nvPr/>
        </p:nvSpPr>
        <p:spPr>
          <a:xfrm>
            <a:off x="4313911" y="1939637"/>
            <a:ext cx="3525520" cy="13429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24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승강기분과</a:t>
            </a:r>
            <a:r>
              <a:rPr lang="ko-KR" altLang="en-US" sz="2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안건</a:t>
            </a:r>
            <a:endParaRPr lang="ko-KR" altLang="en-US" sz="24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0E5D327-70EC-41D1-990F-2824EB959E10}"/>
              </a:ext>
            </a:extLst>
          </p:cNvPr>
          <p:cNvSpPr/>
          <p:nvPr/>
        </p:nvSpPr>
        <p:spPr>
          <a:xfrm>
            <a:off x="7991831" y="1939637"/>
            <a:ext cx="3525520" cy="134297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24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부품분과</a:t>
            </a:r>
            <a:r>
              <a:rPr lang="ko-KR" altLang="en-US" sz="2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안건</a:t>
            </a:r>
            <a:endParaRPr lang="ko-KR" altLang="en-US" sz="24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B129CC-12BE-479E-81AB-2D148DE128D5}"/>
              </a:ext>
            </a:extLst>
          </p:cNvPr>
          <p:cNvSpPr txBox="1"/>
          <p:nvPr/>
        </p:nvSpPr>
        <p:spPr>
          <a:xfrm>
            <a:off x="584200" y="152400"/>
            <a:ext cx="15343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TF </a:t>
            </a:r>
            <a:r>
              <a:rPr lang="ko-KR" altLang="en-US" sz="32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개요</a:t>
            </a:r>
            <a:endParaRPr lang="ko-KR" altLang="en-US" sz="3200" dirty="0">
              <a:solidFill>
                <a:schemeClr val="tx2">
                  <a:lumMod val="7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F420EF-8FD3-488F-98A4-FCE52B8AF6FE}"/>
              </a:ext>
            </a:extLst>
          </p:cNvPr>
          <p:cNvSpPr txBox="1"/>
          <p:nvPr/>
        </p:nvSpPr>
        <p:spPr>
          <a:xfrm>
            <a:off x="584200" y="708510"/>
            <a:ext cx="29867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안전인증 개편 실무 </a:t>
            </a:r>
            <a:r>
              <a:rPr lang="en-US" altLang="ko-KR" sz="14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TF </a:t>
            </a:r>
            <a:r>
              <a:rPr lang="ko-KR" altLang="en-US" sz="1400" dirty="0" err="1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후</a:t>
            </a:r>
            <a:r>
              <a:rPr lang="ko-KR" altLang="en-US" sz="1400" dirty="0" err="1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검토</a:t>
            </a:r>
            <a:r>
              <a:rPr lang="en-US" altLang="ko-KR" sz="14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4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안건</a:t>
            </a:r>
            <a:endParaRPr lang="ko-KR" altLang="en-US" sz="1400" dirty="0">
              <a:solidFill>
                <a:schemeClr val="tx2">
                  <a:lumMod val="7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5D5B45D-7F16-4698-9000-7263918988A4}"/>
              </a:ext>
            </a:extLst>
          </p:cNvPr>
          <p:cNvSpPr txBox="1"/>
          <p:nvPr/>
        </p:nvSpPr>
        <p:spPr>
          <a:xfrm>
            <a:off x="635991" y="3453942"/>
            <a:ext cx="3525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o-KR" altLang="en-US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안전인증 수수료 개선</a:t>
            </a:r>
            <a:endParaRPr lang="ko-KR" altLang="en-US" spc="-150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32B332-30F1-468D-8FBE-59FEA09C9900}"/>
              </a:ext>
            </a:extLst>
          </p:cNvPr>
          <p:cNvSpPr txBox="1"/>
          <p:nvPr/>
        </p:nvSpPr>
        <p:spPr>
          <a:xfrm>
            <a:off x="4313911" y="3453942"/>
            <a:ext cx="3525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o-KR" altLang="en-US" spc="-1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모델인증</a:t>
            </a:r>
            <a:r>
              <a:rPr lang="ko-KR" altLang="en-US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모델 </a:t>
            </a:r>
            <a:r>
              <a:rPr lang="ko-KR" altLang="en-US" spc="-1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구분기준</a:t>
            </a:r>
            <a:r>
              <a:rPr lang="ko-KR" altLang="en-US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간소화</a:t>
            </a:r>
            <a:endParaRPr lang="en-US" altLang="ko-KR" spc="-150" dirty="0" smtClean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o-KR" altLang="en-US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인증 완료된 승강기 설치 후 실태조사 제도 도입</a:t>
            </a:r>
            <a:endParaRPr lang="en-US" altLang="ko-KR" spc="-150" dirty="0" smtClean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o-KR" altLang="en-US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 안전기준 정비</a:t>
            </a:r>
            <a:endParaRPr lang="ko-KR" altLang="en-US" spc="-150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90145F-2089-402F-8F2C-1F44890822F7}"/>
              </a:ext>
            </a:extLst>
          </p:cNvPr>
          <p:cNvSpPr txBox="1"/>
          <p:nvPr/>
        </p:nvSpPr>
        <p:spPr>
          <a:xfrm>
            <a:off x="7991830" y="3453942"/>
            <a:ext cx="35961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o-KR" altLang="en-US" spc="-1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부품별</a:t>
            </a:r>
            <a:r>
              <a:rPr lang="ko-KR" altLang="en-US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안전기준 정비</a:t>
            </a:r>
            <a:endParaRPr lang="en-US" altLang="ko-KR" spc="-150" dirty="0" smtClean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o-KR" altLang="en-US" spc="-1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인증부품</a:t>
            </a:r>
            <a:r>
              <a:rPr lang="ko-KR" altLang="en-US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pc="-1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시판품</a:t>
            </a:r>
            <a:r>
              <a:rPr lang="ko-KR" altLang="en-US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pc="-1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조사제도</a:t>
            </a:r>
            <a:r>
              <a:rPr lang="ko-KR" altLang="en-US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도입</a:t>
            </a:r>
            <a:endParaRPr lang="ko-KR" altLang="en-US" spc="-150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466250" y="26012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5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35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8" grpId="0" animBg="1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90784A1-FBDB-44C4-B8E8-A46AC0BBC9EB}"/>
              </a:ext>
            </a:extLst>
          </p:cNvPr>
          <p:cNvSpPr txBox="1"/>
          <p:nvPr/>
        </p:nvSpPr>
        <p:spPr>
          <a:xfrm>
            <a:off x="584200" y="152400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운영방향</a:t>
            </a:r>
            <a:endParaRPr lang="ko-KR" altLang="en-US" sz="3200" dirty="0">
              <a:solidFill>
                <a:schemeClr val="tx2">
                  <a:lumMod val="7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57C5FA-070D-4537-B3EF-8632C79C62B4}"/>
              </a:ext>
            </a:extLst>
          </p:cNvPr>
          <p:cNvSpPr txBox="1"/>
          <p:nvPr/>
        </p:nvSpPr>
        <p:spPr>
          <a:xfrm>
            <a:off x="584200" y="708510"/>
            <a:ext cx="15295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TF</a:t>
            </a:r>
            <a:r>
              <a:rPr lang="ko-KR" altLang="en-US" sz="14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회의 운영방향</a:t>
            </a:r>
            <a:endParaRPr lang="ko-KR" altLang="en-US" sz="1400" dirty="0">
              <a:solidFill>
                <a:schemeClr val="tx2">
                  <a:lumMod val="7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64A62C94-9124-4DCF-B1C0-B558EC97E3FD}"/>
              </a:ext>
            </a:extLst>
          </p:cNvPr>
          <p:cNvSpPr/>
          <p:nvPr/>
        </p:nvSpPr>
        <p:spPr>
          <a:xfrm>
            <a:off x="2801452" y="2041214"/>
            <a:ext cx="458895" cy="91440"/>
          </a:xfrm>
          <a:custGeom>
            <a:avLst/>
            <a:gdLst>
              <a:gd name="connsiteX0" fmla="*/ 0 w 458895"/>
              <a:gd name="connsiteY0" fmla="*/ 45720 h 91440"/>
              <a:gd name="connsiteX1" fmla="*/ 458895 w 458895"/>
              <a:gd name="connsiteY1" fmla="*/ 45720 h 91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8895" h="91440">
                <a:moveTo>
                  <a:pt x="0" y="45720"/>
                </a:moveTo>
                <a:lnTo>
                  <a:pt x="458895" y="45720"/>
                </a:lnTo>
              </a:path>
            </a:pathLst>
          </a:custGeom>
          <a:noFill/>
          <a:ln w="38100">
            <a:solidFill>
              <a:schemeClr val="accent5"/>
            </a:solidFill>
            <a:tailEnd type="arrow"/>
          </a:ln>
        </p:spPr>
        <p:style>
          <a:lnRef idx="1">
            <a:scrgbClr r="0" g="0" b="0"/>
          </a:lnRef>
          <a:fillRef idx="0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9910" tIns="43273" rIns="229911" bIns="43273" numCol="1" spcCol="1270" anchor="ctr" anchorCtr="0">
            <a:noAutofit/>
          </a:bodyPr>
          <a:lstStyle/>
          <a:p>
            <a:pPr marL="0" lvl="0" indent="0" algn="ctr" defTabSz="22225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ko-KR" altLang="en-US" sz="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CDA65903-BBA4-40ED-B9C2-26D97D183D2B}"/>
              </a:ext>
            </a:extLst>
          </p:cNvPr>
          <p:cNvSpPr/>
          <p:nvPr/>
        </p:nvSpPr>
        <p:spPr>
          <a:xfrm>
            <a:off x="675009" y="1448462"/>
            <a:ext cx="2128242" cy="1276945"/>
          </a:xfrm>
          <a:custGeom>
            <a:avLst/>
            <a:gdLst>
              <a:gd name="connsiteX0" fmla="*/ 0 w 2128242"/>
              <a:gd name="connsiteY0" fmla="*/ 0 h 1276945"/>
              <a:gd name="connsiteX1" fmla="*/ 2128242 w 2128242"/>
              <a:gd name="connsiteY1" fmla="*/ 0 h 1276945"/>
              <a:gd name="connsiteX2" fmla="*/ 2128242 w 2128242"/>
              <a:gd name="connsiteY2" fmla="*/ 1276945 h 1276945"/>
              <a:gd name="connsiteX3" fmla="*/ 0 w 2128242"/>
              <a:gd name="connsiteY3" fmla="*/ 1276945 h 1276945"/>
              <a:gd name="connsiteX4" fmla="*/ 0 w 2128242"/>
              <a:gd name="connsiteY4" fmla="*/ 0 h 1276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8242" h="1276945">
                <a:moveTo>
                  <a:pt x="0" y="0"/>
                </a:moveTo>
                <a:lnTo>
                  <a:pt x="2128242" y="0"/>
                </a:lnTo>
                <a:lnTo>
                  <a:pt x="2128242" y="1276945"/>
                </a:lnTo>
                <a:lnTo>
                  <a:pt x="0" y="127694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4480" tIns="284480" rIns="284480" bIns="284480" numCol="1" spcCol="1270" anchor="ctr" anchorCtr="0">
            <a:noAutofit/>
          </a:bodyPr>
          <a:lstStyle/>
          <a:p>
            <a:pPr marL="0" lvl="0" indent="0" algn="ctr" defTabSz="17780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ko-KR" altLang="en-US" sz="4000" kern="120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1D916B88-015C-4504-9E6D-A63846996F32}"/>
              </a:ext>
            </a:extLst>
          </p:cNvPr>
          <p:cNvSpPr/>
          <p:nvPr/>
        </p:nvSpPr>
        <p:spPr>
          <a:xfrm>
            <a:off x="1739131" y="2723607"/>
            <a:ext cx="2617737" cy="458895"/>
          </a:xfrm>
          <a:custGeom>
            <a:avLst/>
            <a:gdLst>
              <a:gd name="connsiteX0" fmla="*/ 2617737 w 2617737"/>
              <a:gd name="connsiteY0" fmla="*/ 0 h 458895"/>
              <a:gd name="connsiteX1" fmla="*/ 2617737 w 2617737"/>
              <a:gd name="connsiteY1" fmla="*/ 246547 h 458895"/>
              <a:gd name="connsiteX2" fmla="*/ 0 w 2617737"/>
              <a:gd name="connsiteY2" fmla="*/ 246547 h 458895"/>
              <a:gd name="connsiteX3" fmla="*/ 0 w 2617737"/>
              <a:gd name="connsiteY3" fmla="*/ 458895 h 458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17737" h="458895">
                <a:moveTo>
                  <a:pt x="2617737" y="0"/>
                </a:moveTo>
                <a:lnTo>
                  <a:pt x="2617737" y="246547"/>
                </a:lnTo>
                <a:lnTo>
                  <a:pt x="0" y="246547"/>
                </a:lnTo>
                <a:lnTo>
                  <a:pt x="0" y="458895"/>
                </a:lnTo>
              </a:path>
            </a:pathLst>
          </a:custGeom>
          <a:noFill/>
          <a:ln w="381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rgbClr r="0" g="0" b="0"/>
          </a:lnRef>
          <a:fillRef idx="0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54991" tIns="227001" rIns="1254991" bIns="227000" numCol="1" spcCol="1270" anchor="ctr" anchorCtr="0">
            <a:noAutofit/>
          </a:bodyPr>
          <a:lstStyle/>
          <a:p>
            <a:pPr marL="0" lvl="0" indent="0" algn="ctr" defTabSz="22225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ko-KR" altLang="en-US" sz="500" kern="120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0EE7F469-A547-4680-BE05-FBFF3C8EC2FF}"/>
              </a:ext>
            </a:extLst>
          </p:cNvPr>
          <p:cNvSpPr/>
          <p:nvPr/>
        </p:nvSpPr>
        <p:spPr>
          <a:xfrm>
            <a:off x="3292747" y="1448462"/>
            <a:ext cx="2128242" cy="1276945"/>
          </a:xfrm>
          <a:custGeom>
            <a:avLst/>
            <a:gdLst>
              <a:gd name="connsiteX0" fmla="*/ 0 w 2128242"/>
              <a:gd name="connsiteY0" fmla="*/ 0 h 1276945"/>
              <a:gd name="connsiteX1" fmla="*/ 2128242 w 2128242"/>
              <a:gd name="connsiteY1" fmla="*/ 0 h 1276945"/>
              <a:gd name="connsiteX2" fmla="*/ 2128242 w 2128242"/>
              <a:gd name="connsiteY2" fmla="*/ 1276945 h 1276945"/>
              <a:gd name="connsiteX3" fmla="*/ 0 w 2128242"/>
              <a:gd name="connsiteY3" fmla="*/ 1276945 h 1276945"/>
              <a:gd name="connsiteX4" fmla="*/ 0 w 2128242"/>
              <a:gd name="connsiteY4" fmla="*/ 0 h 1276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8242" h="1276945">
                <a:moveTo>
                  <a:pt x="0" y="0"/>
                </a:moveTo>
                <a:lnTo>
                  <a:pt x="2128242" y="0"/>
                </a:lnTo>
                <a:lnTo>
                  <a:pt x="2128242" y="1276945"/>
                </a:lnTo>
                <a:lnTo>
                  <a:pt x="0" y="127694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4480" tIns="284480" rIns="284480" bIns="284480" numCol="1" spcCol="1270" anchor="ctr" anchorCtr="0">
            <a:noAutofit/>
          </a:bodyPr>
          <a:lstStyle/>
          <a:p>
            <a:pPr marL="0" lvl="0" indent="0" algn="ctr" defTabSz="17780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ko-KR" altLang="en-US" sz="4000" kern="120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B1F09D93-411C-4DF5-8811-F19157E086E5}"/>
              </a:ext>
            </a:extLst>
          </p:cNvPr>
          <p:cNvSpPr/>
          <p:nvPr/>
        </p:nvSpPr>
        <p:spPr>
          <a:xfrm>
            <a:off x="2801452" y="3807656"/>
            <a:ext cx="458895" cy="91440"/>
          </a:xfrm>
          <a:custGeom>
            <a:avLst/>
            <a:gdLst>
              <a:gd name="connsiteX0" fmla="*/ 0 w 458895"/>
              <a:gd name="connsiteY0" fmla="*/ 45720 h 91440"/>
              <a:gd name="connsiteX1" fmla="*/ 458895 w 458895"/>
              <a:gd name="connsiteY1" fmla="*/ 45720 h 91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8895" h="91440">
                <a:moveTo>
                  <a:pt x="0" y="45720"/>
                </a:moveTo>
                <a:lnTo>
                  <a:pt x="458895" y="45720"/>
                </a:lnTo>
              </a:path>
            </a:pathLst>
          </a:custGeom>
          <a:noFill/>
          <a:ln w="38100"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1">
            <a:scrgbClr r="0" g="0" b="0"/>
          </a:lnRef>
          <a:fillRef idx="0">
            <a:scrgbClr r="0" g="0" b="0"/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9910" tIns="43272" rIns="229911" bIns="43274" numCol="1" spcCol="1270" anchor="ctr" anchorCtr="0">
            <a:noAutofit/>
          </a:bodyPr>
          <a:lstStyle/>
          <a:p>
            <a:pPr marL="0" lvl="0" indent="0" algn="ctr" defTabSz="22225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ko-KR" altLang="en-US" sz="500" kern="120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FEA48D2A-EC30-4236-A419-4BA1A8A4DCE8}"/>
              </a:ext>
            </a:extLst>
          </p:cNvPr>
          <p:cNvSpPr/>
          <p:nvPr/>
        </p:nvSpPr>
        <p:spPr>
          <a:xfrm>
            <a:off x="675009" y="3214903"/>
            <a:ext cx="2128242" cy="1276945"/>
          </a:xfrm>
          <a:custGeom>
            <a:avLst/>
            <a:gdLst>
              <a:gd name="connsiteX0" fmla="*/ 0 w 2128242"/>
              <a:gd name="connsiteY0" fmla="*/ 0 h 1276945"/>
              <a:gd name="connsiteX1" fmla="*/ 2128242 w 2128242"/>
              <a:gd name="connsiteY1" fmla="*/ 0 h 1276945"/>
              <a:gd name="connsiteX2" fmla="*/ 2128242 w 2128242"/>
              <a:gd name="connsiteY2" fmla="*/ 1276945 h 1276945"/>
              <a:gd name="connsiteX3" fmla="*/ 0 w 2128242"/>
              <a:gd name="connsiteY3" fmla="*/ 1276945 h 1276945"/>
              <a:gd name="connsiteX4" fmla="*/ 0 w 2128242"/>
              <a:gd name="connsiteY4" fmla="*/ 0 h 1276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8242" h="1276945">
                <a:moveTo>
                  <a:pt x="0" y="0"/>
                </a:moveTo>
                <a:lnTo>
                  <a:pt x="2128242" y="0"/>
                </a:lnTo>
                <a:lnTo>
                  <a:pt x="2128242" y="1276945"/>
                </a:lnTo>
                <a:lnTo>
                  <a:pt x="0" y="127694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4480" tIns="284480" rIns="284480" bIns="284480" numCol="1" spcCol="1270" anchor="ctr" anchorCtr="0">
            <a:noAutofit/>
          </a:bodyPr>
          <a:lstStyle/>
          <a:p>
            <a:pPr marL="0" lvl="0" indent="0" algn="ctr" defTabSz="17780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ko-KR" altLang="en-US" sz="4000" kern="120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7CED881A-718E-4EB5-BB5A-D3D8DF96D1A7}"/>
              </a:ext>
            </a:extLst>
          </p:cNvPr>
          <p:cNvSpPr/>
          <p:nvPr/>
        </p:nvSpPr>
        <p:spPr>
          <a:xfrm>
            <a:off x="1739131" y="4490048"/>
            <a:ext cx="2617737" cy="458895"/>
          </a:xfrm>
          <a:custGeom>
            <a:avLst/>
            <a:gdLst>
              <a:gd name="connsiteX0" fmla="*/ 2617737 w 2617737"/>
              <a:gd name="connsiteY0" fmla="*/ 0 h 458895"/>
              <a:gd name="connsiteX1" fmla="*/ 2617737 w 2617737"/>
              <a:gd name="connsiteY1" fmla="*/ 246547 h 458895"/>
              <a:gd name="connsiteX2" fmla="*/ 0 w 2617737"/>
              <a:gd name="connsiteY2" fmla="*/ 246547 h 458895"/>
              <a:gd name="connsiteX3" fmla="*/ 0 w 2617737"/>
              <a:gd name="connsiteY3" fmla="*/ 458895 h 458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17737" h="458895">
                <a:moveTo>
                  <a:pt x="2617737" y="0"/>
                </a:moveTo>
                <a:lnTo>
                  <a:pt x="2617737" y="246547"/>
                </a:lnTo>
                <a:lnTo>
                  <a:pt x="0" y="246547"/>
                </a:lnTo>
                <a:lnTo>
                  <a:pt x="0" y="458895"/>
                </a:lnTo>
              </a:path>
            </a:pathLst>
          </a:custGeom>
          <a:noFill/>
          <a:ln w="3810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rgbClr r="0" g="0" b="0"/>
          </a:lnRef>
          <a:fillRef idx="0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54991" tIns="227001" rIns="1254991" bIns="227000" numCol="1" spcCol="1270" anchor="ctr" anchorCtr="0">
            <a:noAutofit/>
          </a:bodyPr>
          <a:lstStyle/>
          <a:p>
            <a:pPr marL="0" lvl="0" indent="0" algn="ctr" defTabSz="22225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ko-KR" altLang="en-US" sz="500" kern="120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753DF235-38A4-48A2-8231-8152B8A84F01}"/>
              </a:ext>
            </a:extLst>
          </p:cNvPr>
          <p:cNvSpPr/>
          <p:nvPr/>
        </p:nvSpPr>
        <p:spPr>
          <a:xfrm>
            <a:off x="3292747" y="3214903"/>
            <a:ext cx="2128242" cy="1276945"/>
          </a:xfrm>
          <a:custGeom>
            <a:avLst/>
            <a:gdLst>
              <a:gd name="connsiteX0" fmla="*/ 0 w 2128242"/>
              <a:gd name="connsiteY0" fmla="*/ 0 h 1276945"/>
              <a:gd name="connsiteX1" fmla="*/ 2128242 w 2128242"/>
              <a:gd name="connsiteY1" fmla="*/ 0 h 1276945"/>
              <a:gd name="connsiteX2" fmla="*/ 2128242 w 2128242"/>
              <a:gd name="connsiteY2" fmla="*/ 1276945 h 1276945"/>
              <a:gd name="connsiteX3" fmla="*/ 0 w 2128242"/>
              <a:gd name="connsiteY3" fmla="*/ 1276945 h 1276945"/>
              <a:gd name="connsiteX4" fmla="*/ 0 w 2128242"/>
              <a:gd name="connsiteY4" fmla="*/ 0 h 1276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8242" h="1276945">
                <a:moveTo>
                  <a:pt x="0" y="0"/>
                </a:moveTo>
                <a:lnTo>
                  <a:pt x="2128242" y="0"/>
                </a:lnTo>
                <a:lnTo>
                  <a:pt x="2128242" y="1276945"/>
                </a:lnTo>
                <a:lnTo>
                  <a:pt x="0" y="127694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4480" tIns="284480" rIns="284480" bIns="284480" numCol="1" spcCol="1270" anchor="ctr" anchorCtr="0">
            <a:noAutofit/>
          </a:bodyPr>
          <a:lstStyle/>
          <a:p>
            <a:pPr marL="0" lvl="0" indent="0" algn="ctr" defTabSz="17780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ko-KR" altLang="en-US" sz="4000" kern="120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36E67B88-8E02-40D3-A758-049227B788C2}"/>
              </a:ext>
            </a:extLst>
          </p:cNvPr>
          <p:cNvSpPr/>
          <p:nvPr/>
        </p:nvSpPr>
        <p:spPr>
          <a:xfrm>
            <a:off x="675009" y="4981344"/>
            <a:ext cx="2128242" cy="1276945"/>
          </a:xfrm>
          <a:custGeom>
            <a:avLst/>
            <a:gdLst>
              <a:gd name="connsiteX0" fmla="*/ 0 w 2128242"/>
              <a:gd name="connsiteY0" fmla="*/ 0 h 1276945"/>
              <a:gd name="connsiteX1" fmla="*/ 2128242 w 2128242"/>
              <a:gd name="connsiteY1" fmla="*/ 0 h 1276945"/>
              <a:gd name="connsiteX2" fmla="*/ 2128242 w 2128242"/>
              <a:gd name="connsiteY2" fmla="*/ 1276945 h 1276945"/>
              <a:gd name="connsiteX3" fmla="*/ 0 w 2128242"/>
              <a:gd name="connsiteY3" fmla="*/ 1276945 h 1276945"/>
              <a:gd name="connsiteX4" fmla="*/ 0 w 2128242"/>
              <a:gd name="connsiteY4" fmla="*/ 0 h 1276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8242" h="1276945">
                <a:moveTo>
                  <a:pt x="0" y="0"/>
                </a:moveTo>
                <a:lnTo>
                  <a:pt x="2128242" y="0"/>
                </a:lnTo>
                <a:lnTo>
                  <a:pt x="2128242" y="1276945"/>
                </a:lnTo>
                <a:lnTo>
                  <a:pt x="0" y="127694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4480" tIns="284480" rIns="284480" bIns="284480" numCol="1" spcCol="1270" anchor="ctr" anchorCtr="0">
            <a:noAutofit/>
          </a:bodyPr>
          <a:lstStyle/>
          <a:p>
            <a:pPr marL="0" lvl="0" indent="0" algn="ctr" defTabSz="17780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ko-KR" altLang="en-US" sz="4000" kern="120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717B69CD-F737-4A6A-A711-46E6ED02E0CB}"/>
              </a:ext>
            </a:extLst>
          </p:cNvPr>
          <p:cNvSpPr/>
          <p:nvPr/>
        </p:nvSpPr>
        <p:spPr>
          <a:xfrm>
            <a:off x="5960286" y="1445397"/>
            <a:ext cx="5852490" cy="48159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1DEA5B-294F-478A-BF66-C77F5A4FDBB8}"/>
              </a:ext>
            </a:extLst>
          </p:cNvPr>
          <p:cNvSpPr txBox="1"/>
          <p:nvPr/>
        </p:nvSpPr>
        <p:spPr>
          <a:xfrm>
            <a:off x="5997214" y="2189196"/>
            <a:ext cx="5582964" cy="14219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ko-KR" spc="-15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pc="-15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시기</a:t>
            </a:r>
            <a:r>
              <a:rPr lang="en-US" altLang="ko-KR" spc="-15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) 2</a:t>
            </a:r>
            <a:r>
              <a:rPr lang="ko-KR" altLang="en-US" spc="-15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주 간격 개최 원칙</a:t>
            </a:r>
            <a:endParaRPr lang="en-US" altLang="ko-KR" spc="-15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285750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ko-KR" spc="-15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pc="-15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기간</a:t>
            </a:r>
            <a:r>
              <a:rPr lang="en-US" altLang="ko-KR" spc="-15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) ‘22.8</a:t>
            </a:r>
            <a:r>
              <a:rPr lang="ko-KR" altLang="en-US" spc="-15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월 </a:t>
            </a:r>
            <a:r>
              <a:rPr lang="en-US" altLang="ko-KR" spc="-15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~ ‘23.6</a:t>
            </a:r>
            <a:r>
              <a:rPr lang="ko-KR" altLang="en-US" spc="-15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월</a:t>
            </a:r>
            <a:r>
              <a:rPr lang="en-US" altLang="ko-KR" spc="-15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pc="-15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예정</a:t>
            </a:r>
            <a:r>
              <a:rPr lang="en-US" altLang="ko-KR" spc="-15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</a:p>
          <a:p>
            <a:pPr marL="285750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ko-KR" spc="-15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pc="-15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장소</a:t>
            </a:r>
            <a:r>
              <a:rPr lang="en-US" altLang="ko-KR" spc="-15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) </a:t>
            </a:r>
            <a:r>
              <a:rPr lang="ko-KR" altLang="en-US" spc="-15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소통 강화 차원으로 각 단체별 회의장 활용</a:t>
            </a:r>
            <a:endParaRPr lang="en-US" altLang="ko-KR" spc="-15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285750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ko-KR" spc="-15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pc="-15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합동회의</a:t>
            </a:r>
            <a:r>
              <a:rPr lang="en-US" altLang="ko-KR" spc="-15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) </a:t>
            </a:r>
            <a:r>
              <a:rPr lang="ko-KR" altLang="en-US" spc="-15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공통안건</a:t>
            </a:r>
            <a:r>
              <a:rPr lang="ko-KR" altLang="en-US" spc="-15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논의를 위해 합동회의 개최</a:t>
            </a:r>
            <a:endParaRPr lang="ko-KR" altLang="en-US" spc="-15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005AE5-B21C-4CE5-BFF5-3EABB08C0CE4}"/>
              </a:ext>
            </a:extLst>
          </p:cNvPr>
          <p:cNvSpPr txBox="1"/>
          <p:nvPr/>
        </p:nvSpPr>
        <p:spPr>
          <a:xfrm>
            <a:off x="6495207" y="1434821"/>
            <a:ext cx="19928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3600" spc="-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회의 운영</a:t>
            </a:r>
            <a:endParaRPr lang="ko-KR" altLang="en-US" sz="3600" spc="-300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CB52E8FA-21AB-4DBD-9493-11950DA4364E}"/>
              </a:ext>
            </a:extLst>
          </p:cNvPr>
          <p:cNvCxnSpPr>
            <a:cxnSpLocks/>
          </p:cNvCxnSpPr>
          <p:nvPr/>
        </p:nvCxnSpPr>
        <p:spPr>
          <a:xfrm>
            <a:off x="6603262" y="2118607"/>
            <a:ext cx="4292599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0A10C1C5-9EA3-4E4A-A4D8-FCBF073AAA01}"/>
              </a:ext>
            </a:extLst>
          </p:cNvPr>
          <p:cNvSpPr txBox="1"/>
          <p:nvPr/>
        </p:nvSpPr>
        <p:spPr>
          <a:xfrm>
            <a:off x="876456" y="1579101"/>
            <a:ext cx="17235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3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합동회의</a:t>
            </a:r>
            <a:endParaRPr lang="en-US" altLang="ko-KR" sz="30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en-US" altLang="ko-KR" sz="3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(8~9</a:t>
            </a:r>
            <a:r>
              <a:rPr lang="ko-KR" altLang="en-US" sz="3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월</a:t>
            </a:r>
            <a:r>
              <a:rPr lang="en-US" altLang="ko-KR" sz="3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sz="3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0900EE4-DBAA-4927-9862-BDC9BFB57B40}"/>
              </a:ext>
            </a:extLst>
          </p:cNvPr>
          <p:cNvSpPr txBox="1"/>
          <p:nvPr/>
        </p:nvSpPr>
        <p:spPr>
          <a:xfrm>
            <a:off x="3302477" y="1579102"/>
            <a:ext cx="210826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3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분과별회의</a:t>
            </a:r>
            <a:endParaRPr lang="en-US" altLang="ko-KR" sz="30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en-US" altLang="ko-KR" sz="3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(10~11</a:t>
            </a:r>
            <a:r>
              <a:rPr lang="ko-KR" altLang="en-US" sz="3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월</a:t>
            </a:r>
            <a:r>
              <a:rPr lang="en-US" altLang="ko-KR" sz="3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sz="3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00270C2-EA78-42E9-A20A-F5782BEB7871}"/>
              </a:ext>
            </a:extLst>
          </p:cNvPr>
          <p:cNvSpPr txBox="1"/>
          <p:nvPr/>
        </p:nvSpPr>
        <p:spPr>
          <a:xfrm>
            <a:off x="876457" y="3343936"/>
            <a:ext cx="17235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30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합동회의</a:t>
            </a:r>
            <a:endParaRPr lang="en-US" altLang="ko-KR" sz="3000" dirty="0" smtClean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en-US" altLang="ko-KR" sz="30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(12</a:t>
            </a:r>
            <a:r>
              <a:rPr lang="ko-KR" altLang="en-US" sz="30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월</a:t>
            </a:r>
            <a:r>
              <a:rPr lang="en-US" altLang="ko-KR" sz="30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sz="3000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BB492B6-7353-4792-9CA7-5633B97B2048}"/>
              </a:ext>
            </a:extLst>
          </p:cNvPr>
          <p:cNvSpPr txBox="1"/>
          <p:nvPr/>
        </p:nvSpPr>
        <p:spPr>
          <a:xfrm>
            <a:off x="3302477" y="3362078"/>
            <a:ext cx="210826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3000" dirty="0" err="1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분과별회의</a:t>
            </a:r>
            <a:endParaRPr lang="en-US" altLang="ko-KR" sz="3000" dirty="0" smtClean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en-US" altLang="ko-KR" sz="30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(23.1~4</a:t>
            </a:r>
            <a:r>
              <a:rPr lang="ko-KR" altLang="en-US" sz="30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월</a:t>
            </a:r>
            <a:r>
              <a:rPr lang="en-US" altLang="ko-KR" sz="30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sz="3000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6B523F8-C774-4040-A8F0-EC1923DB4DBE}"/>
              </a:ext>
            </a:extLst>
          </p:cNvPr>
          <p:cNvSpPr txBox="1"/>
          <p:nvPr/>
        </p:nvSpPr>
        <p:spPr>
          <a:xfrm>
            <a:off x="619977" y="5079392"/>
            <a:ext cx="22365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30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개선안 마련</a:t>
            </a:r>
            <a:endParaRPr lang="en-US" altLang="ko-KR" sz="3000" dirty="0" smtClean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en-US" altLang="ko-KR" sz="30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(23 </a:t>
            </a:r>
            <a:r>
              <a:rPr lang="ko-KR" altLang="en-US" sz="30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하반기</a:t>
            </a:r>
            <a:r>
              <a:rPr lang="en-US" altLang="ko-KR" sz="30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sz="3000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A1DEA5B-294F-478A-BF66-C77F5A4FDBB8}"/>
              </a:ext>
            </a:extLst>
          </p:cNvPr>
          <p:cNvSpPr txBox="1"/>
          <p:nvPr/>
        </p:nvSpPr>
        <p:spPr>
          <a:xfrm>
            <a:off x="5970521" y="4755809"/>
            <a:ext cx="5776515" cy="14219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pc="-15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안건별</a:t>
            </a:r>
            <a:r>
              <a:rPr lang="ko-KR" altLang="en-US" spc="-15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대원칙을 함께 정하고</a:t>
            </a:r>
            <a:r>
              <a:rPr lang="en-US" altLang="ko-KR" spc="-15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pc="-15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원칙에 부합하여 타당성이 입증된</a:t>
            </a:r>
            <a:r>
              <a:rPr lang="ko-KR" altLang="en-US" spc="-2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경우 상호간 합의에 의해 결론 도출</a:t>
            </a:r>
            <a:endParaRPr lang="en-US" altLang="ko-KR" spc="-2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285750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pc="-2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논의내용은 각 분기별 제도개선 협의체에 공유 및 의견 수렴</a:t>
            </a:r>
            <a:endParaRPr lang="en-US" altLang="ko-KR" spc="-2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285750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pc="-2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최종결과는 승강기안전위원회에 보고 후 법령 개정 등 추진</a:t>
            </a:r>
            <a:endParaRPr lang="ko-KR" altLang="en-US" spc="-2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3005AE5-B21C-4CE5-BFF5-3EABB08C0CE4}"/>
              </a:ext>
            </a:extLst>
          </p:cNvPr>
          <p:cNvSpPr txBox="1"/>
          <p:nvPr/>
        </p:nvSpPr>
        <p:spPr>
          <a:xfrm>
            <a:off x="6414959" y="4034684"/>
            <a:ext cx="2183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spc="-3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논의방법</a:t>
            </a:r>
            <a:endParaRPr lang="ko-KR" altLang="en-US" sz="3600" spc="-300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cxnSp>
        <p:nvCxnSpPr>
          <p:cNvPr id="32" name="직선 연결선 31">
            <a:extLst>
              <a:ext uri="{FF2B5EF4-FFF2-40B4-BE49-F238E27FC236}">
                <a16:creationId xmlns:a16="http://schemas.microsoft.com/office/drawing/2014/main" id="{CB52E8FA-21AB-4DBD-9493-11950DA4364E}"/>
              </a:ext>
            </a:extLst>
          </p:cNvPr>
          <p:cNvCxnSpPr>
            <a:cxnSpLocks/>
          </p:cNvCxnSpPr>
          <p:nvPr/>
        </p:nvCxnSpPr>
        <p:spPr>
          <a:xfrm>
            <a:off x="6603262" y="4685220"/>
            <a:ext cx="4292599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1466250" y="26012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6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424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11" grpId="0" animBg="1"/>
      <p:bldP spid="12" grpId="0"/>
      <p:bldP spid="13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F459B5A-014C-4ABF-AEE2-1C9DD42063BA}"/>
              </a:ext>
            </a:extLst>
          </p:cNvPr>
          <p:cNvSpPr txBox="1"/>
          <p:nvPr/>
        </p:nvSpPr>
        <p:spPr>
          <a:xfrm>
            <a:off x="584200" y="152400"/>
            <a:ext cx="23551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TF </a:t>
            </a:r>
            <a:r>
              <a:rPr lang="ko-KR" altLang="en-US" sz="320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추진경과</a:t>
            </a:r>
            <a:endParaRPr lang="ko-KR" altLang="en-US" sz="3200" dirty="0">
              <a:solidFill>
                <a:schemeClr val="tx2">
                  <a:lumMod val="7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133693-750D-4D1B-8F2C-441845EA1BA3}"/>
              </a:ext>
            </a:extLst>
          </p:cNvPr>
          <p:cNvSpPr txBox="1"/>
          <p:nvPr/>
        </p:nvSpPr>
        <p:spPr>
          <a:xfrm>
            <a:off x="584200" y="708510"/>
            <a:ext cx="37753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spc="-15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 안전인증 개편 실무 </a:t>
            </a:r>
            <a:r>
              <a:rPr lang="en-US" altLang="ko-KR" sz="1400" spc="-15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TF </a:t>
            </a:r>
            <a:r>
              <a:rPr lang="ko-KR" altLang="en-US" sz="1400" spc="-15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추진경과</a:t>
            </a:r>
            <a:r>
              <a:rPr lang="en-US" altLang="ko-KR" sz="1400" spc="-15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(‘22.8~9</a:t>
            </a:r>
            <a:r>
              <a:rPr lang="ko-KR" altLang="en-US" sz="1400" spc="-15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월</a:t>
            </a:r>
            <a:r>
              <a:rPr lang="en-US" altLang="ko-KR" sz="1400" spc="-150" dirty="0" smtClean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sz="1400" spc="-150" dirty="0">
              <a:solidFill>
                <a:schemeClr val="tx2">
                  <a:lumMod val="7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FFEFF856-CE60-4F2B-9E8E-6C7092E83DCA}"/>
              </a:ext>
            </a:extLst>
          </p:cNvPr>
          <p:cNvCxnSpPr/>
          <p:nvPr/>
        </p:nvCxnSpPr>
        <p:spPr>
          <a:xfrm>
            <a:off x="0" y="3405188"/>
            <a:ext cx="12192000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549B73B1-86A8-4E30-8BA9-4C17A86E470F}"/>
              </a:ext>
            </a:extLst>
          </p:cNvPr>
          <p:cNvCxnSpPr/>
          <p:nvPr/>
        </p:nvCxnSpPr>
        <p:spPr>
          <a:xfrm flipV="1">
            <a:off x="2799688" y="3415630"/>
            <a:ext cx="0" cy="71995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C97F04E6-6A8D-43AB-A3D0-85DEF7E42236}"/>
              </a:ext>
            </a:extLst>
          </p:cNvPr>
          <p:cNvCxnSpPr/>
          <p:nvPr/>
        </p:nvCxnSpPr>
        <p:spPr>
          <a:xfrm flipV="1">
            <a:off x="4748344" y="1940367"/>
            <a:ext cx="0" cy="14400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DA624AED-7DE8-4783-ADD5-B3C344D21B2C}"/>
              </a:ext>
            </a:extLst>
          </p:cNvPr>
          <p:cNvCxnSpPr/>
          <p:nvPr/>
        </p:nvCxnSpPr>
        <p:spPr>
          <a:xfrm flipV="1">
            <a:off x="7617162" y="3423531"/>
            <a:ext cx="0" cy="758821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A6986C4E-91EC-423F-89C3-1C2D9D40CBA1}"/>
              </a:ext>
            </a:extLst>
          </p:cNvPr>
          <p:cNvCxnSpPr>
            <a:cxnSpLocks/>
          </p:cNvCxnSpPr>
          <p:nvPr/>
        </p:nvCxnSpPr>
        <p:spPr>
          <a:xfrm flipV="1">
            <a:off x="9636135" y="1940367"/>
            <a:ext cx="0" cy="14400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E451B875-D1CD-4211-B740-2EBF8E39E5FC}"/>
              </a:ext>
            </a:extLst>
          </p:cNvPr>
          <p:cNvSpPr txBox="1"/>
          <p:nvPr/>
        </p:nvSpPr>
        <p:spPr>
          <a:xfrm>
            <a:off x="9725035" y="1892711"/>
            <a:ext cx="10486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en-US" altLang="ko-KR" sz="20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9</a:t>
            </a:r>
            <a:r>
              <a:rPr lang="ko-KR" altLang="en-US" sz="20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월</a:t>
            </a:r>
            <a:r>
              <a:rPr lang="en-US" altLang="ko-KR" sz="20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28</a:t>
            </a:r>
            <a:r>
              <a:rPr lang="ko-KR" altLang="en-US" sz="20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일</a:t>
            </a:r>
            <a:endParaRPr lang="ko-KR" altLang="en-US" sz="2000" spc="-150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805A494-A47D-4B44-BA70-D23CB0EF80DE}"/>
              </a:ext>
            </a:extLst>
          </p:cNvPr>
          <p:cNvSpPr txBox="1"/>
          <p:nvPr/>
        </p:nvSpPr>
        <p:spPr>
          <a:xfrm>
            <a:off x="7667499" y="3799039"/>
            <a:ext cx="10486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en-US" altLang="ko-KR" sz="20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9</a:t>
            </a:r>
            <a:r>
              <a:rPr lang="ko-KR" altLang="en-US" sz="20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월</a:t>
            </a:r>
            <a:r>
              <a:rPr lang="en-US" altLang="ko-KR" sz="20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15</a:t>
            </a:r>
            <a:r>
              <a:rPr lang="ko-KR" altLang="en-US" sz="20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일</a:t>
            </a:r>
            <a:endParaRPr lang="ko-KR" altLang="en-US" sz="2000" spc="-150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03DA161-D582-43BD-9226-83792E038FE2}"/>
              </a:ext>
            </a:extLst>
          </p:cNvPr>
          <p:cNvSpPr txBox="1"/>
          <p:nvPr/>
        </p:nvSpPr>
        <p:spPr>
          <a:xfrm>
            <a:off x="4837245" y="1892711"/>
            <a:ext cx="10486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en-US" altLang="ko-KR" sz="20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8</a:t>
            </a:r>
            <a:r>
              <a:rPr lang="ko-KR" altLang="en-US" sz="20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월</a:t>
            </a:r>
            <a:r>
              <a:rPr lang="en-US" altLang="ko-KR" sz="20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31</a:t>
            </a:r>
            <a:r>
              <a:rPr lang="ko-KR" altLang="en-US" sz="20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일</a:t>
            </a:r>
            <a:endParaRPr lang="ko-KR" altLang="en-US" sz="2000" spc="-150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9063C3D-C192-46FE-A9A3-888F518061C2}"/>
              </a:ext>
            </a:extLst>
          </p:cNvPr>
          <p:cNvSpPr txBox="1"/>
          <p:nvPr/>
        </p:nvSpPr>
        <p:spPr>
          <a:xfrm>
            <a:off x="2825088" y="3785928"/>
            <a:ext cx="9188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8</a:t>
            </a:r>
            <a:r>
              <a:rPr lang="ko-KR" altLang="en-US" sz="20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월</a:t>
            </a:r>
            <a:r>
              <a:rPr lang="en-US" altLang="ko-KR" sz="20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9</a:t>
            </a:r>
            <a:r>
              <a:rPr lang="ko-KR" altLang="en-US" sz="20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일</a:t>
            </a:r>
            <a:endParaRPr lang="ko-KR" altLang="en-US" sz="2000" spc="-150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1ADB3BB-E260-48B6-960A-D21CB5C4604C}"/>
              </a:ext>
            </a:extLst>
          </p:cNvPr>
          <p:cNvSpPr txBox="1"/>
          <p:nvPr/>
        </p:nvSpPr>
        <p:spPr>
          <a:xfrm>
            <a:off x="724269" y="1892711"/>
            <a:ext cx="10823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en-US" altLang="ko-KR" sz="20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‘22.8</a:t>
            </a:r>
            <a:r>
              <a:rPr lang="ko-KR" altLang="en-US" sz="20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월</a:t>
            </a:r>
            <a:endParaRPr lang="ko-KR" altLang="en-US" sz="2000" spc="-150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9F17B54-5C8F-444C-A129-7BE6A3427F93}"/>
              </a:ext>
            </a:extLst>
          </p:cNvPr>
          <p:cNvSpPr txBox="1"/>
          <p:nvPr/>
        </p:nvSpPr>
        <p:spPr>
          <a:xfrm>
            <a:off x="2845694" y="4988035"/>
            <a:ext cx="1415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</a:t>
            </a:r>
            <a:r>
              <a:rPr lang="ko-KR" altLang="en-US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차 합동회의</a:t>
            </a:r>
            <a:endParaRPr lang="ko-KR" altLang="en-US" spc="-150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cxnSp>
        <p:nvCxnSpPr>
          <p:cNvPr id="28" name="직선 연결선 27">
            <a:extLst>
              <a:ext uri="{FF2B5EF4-FFF2-40B4-BE49-F238E27FC236}">
                <a16:creationId xmlns:a16="http://schemas.microsoft.com/office/drawing/2014/main" id="{2836099D-5AAC-4775-9462-6D76B1CF5937}"/>
              </a:ext>
            </a:extLst>
          </p:cNvPr>
          <p:cNvCxnSpPr/>
          <p:nvPr/>
        </p:nvCxnSpPr>
        <p:spPr>
          <a:xfrm>
            <a:off x="609969" y="1947140"/>
            <a:ext cx="0" cy="14400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C644609A-4056-406B-9A5A-CDEB017340FC}"/>
              </a:ext>
            </a:extLst>
          </p:cNvPr>
          <p:cNvSpPr txBox="1"/>
          <p:nvPr/>
        </p:nvSpPr>
        <p:spPr>
          <a:xfrm>
            <a:off x="2828499" y="5376797"/>
            <a:ext cx="24242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just">
              <a:buFont typeface="Arial" panose="020B0604020202020204" pitchFamily="34" charset="0"/>
              <a:buChar char="•"/>
            </a:pPr>
            <a:r>
              <a:rPr lang="en-US" altLang="ko-KR" sz="15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TF</a:t>
            </a:r>
            <a:r>
              <a:rPr lang="ko-KR" altLang="en-US" sz="15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운영 방안</a:t>
            </a:r>
            <a:endParaRPr lang="en-US" altLang="ko-KR" sz="1500" spc="-150" dirty="0" smtClean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228600" indent="-228600" algn="just">
              <a:buFont typeface="Arial" panose="020B0604020202020204" pitchFamily="34" charset="0"/>
              <a:buChar char="•"/>
            </a:pPr>
            <a:r>
              <a:rPr lang="ko-KR" altLang="en-US" sz="1500" spc="-1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정기심사</a:t>
            </a:r>
            <a:r>
              <a:rPr lang="ko-KR" altLang="en-US" sz="15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절차 간소화 등</a:t>
            </a:r>
            <a:endParaRPr lang="ko-KR" altLang="en-US" sz="1500" spc="-150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9AD1462-FA9C-4927-A1D5-0BD936E65E5F}"/>
              </a:ext>
            </a:extLst>
          </p:cNvPr>
          <p:cNvSpPr txBox="1"/>
          <p:nvPr/>
        </p:nvSpPr>
        <p:spPr>
          <a:xfrm>
            <a:off x="7772042" y="4989413"/>
            <a:ext cx="1415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3</a:t>
            </a:r>
            <a:r>
              <a:rPr lang="ko-KR" altLang="en-US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차 합동회의</a:t>
            </a:r>
            <a:endParaRPr lang="ko-KR" altLang="en-US" spc="-150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3E77D19-C143-4B6C-9FDD-60D119F77412}"/>
              </a:ext>
            </a:extLst>
          </p:cNvPr>
          <p:cNvSpPr txBox="1"/>
          <p:nvPr/>
        </p:nvSpPr>
        <p:spPr>
          <a:xfrm>
            <a:off x="7754847" y="5330811"/>
            <a:ext cx="29955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ko-KR" altLang="en-US" sz="15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정기심사에서의 </a:t>
            </a:r>
            <a:r>
              <a:rPr lang="ko-KR" altLang="en-US" sz="1500" spc="-1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안전성시험</a:t>
            </a:r>
            <a:r>
              <a:rPr lang="ko-KR" altLang="en-US" sz="15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관련</a:t>
            </a:r>
            <a:endParaRPr lang="en-US" altLang="ko-KR" sz="1500" spc="-150" dirty="0" smtClean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ko-KR" altLang="en-US" sz="1500" spc="-1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위험성평가</a:t>
            </a:r>
            <a:r>
              <a:rPr lang="ko-KR" altLang="en-US" sz="15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500" spc="-1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관련논의</a:t>
            </a:r>
            <a:r>
              <a:rPr lang="ko-KR" altLang="en-US" sz="15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등</a:t>
            </a:r>
            <a:endParaRPr lang="en-US" altLang="ko-KR" sz="1500" spc="-150" dirty="0" smtClean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446698D-E4B3-4CAC-9E53-07B67309BF9E}"/>
              </a:ext>
            </a:extLst>
          </p:cNvPr>
          <p:cNvSpPr txBox="1"/>
          <p:nvPr/>
        </p:nvSpPr>
        <p:spPr>
          <a:xfrm>
            <a:off x="726372" y="2333409"/>
            <a:ext cx="848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TF </a:t>
            </a:r>
            <a:r>
              <a:rPr lang="ko-KR" altLang="en-US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구성</a:t>
            </a:r>
            <a:endParaRPr lang="ko-KR" altLang="en-US" spc="-150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66D32A7-E6A8-4D50-9AB5-CC3EAD59ADFC}"/>
              </a:ext>
            </a:extLst>
          </p:cNvPr>
          <p:cNvSpPr txBox="1"/>
          <p:nvPr/>
        </p:nvSpPr>
        <p:spPr>
          <a:xfrm>
            <a:off x="709177" y="2674807"/>
            <a:ext cx="286213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15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 안전인증 개편 실무 </a:t>
            </a:r>
            <a:r>
              <a:rPr lang="en-US" altLang="ko-KR" sz="15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TF </a:t>
            </a:r>
            <a:r>
              <a:rPr lang="ko-KR" altLang="en-US" sz="15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구성</a:t>
            </a:r>
            <a:endParaRPr lang="en-US" altLang="ko-KR" sz="1500" spc="-150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655A0856-D1BB-4DD7-9F9D-E1F60AEB0835}"/>
              </a:ext>
            </a:extLst>
          </p:cNvPr>
          <p:cNvSpPr/>
          <p:nvPr/>
        </p:nvSpPr>
        <p:spPr>
          <a:xfrm>
            <a:off x="7775233" y="4199149"/>
            <a:ext cx="1172848" cy="802146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pc="-15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7AA86C9-F5C4-4E0B-B145-BCE4AFC1316E}"/>
              </a:ext>
            </a:extLst>
          </p:cNvPr>
          <p:cNvSpPr/>
          <p:nvPr/>
        </p:nvSpPr>
        <p:spPr>
          <a:xfrm>
            <a:off x="9725035" y="1190941"/>
            <a:ext cx="1025391" cy="637564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pc="-15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D24A6E4-2706-493F-80A0-38A61EB8EE27}"/>
              </a:ext>
            </a:extLst>
          </p:cNvPr>
          <p:cNvSpPr txBox="1"/>
          <p:nvPr/>
        </p:nvSpPr>
        <p:spPr>
          <a:xfrm>
            <a:off x="4839461" y="2285542"/>
            <a:ext cx="1415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2</a:t>
            </a:r>
            <a:r>
              <a:rPr lang="ko-KR" altLang="en-US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차 합동회의</a:t>
            </a:r>
            <a:endParaRPr lang="ko-KR" altLang="en-US" spc="-150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9E19BA7-792D-4E02-B5EB-D5DE84285DDF}"/>
              </a:ext>
            </a:extLst>
          </p:cNvPr>
          <p:cNvSpPr txBox="1"/>
          <p:nvPr/>
        </p:nvSpPr>
        <p:spPr>
          <a:xfrm>
            <a:off x="4822266" y="2626940"/>
            <a:ext cx="330698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ko-KR" altLang="en-US" sz="1500" spc="-1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변경인증</a:t>
            </a:r>
            <a:r>
              <a:rPr lang="ko-KR" altLang="en-US" sz="15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및 정기심사에서의 </a:t>
            </a:r>
            <a:r>
              <a:rPr lang="ko-KR" altLang="en-US" sz="1500" spc="-1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설계심사</a:t>
            </a:r>
            <a:r>
              <a:rPr lang="ko-KR" altLang="en-US" sz="15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en-US" altLang="ko-KR" sz="1500" spc="-150" dirty="0" smtClean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ko-KR" altLang="en-US" sz="15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정기심사에서의 </a:t>
            </a:r>
            <a:r>
              <a:rPr lang="ko-KR" altLang="en-US" sz="1500" spc="-1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안전성시험</a:t>
            </a:r>
            <a:r>
              <a:rPr lang="ko-KR" altLang="en-US" sz="15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관련 등</a:t>
            </a:r>
            <a:endParaRPr lang="ko-KR" altLang="en-US" sz="1500" spc="-150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14D4A92F-FF93-4431-BF61-6027F94EF290}"/>
              </a:ext>
            </a:extLst>
          </p:cNvPr>
          <p:cNvSpPr/>
          <p:nvPr/>
        </p:nvSpPr>
        <p:spPr>
          <a:xfrm>
            <a:off x="2967937" y="4173678"/>
            <a:ext cx="1172848" cy="8021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pc="-150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56" name="그림 5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951" y="4163993"/>
            <a:ext cx="1087740" cy="846035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FD24A6E4-2706-493F-80A0-38A61EB8EE27}"/>
              </a:ext>
            </a:extLst>
          </p:cNvPr>
          <p:cNvSpPr txBox="1"/>
          <p:nvPr/>
        </p:nvSpPr>
        <p:spPr>
          <a:xfrm>
            <a:off x="9734708" y="2285542"/>
            <a:ext cx="1415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4</a:t>
            </a:r>
            <a:r>
              <a:rPr lang="ko-KR" altLang="en-US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차 합동회의</a:t>
            </a:r>
            <a:endParaRPr lang="ko-KR" altLang="en-US" spc="-150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9E19BA7-792D-4E02-B5EB-D5DE84285DDF}"/>
              </a:ext>
            </a:extLst>
          </p:cNvPr>
          <p:cNvSpPr txBox="1"/>
          <p:nvPr/>
        </p:nvSpPr>
        <p:spPr>
          <a:xfrm>
            <a:off x="9717513" y="2626940"/>
            <a:ext cx="239661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ko-KR" altLang="en-US" sz="1500" spc="-1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정기심사</a:t>
            </a:r>
            <a:r>
              <a:rPr lang="ko-KR" altLang="en-US" sz="15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주기 적정성 검토</a:t>
            </a:r>
            <a:endParaRPr lang="en-US" altLang="ko-KR" sz="1500" spc="-150" dirty="0" smtClean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altLang="ko-KR" sz="15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5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기타</a:t>
            </a:r>
            <a:r>
              <a:rPr lang="en-US" altLang="ko-KR" sz="15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ko-KR" altLang="en-US" sz="15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상호인정협정</a:t>
            </a:r>
            <a:endParaRPr lang="en-US" altLang="ko-KR" sz="1500" spc="-150" dirty="0" smtClean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27AA86C9-F5C4-4E0B-B145-BCE4AFC1316E}"/>
              </a:ext>
            </a:extLst>
          </p:cNvPr>
          <p:cNvSpPr/>
          <p:nvPr/>
        </p:nvSpPr>
        <p:spPr>
          <a:xfrm>
            <a:off x="4822266" y="1189189"/>
            <a:ext cx="1025391" cy="637564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pc="-15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1466250" y="26012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7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356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33" grpId="0"/>
      <p:bldP spid="36" grpId="0"/>
      <p:bldP spid="37" grpId="0"/>
      <p:bldP spid="40" grpId="0"/>
      <p:bldP spid="41" grpId="0"/>
      <p:bldP spid="48" grpId="0" animBg="1"/>
      <p:bldP spid="51" grpId="0" animBg="1"/>
      <p:bldP spid="52" grpId="0"/>
      <p:bldP spid="53" grpId="0"/>
      <p:bldP spid="55" grpId="0" animBg="1"/>
      <p:bldP spid="61" grpId="0"/>
      <p:bldP spid="62" grpId="0"/>
      <p:bldP spid="65" grpId="0" animBg="1"/>
    </p:bldLst>
  </p:timing>
</p:sld>
</file>

<file path=ppt/theme/theme1.xml><?xml version="1.0" encoding="utf-8"?>
<a:theme xmlns:a="http://schemas.openxmlformats.org/drawingml/2006/main" name="Office 테마">
  <a:themeElements>
    <a:clrScheme name="사용자 지정 1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17FA4"/>
      </a:accent1>
      <a:accent2>
        <a:srgbClr val="01B7C5"/>
      </a:accent2>
      <a:accent3>
        <a:srgbClr val="023756"/>
      </a:accent3>
      <a:accent4>
        <a:srgbClr val="E6CCBC"/>
      </a:accent4>
      <a:accent5>
        <a:srgbClr val="CCA381"/>
      </a:accent5>
      <a:accent6>
        <a:srgbClr val="101F26"/>
      </a:accent6>
      <a:hlink>
        <a:srgbClr val="262626"/>
      </a:hlink>
      <a:folHlink>
        <a:srgbClr val="262626"/>
      </a:folHlink>
    </a:clrScheme>
    <a:fontScheme name="Arial">
      <a:majorFont>
        <a:latin typeface="Arial"/>
        <a:ea typeface="나눔스퀘어 ExtraBold"/>
        <a:cs typeface=""/>
      </a:majorFont>
      <a:minorFont>
        <a:latin typeface="Arial"/>
        <a:ea typeface="나눔스퀘어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940</TotalTime>
  <Words>1201</Words>
  <Application>Microsoft Office PowerPoint</Application>
  <PresentationFormat>와이드스크린</PresentationFormat>
  <Paragraphs>287</Paragraphs>
  <Slides>18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7" baseType="lpstr">
      <vt:lpstr>HY헤드라인M</vt:lpstr>
      <vt:lpstr>나눔스퀘어 ExtraBold</vt:lpstr>
      <vt:lpstr>나눔스퀘어 Light</vt:lpstr>
      <vt:lpstr>맑은 고딕</vt:lpstr>
      <vt:lpstr>한양신명조</vt:lpstr>
      <vt:lpstr>함초롬바탕</vt:lpstr>
      <vt:lpstr>Arial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Yu Saebyeol</dc:creator>
  <cp:lastModifiedBy>방 승환</cp:lastModifiedBy>
  <cp:revision>100</cp:revision>
  <dcterms:created xsi:type="dcterms:W3CDTF">2021-06-13T09:03:46Z</dcterms:created>
  <dcterms:modified xsi:type="dcterms:W3CDTF">2022-10-17T01:18:22Z</dcterms:modified>
</cp:coreProperties>
</file>