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965" r:id="rId1"/>
  </p:sldMasterIdLst>
  <p:notesMasterIdLst>
    <p:notesMasterId r:id="rId36"/>
  </p:notesMasterIdLst>
  <p:handoutMasterIdLst>
    <p:handoutMasterId r:id="rId37"/>
  </p:handoutMasterIdLst>
  <p:sldIdLst>
    <p:sldId id="368" r:id="rId2"/>
    <p:sldId id="390" r:id="rId3"/>
    <p:sldId id="398" r:id="rId4"/>
    <p:sldId id="399" r:id="rId5"/>
    <p:sldId id="400" r:id="rId6"/>
    <p:sldId id="401" r:id="rId7"/>
    <p:sldId id="402" r:id="rId8"/>
    <p:sldId id="403" r:id="rId9"/>
    <p:sldId id="404" r:id="rId10"/>
    <p:sldId id="405" r:id="rId11"/>
    <p:sldId id="406" r:id="rId12"/>
    <p:sldId id="407" r:id="rId13"/>
    <p:sldId id="411" r:id="rId14"/>
    <p:sldId id="412" r:id="rId15"/>
    <p:sldId id="432" r:id="rId16"/>
    <p:sldId id="413" r:id="rId17"/>
    <p:sldId id="415" r:id="rId18"/>
    <p:sldId id="408" r:id="rId19"/>
    <p:sldId id="416" r:id="rId20"/>
    <p:sldId id="417" r:id="rId21"/>
    <p:sldId id="418" r:id="rId22"/>
    <p:sldId id="419" r:id="rId23"/>
    <p:sldId id="433" r:id="rId24"/>
    <p:sldId id="424" r:id="rId25"/>
    <p:sldId id="425" r:id="rId26"/>
    <p:sldId id="426" r:id="rId27"/>
    <p:sldId id="420" r:id="rId28"/>
    <p:sldId id="421" r:id="rId29"/>
    <p:sldId id="429" r:id="rId30"/>
    <p:sldId id="422" r:id="rId31"/>
    <p:sldId id="409" r:id="rId32"/>
    <p:sldId id="430" r:id="rId33"/>
    <p:sldId id="431" r:id="rId34"/>
    <p:sldId id="385" r:id="rId3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CB458"/>
    <a:srgbClr val="66FF33"/>
    <a:srgbClr val="0033CC"/>
    <a:srgbClr val="66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TxStyle/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TxStyle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TxStyle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46" autoAdjust="0"/>
    <p:restoredTop sz="94700" autoAdjust="0"/>
  </p:normalViewPr>
  <p:slideViewPr>
    <p:cSldViewPr snapToGrid="0">
      <p:cViewPr>
        <p:scale>
          <a:sx n="100" d="100"/>
          <a:sy n="100" d="100"/>
        </p:scale>
        <p:origin x="-1188" y="-294"/>
      </p:cViewPr>
      <p:guideLst>
        <p:guide orient="horz" pos="2160"/>
        <p:guide pos="3817"/>
      </p:guideLst>
    </p:cSldViewPr>
  </p:slideViewPr>
  <p:outlineViewPr>
    <p:cViewPr>
      <p:scale>
        <a:sx n="33" d="100"/>
        <a:sy n="33" d="100"/>
      </p:scale>
      <p:origin x="0" y="-2196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25" d="100"/>
        <a:sy n="125" d="100"/>
      </p:scale>
      <p:origin x="0" y="-4926"/>
    </p:cViewPr>
  </p:sorterViewPr>
  <p:notesViewPr>
    <p:cSldViewPr snapToGrid="0" showGuides="1">
      <p:cViewPr varScale="1">
        <p:scale>
          <a:sx n="144" d="100"/>
          <a:sy n="144" d="100"/>
        </p:scale>
        <p:origin x="114" y="52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BA6316A7-5985-4FEF-9930-B088461B8BD6}" type="datetime1">
              <a:rPr lang="ko-KR" altLang="en-US"/>
              <a:pPr lvl="0">
                <a:defRPr/>
              </a:pPr>
              <a:t>2022-10-16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245C97A-8811-4804-A1ED-60F965DFF2E8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1554256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65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665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48400197-86C6-4FE7-A98A-732C0A7E12FA}" type="datetime1">
              <a:rPr lang="ko-KR" altLang="en-US"/>
              <a:pPr lvl="0">
                <a:defRPr/>
              </a:pPr>
              <a:t>2022-10-16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788"/>
            <a:ext cx="5438140" cy="446667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402"/>
            <a:ext cx="2946189" cy="49665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899" y="9428402"/>
            <a:ext cx="2946189" cy="49665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9AE6A9A1-822E-4A84-8F16-FF2C20879831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0532328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9AE6A9A1-822E-4A84-8F16-FF2C20879831}" type="slidenum">
              <a:rPr lang="ko-KR" altLang="en-US" smtClean="0"/>
              <a:pPr lvl="0">
                <a:defRPr/>
              </a:pPr>
              <a:t>12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338962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_x231760064" descr="EMB000037840a5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64"/>
            <a:ext cx="12192000" cy="149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879" y="6381522"/>
            <a:ext cx="1784568" cy="5021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61158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194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902449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6773986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516820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365058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088015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그림 3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03" y="138661"/>
            <a:ext cx="6171170" cy="662668"/>
          </a:xfrm>
          <a:prstGeom prst="rect">
            <a:avLst/>
          </a:prstGeom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26008" y="1275049"/>
            <a:ext cx="10515600" cy="480459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_x231760064" descr="EMB000037840a50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65"/>
            <a:ext cx="12192000" cy="975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/>
          <p:cNvGrpSpPr/>
          <p:nvPr userDrawn="1"/>
        </p:nvGrpSpPr>
        <p:grpSpPr>
          <a:xfrm>
            <a:off x="7899626" y="217013"/>
            <a:ext cx="4176463" cy="1044570"/>
            <a:chOff x="4572000" y="332656"/>
            <a:chExt cx="4176463" cy="1012613"/>
          </a:xfrm>
        </p:grpSpPr>
        <p:sp>
          <p:nvSpPr>
            <p:cNvPr id="11" name="타원 10"/>
            <p:cNvSpPr/>
            <p:nvPr/>
          </p:nvSpPr>
          <p:spPr>
            <a:xfrm>
              <a:off x="7624256" y="820210"/>
              <a:ext cx="299788" cy="300033"/>
            </a:xfrm>
            <a:prstGeom prst="ellipse">
              <a:avLst/>
            </a:prstGeom>
            <a:solidFill>
              <a:srgbClr val="46B1EC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2" name="타원 11"/>
            <p:cNvSpPr/>
            <p:nvPr/>
          </p:nvSpPr>
          <p:spPr>
            <a:xfrm>
              <a:off x="7212047" y="482673"/>
              <a:ext cx="312281" cy="282031"/>
            </a:xfrm>
            <a:prstGeom prst="ellipse">
              <a:avLst/>
            </a:prstGeom>
            <a:solidFill>
              <a:schemeClr val="accent5">
                <a:lumMod val="60000"/>
                <a:lumOff val="4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/>
            <p:cNvSpPr/>
            <p:nvPr/>
          </p:nvSpPr>
          <p:spPr>
            <a:xfrm>
              <a:off x="7811624" y="857714"/>
              <a:ext cx="187368" cy="187521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4" name="타원 13"/>
            <p:cNvSpPr/>
            <p:nvPr/>
          </p:nvSpPr>
          <p:spPr>
            <a:xfrm>
              <a:off x="5220071" y="620688"/>
              <a:ext cx="187368" cy="187521"/>
            </a:xfrm>
            <a:prstGeom prst="ellipse">
              <a:avLst/>
            </a:prstGeom>
            <a:solidFill>
              <a:schemeClr val="accent5">
                <a:lumMod val="60000"/>
                <a:lumOff val="40000"/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6804248" y="476672"/>
              <a:ext cx="262315" cy="262529"/>
            </a:xfrm>
            <a:prstGeom prst="ellipse">
              <a:avLst/>
            </a:prstGeom>
            <a:solidFill>
              <a:schemeClr val="accent3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6" name="타원 15"/>
            <p:cNvSpPr/>
            <p:nvPr/>
          </p:nvSpPr>
          <p:spPr>
            <a:xfrm>
              <a:off x="8073939" y="482673"/>
              <a:ext cx="337262" cy="33753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7" name="타원 16"/>
            <p:cNvSpPr/>
            <p:nvPr/>
          </p:nvSpPr>
          <p:spPr>
            <a:xfrm>
              <a:off x="8561095" y="1157748"/>
              <a:ext cx="187368" cy="187521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8" name="타원 17"/>
            <p:cNvSpPr/>
            <p:nvPr/>
          </p:nvSpPr>
          <p:spPr>
            <a:xfrm>
              <a:off x="6948264" y="332656"/>
              <a:ext cx="374736" cy="375042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9" name="타원 18"/>
            <p:cNvSpPr/>
            <p:nvPr/>
          </p:nvSpPr>
          <p:spPr>
            <a:xfrm>
              <a:off x="7961518" y="332656"/>
              <a:ext cx="74947" cy="75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0" name="타원 19"/>
            <p:cNvSpPr/>
            <p:nvPr/>
          </p:nvSpPr>
          <p:spPr>
            <a:xfrm>
              <a:off x="6300192" y="548680"/>
              <a:ext cx="74947" cy="75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1" name="타원 20"/>
            <p:cNvSpPr/>
            <p:nvPr/>
          </p:nvSpPr>
          <p:spPr>
            <a:xfrm>
              <a:off x="4572000" y="548681"/>
              <a:ext cx="72008" cy="72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2" name="타원 21"/>
            <p:cNvSpPr/>
            <p:nvPr/>
          </p:nvSpPr>
          <p:spPr>
            <a:xfrm>
              <a:off x="7624256" y="820210"/>
              <a:ext cx="299788" cy="300033"/>
            </a:xfrm>
            <a:prstGeom prst="ellipse">
              <a:avLst/>
            </a:prstGeom>
            <a:solidFill>
              <a:srgbClr val="46B1EC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3" name="타원 22"/>
            <p:cNvSpPr/>
            <p:nvPr/>
          </p:nvSpPr>
          <p:spPr>
            <a:xfrm>
              <a:off x="7811624" y="857714"/>
              <a:ext cx="187368" cy="187521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4" name="타원 23"/>
            <p:cNvSpPr/>
            <p:nvPr/>
          </p:nvSpPr>
          <p:spPr>
            <a:xfrm>
              <a:off x="5940152" y="836712"/>
              <a:ext cx="112421" cy="112513"/>
            </a:xfrm>
            <a:prstGeom prst="ellipse">
              <a:avLst/>
            </a:prstGeom>
            <a:solidFill>
              <a:srgbClr val="00B0F0">
                <a:alpha val="6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5" name="타원 24"/>
            <p:cNvSpPr/>
            <p:nvPr/>
          </p:nvSpPr>
          <p:spPr>
            <a:xfrm>
              <a:off x="8073939" y="482673"/>
              <a:ext cx="337262" cy="33753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6" name="타원 25"/>
            <p:cNvSpPr/>
            <p:nvPr/>
          </p:nvSpPr>
          <p:spPr>
            <a:xfrm>
              <a:off x="8561095" y="1157748"/>
              <a:ext cx="187368" cy="187521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7" name="타원 26"/>
            <p:cNvSpPr/>
            <p:nvPr/>
          </p:nvSpPr>
          <p:spPr>
            <a:xfrm>
              <a:off x="6948264" y="332656"/>
              <a:ext cx="374736" cy="375042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8" name="타원 27"/>
            <p:cNvSpPr/>
            <p:nvPr/>
          </p:nvSpPr>
          <p:spPr>
            <a:xfrm>
              <a:off x="7961518" y="332656"/>
              <a:ext cx="74947" cy="75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9" name="타원 28"/>
            <p:cNvSpPr/>
            <p:nvPr/>
          </p:nvSpPr>
          <p:spPr>
            <a:xfrm>
              <a:off x="6300192" y="548680"/>
              <a:ext cx="74947" cy="75008"/>
            </a:xfrm>
            <a:prstGeom prst="ellipse">
              <a:avLst/>
            </a:prstGeom>
            <a:solidFill>
              <a:schemeClr val="accent3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</p:grpSp>
      <p:pic>
        <p:nvPicPr>
          <p:cNvPr id="31" name="그림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987" y="6488186"/>
            <a:ext cx="1405460" cy="395435"/>
          </a:xfrm>
          <a:prstGeom prst="rect">
            <a:avLst/>
          </a:prstGeom>
        </p:spPr>
      </p:pic>
      <p:sp>
        <p:nvSpPr>
          <p:cNvPr id="37" name="TextBox 36"/>
          <p:cNvSpPr txBox="1"/>
          <p:nvPr userDrawn="1"/>
        </p:nvSpPr>
        <p:spPr>
          <a:xfrm>
            <a:off x="826007" y="168245"/>
            <a:ext cx="5739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>
                <a:solidFill>
                  <a:schemeClr val="accent5"/>
                </a:solidFill>
                <a:effectLst/>
                <a:latin typeface="다음_Regular" panose="02000603060000000000" pitchFamily="2" charset="-127"/>
                <a:ea typeface="다음_Regular" panose="02000603060000000000" pitchFamily="2" charset="-127"/>
                <a:cs typeface="Aharoni" panose="02010803020104030203" pitchFamily="2" charset="-79"/>
              </a:rPr>
              <a:t>승강기 및 승강기 </a:t>
            </a:r>
            <a:r>
              <a:rPr lang="ko-KR" altLang="en-US" sz="2400" b="1" dirty="0" err="1">
                <a:solidFill>
                  <a:schemeClr val="accent5"/>
                </a:solidFill>
                <a:effectLst/>
                <a:latin typeface="다음_Regular" panose="02000603060000000000" pitchFamily="2" charset="-127"/>
                <a:ea typeface="다음_Regular" panose="02000603060000000000" pitchFamily="2" charset="-127"/>
                <a:cs typeface="Aharoni" panose="02010803020104030203" pitchFamily="2" charset="-79"/>
              </a:rPr>
              <a:t>안전부품</a:t>
            </a:r>
            <a:r>
              <a:rPr lang="ko-KR" altLang="en-US" sz="2400" b="1" dirty="0">
                <a:solidFill>
                  <a:schemeClr val="accent5"/>
                </a:solidFill>
                <a:effectLst/>
                <a:latin typeface="다음_Regular" panose="02000603060000000000" pitchFamily="2" charset="-127"/>
                <a:ea typeface="다음_Regular" panose="02000603060000000000" pitchFamily="2" charset="-127"/>
                <a:cs typeface="Aharoni" panose="02010803020104030203" pitchFamily="2" charset="-79"/>
              </a:rPr>
              <a:t> 인증 모델 구분 </a:t>
            </a:r>
          </a:p>
        </p:txBody>
      </p:sp>
    </p:spTree>
    <p:extLst>
      <p:ext uri="{BB962C8B-B14F-4D97-AF65-F5344CB8AC3E}">
        <p14:creationId xmlns="" xmlns:p14="http://schemas.microsoft.com/office/powerpoint/2010/main" val="34737372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그림 3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03" y="138661"/>
            <a:ext cx="6171170" cy="662668"/>
          </a:xfrm>
          <a:prstGeom prst="rect">
            <a:avLst/>
          </a:prstGeom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26008" y="1275049"/>
            <a:ext cx="10515600" cy="480459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_x231760064" descr="EMB000037840a50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65"/>
            <a:ext cx="12192000" cy="975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/>
          <p:cNvGrpSpPr/>
          <p:nvPr userDrawn="1"/>
        </p:nvGrpSpPr>
        <p:grpSpPr>
          <a:xfrm>
            <a:off x="7899626" y="217013"/>
            <a:ext cx="4176463" cy="1044570"/>
            <a:chOff x="4572000" y="332656"/>
            <a:chExt cx="4176463" cy="1012613"/>
          </a:xfrm>
        </p:grpSpPr>
        <p:sp>
          <p:nvSpPr>
            <p:cNvPr id="11" name="타원 10"/>
            <p:cNvSpPr/>
            <p:nvPr/>
          </p:nvSpPr>
          <p:spPr>
            <a:xfrm>
              <a:off x="7624256" y="820210"/>
              <a:ext cx="299788" cy="300033"/>
            </a:xfrm>
            <a:prstGeom prst="ellipse">
              <a:avLst/>
            </a:prstGeom>
            <a:solidFill>
              <a:srgbClr val="46B1EC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2" name="타원 11"/>
            <p:cNvSpPr/>
            <p:nvPr/>
          </p:nvSpPr>
          <p:spPr>
            <a:xfrm>
              <a:off x="7212047" y="482673"/>
              <a:ext cx="312281" cy="282031"/>
            </a:xfrm>
            <a:prstGeom prst="ellipse">
              <a:avLst/>
            </a:prstGeom>
            <a:solidFill>
              <a:schemeClr val="accent5">
                <a:lumMod val="60000"/>
                <a:lumOff val="4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/>
            <p:cNvSpPr/>
            <p:nvPr/>
          </p:nvSpPr>
          <p:spPr>
            <a:xfrm>
              <a:off x="7811624" y="857714"/>
              <a:ext cx="187368" cy="187521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4" name="타원 13"/>
            <p:cNvSpPr/>
            <p:nvPr/>
          </p:nvSpPr>
          <p:spPr>
            <a:xfrm>
              <a:off x="5220071" y="620688"/>
              <a:ext cx="187368" cy="187521"/>
            </a:xfrm>
            <a:prstGeom prst="ellipse">
              <a:avLst/>
            </a:prstGeom>
            <a:solidFill>
              <a:schemeClr val="accent5">
                <a:lumMod val="60000"/>
                <a:lumOff val="40000"/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6804248" y="476672"/>
              <a:ext cx="262315" cy="262529"/>
            </a:xfrm>
            <a:prstGeom prst="ellipse">
              <a:avLst/>
            </a:prstGeom>
            <a:solidFill>
              <a:schemeClr val="accent3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6" name="타원 15"/>
            <p:cNvSpPr/>
            <p:nvPr/>
          </p:nvSpPr>
          <p:spPr>
            <a:xfrm>
              <a:off x="8073939" y="482673"/>
              <a:ext cx="337262" cy="33753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7" name="타원 16"/>
            <p:cNvSpPr/>
            <p:nvPr/>
          </p:nvSpPr>
          <p:spPr>
            <a:xfrm>
              <a:off x="8561095" y="1157748"/>
              <a:ext cx="187368" cy="187521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8" name="타원 17"/>
            <p:cNvSpPr/>
            <p:nvPr/>
          </p:nvSpPr>
          <p:spPr>
            <a:xfrm>
              <a:off x="6948264" y="332656"/>
              <a:ext cx="374736" cy="375042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9" name="타원 18"/>
            <p:cNvSpPr/>
            <p:nvPr/>
          </p:nvSpPr>
          <p:spPr>
            <a:xfrm>
              <a:off x="7961518" y="332656"/>
              <a:ext cx="74947" cy="75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0" name="타원 19"/>
            <p:cNvSpPr/>
            <p:nvPr/>
          </p:nvSpPr>
          <p:spPr>
            <a:xfrm>
              <a:off x="6300192" y="548680"/>
              <a:ext cx="74947" cy="75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1" name="타원 20"/>
            <p:cNvSpPr/>
            <p:nvPr/>
          </p:nvSpPr>
          <p:spPr>
            <a:xfrm>
              <a:off x="4572000" y="548681"/>
              <a:ext cx="72008" cy="72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2" name="타원 21"/>
            <p:cNvSpPr/>
            <p:nvPr/>
          </p:nvSpPr>
          <p:spPr>
            <a:xfrm>
              <a:off x="7624256" y="820210"/>
              <a:ext cx="299788" cy="300033"/>
            </a:xfrm>
            <a:prstGeom prst="ellipse">
              <a:avLst/>
            </a:prstGeom>
            <a:solidFill>
              <a:srgbClr val="46B1EC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3" name="타원 22"/>
            <p:cNvSpPr/>
            <p:nvPr/>
          </p:nvSpPr>
          <p:spPr>
            <a:xfrm>
              <a:off x="7811624" y="857714"/>
              <a:ext cx="187368" cy="187521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4" name="타원 23"/>
            <p:cNvSpPr/>
            <p:nvPr/>
          </p:nvSpPr>
          <p:spPr>
            <a:xfrm>
              <a:off x="5940152" y="836712"/>
              <a:ext cx="112421" cy="112513"/>
            </a:xfrm>
            <a:prstGeom prst="ellipse">
              <a:avLst/>
            </a:prstGeom>
            <a:solidFill>
              <a:srgbClr val="00B0F0">
                <a:alpha val="6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5" name="타원 24"/>
            <p:cNvSpPr/>
            <p:nvPr/>
          </p:nvSpPr>
          <p:spPr>
            <a:xfrm>
              <a:off x="8073939" y="482673"/>
              <a:ext cx="337262" cy="33753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6" name="타원 25"/>
            <p:cNvSpPr/>
            <p:nvPr/>
          </p:nvSpPr>
          <p:spPr>
            <a:xfrm>
              <a:off x="8561095" y="1157748"/>
              <a:ext cx="187368" cy="187521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7" name="타원 26"/>
            <p:cNvSpPr/>
            <p:nvPr/>
          </p:nvSpPr>
          <p:spPr>
            <a:xfrm>
              <a:off x="6948264" y="332656"/>
              <a:ext cx="374736" cy="375042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8" name="타원 27"/>
            <p:cNvSpPr/>
            <p:nvPr/>
          </p:nvSpPr>
          <p:spPr>
            <a:xfrm>
              <a:off x="7961518" y="332656"/>
              <a:ext cx="74947" cy="75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9" name="타원 28"/>
            <p:cNvSpPr/>
            <p:nvPr/>
          </p:nvSpPr>
          <p:spPr>
            <a:xfrm>
              <a:off x="6300192" y="548680"/>
              <a:ext cx="74947" cy="75008"/>
            </a:xfrm>
            <a:prstGeom prst="ellipse">
              <a:avLst/>
            </a:prstGeom>
            <a:solidFill>
              <a:schemeClr val="accent3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</p:grpSp>
      <p:pic>
        <p:nvPicPr>
          <p:cNvPr id="31" name="그림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987" y="6488186"/>
            <a:ext cx="1405460" cy="395435"/>
          </a:xfrm>
          <a:prstGeom prst="rect">
            <a:avLst/>
          </a:prstGeom>
        </p:spPr>
      </p:pic>
      <p:sp>
        <p:nvSpPr>
          <p:cNvPr id="37" name="TextBox 36"/>
          <p:cNvSpPr txBox="1"/>
          <p:nvPr userDrawn="1"/>
        </p:nvSpPr>
        <p:spPr>
          <a:xfrm>
            <a:off x="826007" y="168245"/>
            <a:ext cx="5739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>
                <a:solidFill>
                  <a:schemeClr val="accent5"/>
                </a:solidFill>
                <a:effectLst/>
                <a:latin typeface="다음_Regular" panose="02000603060000000000" pitchFamily="2" charset="-127"/>
                <a:ea typeface="다음_Regular" panose="02000603060000000000" pitchFamily="2" charset="-127"/>
                <a:cs typeface="Aharoni" panose="02010803020104030203" pitchFamily="2" charset="-79"/>
              </a:rPr>
              <a:t>승강기 및 승강기 </a:t>
            </a:r>
            <a:r>
              <a:rPr lang="ko-KR" altLang="en-US" sz="2400" b="1" dirty="0" err="1">
                <a:solidFill>
                  <a:schemeClr val="accent5"/>
                </a:solidFill>
                <a:effectLst/>
                <a:latin typeface="다음_Regular" panose="02000603060000000000" pitchFamily="2" charset="-127"/>
                <a:ea typeface="다음_Regular" panose="02000603060000000000" pitchFamily="2" charset="-127"/>
                <a:cs typeface="Aharoni" panose="02010803020104030203" pitchFamily="2" charset="-79"/>
              </a:rPr>
              <a:t>안전부품</a:t>
            </a:r>
            <a:r>
              <a:rPr lang="ko-KR" altLang="en-US" sz="2400" b="1" dirty="0">
                <a:solidFill>
                  <a:schemeClr val="accent5"/>
                </a:solidFill>
                <a:effectLst/>
                <a:latin typeface="다음_Regular" panose="02000603060000000000" pitchFamily="2" charset="-127"/>
                <a:ea typeface="다음_Regular" panose="02000603060000000000" pitchFamily="2" charset="-127"/>
                <a:cs typeface="Aharoni" panose="02010803020104030203" pitchFamily="2" charset="-79"/>
              </a:rPr>
              <a:t> 인증 모델 구분 </a:t>
            </a:r>
          </a:p>
        </p:txBody>
      </p:sp>
    </p:spTree>
    <p:extLst>
      <p:ext uri="{BB962C8B-B14F-4D97-AF65-F5344CB8AC3E}">
        <p14:creationId xmlns="" xmlns:p14="http://schemas.microsoft.com/office/powerpoint/2010/main" val="22714984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_x231760064" descr="EMB000037840a5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7364"/>
            <a:ext cx="12192000" cy="149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879" y="6381522"/>
            <a:ext cx="1784568" cy="502100"/>
          </a:xfrm>
          <a:prstGeom prst="rect">
            <a:avLst/>
          </a:prstGeom>
        </p:spPr>
      </p:pic>
      <p:pic>
        <p:nvPicPr>
          <p:cNvPr id="5" name="_x179488656" descr="EMB00000fdc11cb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3312"/>
          <a:stretch/>
        </p:blipFill>
        <p:spPr bwMode="auto">
          <a:xfrm>
            <a:off x="4347945" y="3860568"/>
            <a:ext cx="3496116" cy="25209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21083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_x231760064" descr="EMB000037840a5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64"/>
            <a:ext cx="12192000" cy="149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879" y="6381522"/>
            <a:ext cx="1784568" cy="5021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0" y="67152"/>
            <a:ext cx="411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20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2022 ELEVATOR SAFETY WEEK</a:t>
            </a:r>
            <a:endParaRPr lang="ko-KR" altLang="en-US" sz="2000" b="1" baseline="0" dirty="0">
              <a:solidFill>
                <a:srgbClr val="00488A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1873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4463" y="2622176"/>
            <a:ext cx="11432396" cy="360381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pic>
        <p:nvPicPr>
          <p:cNvPr id="7" name="_x231760064" descr="EMB000037840a5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64"/>
            <a:ext cx="12192000" cy="149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879" y="6381522"/>
            <a:ext cx="1784568" cy="5021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0" y="67152"/>
            <a:ext cx="411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20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2022 ELEVATOR SAFETY WEEK</a:t>
            </a:r>
            <a:endParaRPr lang="ko-KR" altLang="en-US" sz="2000" b="1" baseline="0" dirty="0">
              <a:solidFill>
                <a:srgbClr val="00488A"/>
              </a:solidFill>
              <a:latin typeface="맑은 고딕"/>
              <a:ea typeface="맑은 고딕"/>
            </a:endParaRPr>
          </a:p>
        </p:txBody>
      </p:sp>
      <p:grpSp>
        <p:nvGrpSpPr>
          <p:cNvPr id="14" name="그룹 13"/>
          <p:cNvGrpSpPr/>
          <p:nvPr userDrawn="1"/>
        </p:nvGrpSpPr>
        <p:grpSpPr>
          <a:xfrm>
            <a:off x="414463" y="690971"/>
            <a:ext cx="7639558" cy="1623662"/>
            <a:chOff x="320333" y="431358"/>
            <a:chExt cx="7639558" cy="1623662"/>
          </a:xfrm>
        </p:grpSpPr>
        <p:sp>
          <p:nvSpPr>
            <p:cNvPr id="10" name="모서리가 둥근 직사각형 50"/>
            <p:cNvSpPr/>
            <p:nvPr userDrawn="1"/>
          </p:nvSpPr>
          <p:spPr>
            <a:xfrm>
              <a:off x="320333" y="431358"/>
              <a:ext cx="7395741" cy="1623662"/>
            </a:xfrm>
            <a:prstGeom prst="roundRect">
              <a:avLst>
                <a:gd name="adj" fmla="val 16667"/>
              </a:avLst>
            </a:prstGeom>
            <a:ln w="57150">
              <a:gradFill>
                <a:gsLst>
                  <a:gs pos="0">
                    <a:schemeClr val="accent1"/>
                  </a:gs>
                  <a:gs pos="100000">
                    <a:schemeClr val="tx2">
                      <a:lumMod val="75000"/>
                    </a:schemeClr>
                  </a:gs>
                </a:gsLst>
                <a:lin ang="5400000" scaled="0"/>
              </a:gradFill>
            </a:ln>
            <a:effectLst>
              <a:outerShdw blurRad="127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grpSp>
          <p:nvGrpSpPr>
            <p:cNvPr id="11" name="그룹 10"/>
            <p:cNvGrpSpPr/>
            <p:nvPr userDrawn="1"/>
          </p:nvGrpSpPr>
          <p:grpSpPr>
            <a:xfrm>
              <a:off x="564150" y="920024"/>
              <a:ext cx="7395741" cy="712067"/>
              <a:chOff x="3535950" y="3027019"/>
              <a:chExt cx="7395741" cy="712067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>
              <a:xfrm>
                <a:off x="4225725" y="3031200"/>
                <a:ext cx="6705966" cy="707886"/>
              </a:xfrm>
              <a:prstGeom prst="rect">
                <a:avLst/>
              </a:prstGeom>
              <a:noFill/>
              <a:ln w="38100">
                <a:noFill/>
                <a:miter/>
              </a:ln>
              <a:effectLst>
                <a:outerShdw dist="17961" dir="2700000" algn="ctr" rotWithShape="0">
                  <a:schemeClr val="bg1"/>
                </a:outerShdw>
              </a:effectLst>
            </p:spPr>
            <p:txBody>
              <a:bodyPr wrap="square">
                <a:spAutoFit/>
              </a:bodyPr>
              <a:lstStyle/>
              <a:p>
                <a:pPr marL="785813" lvl="0" indent="-785813" algn="l" eaLnBrk="0" latinLnBrk="0" hangingPunct="0">
                  <a:defRPr/>
                </a:pPr>
                <a:r>
                  <a:rPr kumimoji="0" lang="ko-KR" altLang="en-US" sz="4000" b="1" dirty="0" smtClean="0">
                    <a:solidFill>
                      <a:srgbClr val="3057B9"/>
                    </a:solidFill>
                    <a:latin typeface="HY헤드라인M"/>
                    <a:ea typeface="HY헤드라인M"/>
                  </a:rPr>
                  <a:t>인증 심사기준 표준화</a:t>
                </a:r>
                <a:endParaRPr kumimoji="0" lang="ko-KR" altLang="en-US" sz="4000" b="1" dirty="0">
                  <a:solidFill>
                    <a:srgbClr val="3057B9"/>
                  </a:solidFill>
                  <a:latin typeface="HY헤드라인M"/>
                  <a:ea typeface="HY헤드라인M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>
              <a:xfrm>
                <a:off x="3535950" y="3027019"/>
                <a:ext cx="646331" cy="646331"/>
              </a:xfrm>
              <a:prstGeom prst="rect">
                <a:avLst/>
              </a:prstGeom>
              <a:noFill/>
              <a:ln w="38100">
                <a:noFill/>
                <a:miter/>
              </a:ln>
              <a:effectLst>
                <a:outerShdw dist="17961" dir="2700000" algn="ctr" rotWithShape="0">
                  <a:srgbClr val="000000">
                    <a:alpha val="100000"/>
                  </a:srgbClr>
                </a:outerShdw>
              </a:effectLst>
            </p:spPr>
            <p:txBody>
              <a:bodyPr wrap="none">
                <a:spAutoFit/>
              </a:bodyPr>
              <a:lstStyle/>
              <a:p>
                <a:pPr marL="785813" lvl="0" indent="-785813" algn="l" defTabSz="914400" rtl="0" eaLnBrk="0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kumimoji="0" lang="en-US" altLang="ko-KR" sz="4000" b="1" i="0" u="none" strike="noStrike" kern="1200" cap="none" spc="0" normalizeH="0" baseline="0" dirty="0" smtClean="0">
                    <a:solidFill>
                      <a:srgbClr val="3057B9"/>
                    </a:solidFill>
                    <a:latin typeface="-윤명조340"/>
                    <a:ea typeface="-윤명조340"/>
                  </a:rPr>
                  <a:t>1.</a:t>
                </a:r>
                <a:endParaRPr kumimoji="0" lang="en-US" altLang="ko-KR" sz="4000" b="1" i="0" u="none" strike="noStrike" kern="1200" cap="none" spc="0" normalizeH="0" baseline="0" dirty="0">
                  <a:solidFill>
                    <a:srgbClr val="3057B9"/>
                  </a:solidFill>
                  <a:latin typeface="-윤명조340"/>
                  <a:ea typeface="-윤명조340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744591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_x231760064" descr="EMB000037840a5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64"/>
            <a:ext cx="12192000" cy="149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879" y="6381522"/>
            <a:ext cx="1784568" cy="5021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0" y="67152"/>
            <a:ext cx="411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20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2022 ELEVATOR SAFETY WEEK</a:t>
            </a:r>
            <a:endParaRPr lang="ko-KR" altLang="en-US" sz="2000" b="1" baseline="0" dirty="0">
              <a:solidFill>
                <a:srgbClr val="00488A"/>
              </a:solidFill>
              <a:latin typeface="맑은 고딕"/>
              <a:ea typeface="맑은 고딕"/>
            </a:endParaRPr>
          </a:p>
        </p:txBody>
      </p:sp>
      <p:grpSp>
        <p:nvGrpSpPr>
          <p:cNvPr id="14" name="그룹 13"/>
          <p:cNvGrpSpPr/>
          <p:nvPr userDrawn="1"/>
        </p:nvGrpSpPr>
        <p:grpSpPr>
          <a:xfrm>
            <a:off x="414463" y="690972"/>
            <a:ext cx="7639558" cy="696958"/>
            <a:chOff x="320333" y="431357"/>
            <a:chExt cx="7639558" cy="1623663"/>
          </a:xfrm>
        </p:grpSpPr>
        <p:sp>
          <p:nvSpPr>
            <p:cNvPr id="10" name="모서리가 둥근 직사각형 50"/>
            <p:cNvSpPr/>
            <p:nvPr userDrawn="1"/>
          </p:nvSpPr>
          <p:spPr>
            <a:xfrm>
              <a:off x="320333" y="431358"/>
              <a:ext cx="7395741" cy="1623662"/>
            </a:xfrm>
            <a:prstGeom prst="roundRect">
              <a:avLst>
                <a:gd name="adj" fmla="val 16667"/>
              </a:avLst>
            </a:prstGeom>
            <a:ln w="57150">
              <a:gradFill>
                <a:gsLst>
                  <a:gs pos="0">
                    <a:schemeClr val="accent1"/>
                  </a:gs>
                  <a:gs pos="100000">
                    <a:schemeClr val="tx2">
                      <a:lumMod val="75000"/>
                    </a:schemeClr>
                  </a:gs>
                </a:gsLst>
                <a:lin ang="5400000" scaled="0"/>
              </a:gradFill>
            </a:ln>
            <a:effectLst>
              <a:outerShdw blurRad="127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grpSp>
          <p:nvGrpSpPr>
            <p:cNvPr id="11" name="그룹 10"/>
            <p:cNvGrpSpPr/>
            <p:nvPr userDrawn="1"/>
          </p:nvGrpSpPr>
          <p:grpSpPr>
            <a:xfrm>
              <a:off x="547822" y="431357"/>
              <a:ext cx="7412069" cy="707886"/>
              <a:chOff x="3519622" y="2538352"/>
              <a:chExt cx="7412069" cy="707886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>
              <a:xfrm>
                <a:off x="4225725" y="2538352"/>
                <a:ext cx="6705966" cy="707886"/>
              </a:xfrm>
              <a:prstGeom prst="rect">
                <a:avLst/>
              </a:prstGeom>
              <a:noFill/>
              <a:ln w="38100">
                <a:noFill/>
                <a:miter/>
              </a:ln>
              <a:effectLst>
                <a:outerShdw dist="17961" dir="2700000" algn="ctr" rotWithShape="0">
                  <a:schemeClr val="bg1"/>
                </a:outerShdw>
              </a:effectLst>
            </p:spPr>
            <p:txBody>
              <a:bodyPr wrap="square">
                <a:spAutoFit/>
              </a:bodyPr>
              <a:lstStyle/>
              <a:p>
                <a:pPr marL="785813" lvl="0" indent="-785813" algn="l" eaLnBrk="0" latinLnBrk="0" hangingPunct="0">
                  <a:defRPr/>
                </a:pPr>
                <a:r>
                  <a:rPr kumimoji="0" lang="ko-KR" altLang="en-US" sz="4000" b="1" dirty="0" smtClean="0">
                    <a:solidFill>
                      <a:srgbClr val="3057B9"/>
                    </a:solidFill>
                    <a:latin typeface="HY헤드라인M"/>
                    <a:ea typeface="HY헤드라인M"/>
                  </a:rPr>
                  <a:t>표준화 회의 결과</a:t>
                </a:r>
                <a:endParaRPr kumimoji="0" lang="ko-KR" altLang="en-US" sz="4000" b="1" dirty="0">
                  <a:solidFill>
                    <a:srgbClr val="3057B9"/>
                  </a:solidFill>
                  <a:latin typeface="HY헤드라인M"/>
                  <a:ea typeface="HY헤드라인M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>
              <a:xfrm>
                <a:off x="3519622" y="2538352"/>
                <a:ext cx="615874" cy="707885"/>
              </a:xfrm>
              <a:prstGeom prst="rect">
                <a:avLst/>
              </a:prstGeom>
              <a:noFill/>
              <a:ln w="38100">
                <a:noFill/>
                <a:miter/>
              </a:ln>
              <a:effectLst>
                <a:outerShdw dist="17961" dir="2700000" algn="ctr" rotWithShape="0">
                  <a:srgbClr val="000000">
                    <a:alpha val="100000"/>
                  </a:srgbClr>
                </a:outerShdw>
              </a:effectLst>
            </p:spPr>
            <p:txBody>
              <a:bodyPr wrap="none">
                <a:spAutoFit/>
              </a:bodyPr>
              <a:lstStyle/>
              <a:p>
                <a:pPr marL="785813" lvl="0" indent="-785813" algn="l" defTabSz="914400" rtl="0" eaLnBrk="0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kumimoji="0" lang="en-US" altLang="ko-KR" sz="4000" b="1" i="0" u="none" strike="noStrike" kern="1200" cap="none" spc="0" normalizeH="0" baseline="0" dirty="0">
                    <a:solidFill>
                      <a:srgbClr val="3057B9"/>
                    </a:solidFill>
                    <a:latin typeface="-윤명조340"/>
                    <a:ea typeface="-윤명조340"/>
                  </a:rPr>
                  <a:t>2</a:t>
                </a:r>
                <a:r>
                  <a:rPr kumimoji="0" lang="en-US" altLang="ko-KR" sz="4000" b="1" i="0" u="none" strike="noStrike" kern="1200" cap="none" spc="0" normalizeH="0" baseline="0" dirty="0" smtClean="0">
                    <a:solidFill>
                      <a:srgbClr val="3057B9"/>
                    </a:solidFill>
                    <a:latin typeface="-윤명조340"/>
                    <a:ea typeface="-윤명조340"/>
                  </a:rPr>
                  <a:t>.</a:t>
                </a:r>
                <a:endParaRPr kumimoji="0" lang="en-US" altLang="ko-KR" sz="4000" b="1" i="0" u="none" strike="noStrike" kern="1200" cap="none" spc="0" normalizeH="0" baseline="0" dirty="0">
                  <a:solidFill>
                    <a:srgbClr val="3057B9"/>
                  </a:solidFill>
                  <a:latin typeface="-윤명조340"/>
                  <a:ea typeface="-윤명조340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1539760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_x231760064" descr="EMB000037840a5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64"/>
            <a:ext cx="12192000" cy="149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879" y="6381522"/>
            <a:ext cx="1784568" cy="5021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0" y="67152"/>
            <a:ext cx="411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20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2022 ELEVATOR SAFETY WEEK</a:t>
            </a:r>
            <a:endParaRPr lang="ko-KR" altLang="en-US" sz="2000" b="1" baseline="0" dirty="0">
              <a:solidFill>
                <a:srgbClr val="00488A"/>
              </a:solidFill>
              <a:latin typeface="맑은 고딕"/>
              <a:ea typeface="맑은 고딕"/>
            </a:endParaRPr>
          </a:p>
        </p:txBody>
      </p:sp>
      <p:grpSp>
        <p:nvGrpSpPr>
          <p:cNvPr id="14" name="그룹 13"/>
          <p:cNvGrpSpPr/>
          <p:nvPr userDrawn="1"/>
        </p:nvGrpSpPr>
        <p:grpSpPr>
          <a:xfrm>
            <a:off x="414463" y="690972"/>
            <a:ext cx="7639558" cy="707886"/>
            <a:chOff x="320333" y="431357"/>
            <a:chExt cx="7639558" cy="1649121"/>
          </a:xfrm>
        </p:grpSpPr>
        <p:sp>
          <p:nvSpPr>
            <p:cNvPr id="10" name="모서리가 둥근 직사각형 50"/>
            <p:cNvSpPr/>
            <p:nvPr userDrawn="1"/>
          </p:nvSpPr>
          <p:spPr>
            <a:xfrm>
              <a:off x="320333" y="431358"/>
              <a:ext cx="7395741" cy="1623662"/>
            </a:xfrm>
            <a:prstGeom prst="roundRect">
              <a:avLst>
                <a:gd name="adj" fmla="val 16667"/>
              </a:avLst>
            </a:prstGeom>
            <a:ln w="57150">
              <a:gradFill>
                <a:gsLst>
                  <a:gs pos="0">
                    <a:schemeClr val="accent1"/>
                  </a:gs>
                  <a:gs pos="100000">
                    <a:schemeClr val="tx2">
                      <a:lumMod val="75000"/>
                    </a:schemeClr>
                  </a:gs>
                </a:gsLst>
                <a:lin ang="5400000" scaled="0"/>
              </a:gradFill>
            </a:ln>
            <a:effectLst>
              <a:outerShdw blurRad="127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grpSp>
          <p:nvGrpSpPr>
            <p:cNvPr id="11" name="그룹 10"/>
            <p:cNvGrpSpPr/>
            <p:nvPr userDrawn="1"/>
          </p:nvGrpSpPr>
          <p:grpSpPr>
            <a:xfrm>
              <a:off x="547822" y="431357"/>
              <a:ext cx="7412069" cy="1649121"/>
              <a:chOff x="3519622" y="2538352"/>
              <a:chExt cx="7412069" cy="1649121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>
              <a:xfrm>
                <a:off x="4225725" y="2538352"/>
                <a:ext cx="6705966" cy="1649121"/>
              </a:xfrm>
              <a:prstGeom prst="rect">
                <a:avLst/>
              </a:prstGeom>
              <a:noFill/>
              <a:ln w="38100">
                <a:noFill/>
                <a:miter/>
              </a:ln>
              <a:effectLst>
                <a:outerShdw dist="17961" dir="2700000" algn="ctr" rotWithShape="0">
                  <a:schemeClr val="bg1"/>
                </a:outerShdw>
              </a:effectLst>
            </p:spPr>
            <p:txBody>
              <a:bodyPr wrap="square">
                <a:spAutoFit/>
              </a:bodyPr>
              <a:lstStyle/>
              <a:p>
                <a:pPr marL="785813" lvl="0" indent="-785813" algn="l" eaLnBrk="0" latinLnBrk="0" hangingPunct="0">
                  <a:defRPr/>
                </a:pPr>
                <a:r>
                  <a:rPr kumimoji="0" lang="ko-KR" altLang="en-US" sz="4000" b="1" dirty="0" smtClean="0">
                    <a:solidFill>
                      <a:srgbClr val="3057B9"/>
                    </a:solidFill>
                    <a:latin typeface="HY헤드라인M"/>
                    <a:ea typeface="HY헤드라인M"/>
                  </a:rPr>
                  <a:t>안전성시험 판정</a:t>
                </a:r>
                <a:endParaRPr kumimoji="0" lang="ko-KR" altLang="en-US" sz="4000" b="1" dirty="0">
                  <a:solidFill>
                    <a:srgbClr val="3057B9"/>
                  </a:solidFill>
                  <a:latin typeface="HY헤드라인M"/>
                  <a:ea typeface="HY헤드라인M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>
              <a:xfrm>
                <a:off x="3519622" y="2538352"/>
                <a:ext cx="615874" cy="1649121"/>
              </a:xfrm>
              <a:prstGeom prst="rect">
                <a:avLst/>
              </a:prstGeom>
              <a:noFill/>
              <a:ln w="38100">
                <a:noFill/>
                <a:miter/>
              </a:ln>
              <a:effectLst>
                <a:outerShdw dist="17961" dir="2700000" algn="ctr" rotWithShape="0">
                  <a:srgbClr val="000000">
                    <a:alpha val="100000"/>
                  </a:srgbClr>
                </a:outerShdw>
              </a:effectLst>
            </p:spPr>
            <p:txBody>
              <a:bodyPr wrap="none">
                <a:spAutoFit/>
              </a:bodyPr>
              <a:lstStyle/>
              <a:p>
                <a:pPr marL="785813" lvl="0" indent="-785813" algn="l" defTabSz="914400" rtl="0" eaLnBrk="0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  <a:defRPr/>
                </a:pPr>
                <a:r>
                  <a:rPr kumimoji="0" lang="en-US" altLang="ko-KR" sz="4000" b="1" i="0" u="none" strike="noStrike" kern="1200" cap="none" spc="0" normalizeH="0" baseline="0" dirty="0">
                    <a:solidFill>
                      <a:srgbClr val="3057B9"/>
                    </a:solidFill>
                    <a:latin typeface="-윤명조340"/>
                    <a:ea typeface="-윤명조340"/>
                  </a:rPr>
                  <a:t>3</a:t>
                </a:r>
                <a:r>
                  <a:rPr kumimoji="0" lang="en-US" altLang="ko-KR" sz="4000" b="1" i="0" u="none" strike="noStrike" kern="1200" cap="none" spc="0" normalizeH="0" baseline="0" dirty="0" smtClean="0">
                    <a:solidFill>
                      <a:srgbClr val="3057B9"/>
                    </a:solidFill>
                    <a:latin typeface="-윤명조340"/>
                    <a:ea typeface="-윤명조340"/>
                  </a:rPr>
                  <a:t>.</a:t>
                </a:r>
                <a:endParaRPr kumimoji="0" lang="en-US" altLang="ko-KR" sz="4000" b="1" i="0" u="none" strike="noStrike" kern="1200" cap="none" spc="0" normalizeH="0" baseline="0" dirty="0">
                  <a:solidFill>
                    <a:srgbClr val="3057B9"/>
                  </a:solidFill>
                  <a:latin typeface="-윤명조340"/>
                  <a:ea typeface="-윤명조340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3205529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19670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38865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141539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3045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E7B0B-2C10-412C-A569-0F6464AA61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797020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966" r:id="rId2"/>
    <p:sldLayoutId id="2147483967" r:id="rId3"/>
    <p:sldLayoutId id="2147483968" r:id="rId4"/>
    <p:sldLayoutId id="2147483971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52" r:id="rId16"/>
    <p:sldLayoutId id="2147483943" r:id="rId17"/>
    <p:sldLayoutId id="2147483944" r:id="rId18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4294967295"/>
          </p:nvPr>
        </p:nvSpPr>
        <p:spPr>
          <a:xfrm>
            <a:off x="8617527" y="6356350"/>
            <a:ext cx="2743200" cy="365125"/>
          </a:xfrm>
        </p:spPr>
        <p:txBody>
          <a:bodyPr/>
          <a:lstStyle/>
          <a:p>
            <a:pPr lvl="0">
              <a:defRPr/>
            </a:pPr>
            <a:fld id="{DB0E7B0B-2C10-412C-A569-0F6464AA617F}" type="slidenum">
              <a:rPr lang="en-US" altLang="en-US"/>
              <a:pPr lvl="0">
                <a:defRPr/>
              </a:pPr>
              <a:t>1</a:t>
            </a:fld>
            <a:endParaRPr lang="en-US" altLang="en-US" dirty="0"/>
          </a:p>
        </p:txBody>
      </p:sp>
      <p:sp>
        <p:nvSpPr>
          <p:cNvPr id="8" name="TextBox 1"/>
          <p:cNvSpPr txBox="1"/>
          <p:nvPr/>
        </p:nvSpPr>
        <p:spPr>
          <a:xfrm>
            <a:off x="0" y="2064603"/>
            <a:ext cx="12192000" cy="7078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algn="ctr">
              <a:defRPr/>
            </a:pPr>
            <a:r>
              <a:rPr lang="en-US" altLang="ko-KR" sz="4600" b="1" dirty="0" smtClean="0">
                <a:gradFill flip="none" rotWithShape="1">
                  <a:gsLst>
                    <a:gs pos="0">
                      <a:srgbClr val="4C2C8D">
                        <a:shade val="30000"/>
                        <a:satMod val="115000"/>
                      </a:srgbClr>
                    </a:gs>
                    <a:gs pos="50000">
                      <a:srgbClr val="4C2C8D">
                        <a:shade val="67500"/>
                        <a:satMod val="115000"/>
                      </a:srgbClr>
                    </a:gs>
                    <a:gs pos="100000">
                      <a:srgbClr val="4C2C8D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HY헤드라인M"/>
                <a:ea typeface="HY헤드라인M"/>
              </a:rPr>
              <a:t>2022 </a:t>
            </a:r>
            <a:r>
              <a:rPr lang="ko-KR" altLang="en-US" sz="4600" b="1" dirty="0" smtClean="0">
                <a:gradFill flip="none" rotWithShape="1">
                  <a:gsLst>
                    <a:gs pos="0">
                      <a:srgbClr val="4C2C8D">
                        <a:shade val="30000"/>
                        <a:satMod val="115000"/>
                      </a:srgbClr>
                    </a:gs>
                    <a:gs pos="50000">
                      <a:srgbClr val="4C2C8D">
                        <a:shade val="67500"/>
                        <a:satMod val="115000"/>
                      </a:srgbClr>
                    </a:gs>
                    <a:gs pos="100000">
                      <a:srgbClr val="4C2C8D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HY헤드라인M"/>
                <a:ea typeface="HY헤드라인M"/>
              </a:rPr>
              <a:t>승강기 안전주간</a:t>
            </a:r>
            <a:endParaRPr lang="ko-KR" altLang="en-US" sz="4600" b="1" dirty="0">
              <a:gradFill flip="none" rotWithShape="1">
                <a:gsLst>
                  <a:gs pos="0">
                    <a:srgbClr val="4C2C8D">
                      <a:shade val="30000"/>
                      <a:satMod val="115000"/>
                    </a:srgbClr>
                  </a:gs>
                  <a:gs pos="50000">
                    <a:srgbClr val="4C2C8D">
                      <a:shade val="67500"/>
                      <a:satMod val="115000"/>
                    </a:srgbClr>
                  </a:gs>
                  <a:gs pos="100000">
                    <a:srgbClr val="4C2C8D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atin typeface="HY헤드라인M"/>
              <a:ea typeface="HY헤드라인M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525" y="5666815"/>
            <a:ext cx="1219200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algn="ctr">
              <a:defRPr/>
            </a:pPr>
            <a:r>
              <a:rPr lang="en-US" altLang="ko-KR" sz="3000" dirty="0" smtClean="0">
                <a:gradFill flip="none" rotWithShape="1">
                  <a:gsLst>
                    <a:gs pos="0">
                      <a:srgbClr val="0072BC">
                        <a:shade val="30000"/>
                        <a:satMod val="115000"/>
                      </a:srgbClr>
                    </a:gs>
                    <a:gs pos="50000">
                      <a:srgbClr val="0072BC">
                        <a:shade val="67500"/>
                        <a:satMod val="115000"/>
                      </a:srgbClr>
                    </a:gs>
                    <a:gs pos="100000">
                      <a:srgbClr val="0072BC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HY견고딕"/>
                <a:ea typeface="HY견고딕"/>
              </a:rPr>
              <a:t>2022.11.08.</a:t>
            </a:r>
            <a:endParaRPr lang="en-US" altLang="ko-KR" sz="3000" dirty="0">
              <a:gradFill flip="none" rotWithShape="1">
                <a:gsLst>
                  <a:gs pos="0">
                    <a:srgbClr val="0072BC">
                      <a:shade val="30000"/>
                      <a:satMod val="115000"/>
                    </a:srgbClr>
                  </a:gs>
                  <a:gs pos="50000">
                    <a:srgbClr val="0072BC">
                      <a:shade val="67500"/>
                      <a:satMod val="115000"/>
                    </a:srgbClr>
                  </a:gs>
                  <a:gs pos="100000">
                    <a:srgbClr val="0072BC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atin typeface="HY견고딕"/>
              <a:ea typeface="HY견고딕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525" y="3352800"/>
            <a:ext cx="12192000" cy="169277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ko-KR" altLang="en-US" sz="4400" dirty="0">
                <a:solidFill>
                  <a:srgbClr val="0033CC"/>
                </a:solidFill>
                <a:latin typeface="HY견고딕"/>
                <a:ea typeface="HY견고딕"/>
              </a:rPr>
              <a:t>고객만족 및 신뢰성 향상을 위한 </a:t>
            </a:r>
            <a:endParaRPr lang="en-US" altLang="ko-KR" sz="4400" dirty="0">
              <a:solidFill>
                <a:srgbClr val="0033CC"/>
              </a:solidFill>
              <a:latin typeface="HY견고딕"/>
              <a:ea typeface="HY견고딕"/>
            </a:endParaRPr>
          </a:p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ko-KR" altLang="en-US" sz="6600" dirty="0" smtClean="0">
                <a:solidFill>
                  <a:srgbClr val="EB5800"/>
                </a:solidFill>
                <a:latin typeface="HY견고딕"/>
                <a:ea typeface="HY견고딕"/>
              </a:rPr>
              <a:t>인증 심사 기준 표준화</a:t>
            </a:r>
            <a:endParaRPr lang="en-US" altLang="ko-KR" sz="6600" dirty="0" smtClean="0">
              <a:solidFill>
                <a:srgbClr val="EB5800"/>
              </a:solidFill>
              <a:latin typeface="HY견고딕"/>
              <a:ea typeface="HY견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49189" y="1449963"/>
            <a:ext cx="11484746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</a:pPr>
            <a:r>
              <a:rPr lang="ko-KR" altLang="en-US" b="1" kern="0" spc="-10" dirty="0">
                <a:solidFill>
                  <a:srgbClr val="000000"/>
                </a:solidFill>
                <a:latin typeface="휴먼명조"/>
                <a:ea typeface="휴먼명조"/>
              </a:rPr>
              <a:t>□ 비상운전 및 작동시험을 위한 장치 패널 제공에 대한 논의</a:t>
            </a:r>
            <a:endParaRPr lang="ko-KR" altLang="en-US" sz="105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21628132"/>
              </p:ext>
            </p:extLst>
          </p:nvPr>
        </p:nvGraphicFramePr>
        <p:xfrm>
          <a:off x="354461" y="1987445"/>
          <a:ext cx="11520256" cy="3192780"/>
        </p:xfrm>
        <a:graphic>
          <a:graphicData uri="http://schemas.openxmlformats.org/drawingml/2006/table">
            <a:tbl>
              <a:tblPr/>
              <a:tblGrid>
                <a:gridCol w="11520256"/>
              </a:tblGrid>
              <a:tr h="225309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[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별표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22]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엘리베이터 안전기준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5867">
                <a:tc>
                  <a:txBody>
                    <a:bodyPr/>
                    <a:lstStyle/>
                    <a:p>
                      <a:pPr marL="152400" marR="0" indent="-1524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6.6.6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비상운전 및 작동시험을 위한 장치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6.6.6.1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6.6.4.3, 6.6.4.4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및 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6.6.4.5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의 경우 </a:t>
                      </a:r>
                      <a:r>
                        <a:rPr lang="ko-KR" altLang="en-US" sz="1600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비상운전 및 작동시험에 필요한 </a:t>
                      </a:r>
                      <a:r>
                        <a:rPr lang="ko-KR" altLang="en-US" sz="1600" kern="0" spc="-40" dirty="0" smtClean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장치는 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엘리베이터의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모든 비상운전 및 작동시험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권상능력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추락방지안전장치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완충기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상승과속방지수단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개문출발방지수단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럽처밸브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유량제한기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멈춤쇠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장치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완충형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정지수단 및 압력장치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을 </a:t>
                      </a:r>
                      <a:r>
                        <a:rPr lang="ko-KR" altLang="en-US" sz="1600" kern="0" spc="-40" dirty="0" err="1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승강로</a:t>
                      </a:r>
                      <a:r>
                        <a:rPr lang="ko-KR" altLang="en-US" sz="1600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외부에서 수행하기에 적합한 패널에 제공되어야 한다</a:t>
                      </a:r>
                      <a:r>
                        <a:rPr lang="en-US" altLang="ko-KR" sz="1600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 </a:t>
                      </a:r>
                      <a:r>
                        <a:rPr lang="ko-KR" altLang="en-US" sz="1600" kern="0" spc="-40" dirty="0" smtClean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이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패널에는 </a:t>
                      </a: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점검자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등 자격자만 접근할 수 있어야 한다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152400" marR="0" indent="-1524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비상운전 및 작동시험을 위한 장치가 기계류 공간 내에 보호되지 않는 경우 다음과 같은 적절한 덮개로 둘러쌓아야 한다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152400" marR="0" indent="-1524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가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 </a:t>
                      </a: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승강로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내부 방향으로 열리지 않아야 한다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152400" marR="0" indent="-1524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나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열쇠로 조작되는 </a:t>
                      </a: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잠금장치가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있어야 하며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그 </a:t>
                      </a: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잠금장치는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열쇠 없이 다시 닫히고 잠길 수 있어야 한다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517155" y="231363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49978946"/>
              </p:ext>
            </p:extLst>
          </p:nvPr>
        </p:nvGraphicFramePr>
        <p:xfrm>
          <a:off x="351825" y="5139917"/>
          <a:ext cx="11525528" cy="1188784"/>
        </p:xfrm>
        <a:graphic>
          <a:graphicData uri="http://schemas.openxmlformats.org/drawingml/2006/table">
            <a:tbl>
              <a:tblPr/>
              <a:tblGrid>
                <a:gridCol w="11525528"/>
              </a:tblGrid>
              <a:tr h="288036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적용방안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383286">
                <a:tc>
                  <a:txBody>
                    <a:bodyPr/>
                    <a:lstStyle/>
                    <a:p>
                      <a:pPr marL="285750" marR="0" indent="-28575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비상운전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및 작동시험을 위한 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장치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패널 제공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내장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외장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은 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MRL(6.6.4.3, 6.6.4.4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및 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6.6.4.5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의 경우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필수 적용 및 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MR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개선 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유도</a:t>
                      </a:r>
                      <a:endParaRPr lang="en-US" altLang="ko-KR" sz="1600" kern="0" spc="-4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285750" marR="0" indent="-28575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600" b="1" kern="0" spc="-40" dirty="0" smtClean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제조회사에서 작동시험 및 유지관리업체를 위해 </a:t>
                      </a:r>
                      <a:r>
                        <a:rPr lang="ko-KR" altLang="en-US" sz="1600" b="1" kern="0" spc="-40" dirty="0" err="1" smtClean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제공시</a:t>
                      </a:r>
                      <a:r>
                        <a:rPr lang="ko-KR" altLang="en-US" sz="1600" b="1" kern="0" spc="-40" dirty="0" smtClean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패널에 제공되지 않아도 한시적으로 인정 </a:t>
                      </a:r>
                      <a:endParaRPr lang="ko-KR" altLang="en-US" sz="1600" b="1" kern="0" spc="-40" dirty="0">
                        <a:solidFill>
                          <a:srgbClr val="00B05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343275" y="31146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742068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68765" y="1470212"/>
            <a:ext cx="1146516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소형화물용엘리베이터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권상평가에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대한 논의</a:t>
            </a:r>
            <a:endParaRPr lang="ko-KR" altLang="en-US" sz="105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01256746"/>
              </p:ext>
            </p:extLst>
          </p:nvPr>
        </p:nvGraphicFramePr>
        <p:xfrm>
          <a:off x="368764" y="2005743"/>
          <a:ext cx="11465169" cy="3139504"/>
        </p:xfrm>
        <a:graphic>
          <a:graphicData uri="http://schemas.openxmlformats.org/drawingml/2006/table">
            <a:tbl>
              <a:tblPr/>
              <a:tblGrid>
                <a:gridCol w="11465169"/>
              </a:tblGrid>
              <a:tr h="287782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[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별표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25] </a:t>
                      </a: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소형화물용엘리베이터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안전기준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5385">
                <a:tc>
                  <a:txBody>
                    <a:bodyPr/>
                    <a:lstStyle/>
                    <a:p>
                      <a:pPr marL="152400" marR="0" indent="-1524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9.3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로프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벨트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권상</a:t>
                      </a:r>
                    </a:p>
                    <a:p>
                      <a:pPr marL="152400" marR="0" indent="-1524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9.3.1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로프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벨트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권상은 다음 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가지 사항에 적합해야 한다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152400" marR="0" indent="-1524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가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균형추가 완충기를 누르는 위치에 정지하고 있고 구동기는“상승”방향으로 회전하고 있을 때 빈 </a:t>
                      </a: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카를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들어 올리는 것이 가능하지 않아야 한다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152400" marR="0" indent="-1524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나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 </a:t>
                      </a:r>
                      <a:r>
                        <a:rPr lang="ko-KR" altLang="en-US" sz="1600" b="1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빈 카 및 </a:t>
                      </a:r>
                      <a:r>
                        <a:rPr lang="ko-KR" altLang="en-US" sz="1600" b="1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정격하중의 </a:t>
                      </a:r>
                      <a:r>
                        <a:rPr lang="en-US" altLang="ko-KR" sz="1600" b="1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125 %</a:t>
                      </a:r>
                      <a:r>
                        <a:rPr lang="ko-KR" altLang="en-US" sz="1600" b="1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를 실은 </a:t>
                      </a:r>
                      <a:r>
                        <a:rPr lang="ko-KR" altLang="en-US" sz="1600" b="1" kern="0" spc="-40" dirty="0" err="1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카가</a:t>
                      </a:r>
                      <a:r>
                        <a:rPr lang="ko-KR" altLang="en-US" sz="1600" b="1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운행되고 </a:t>
                      </a:r>
                      <a:r>
                        <a:rPr lang="ko-KR" altLang="en-US" sz="1600" b="1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정지</a:t>
                      </a:r>
                      <a:r>
                        <a:rPr lang="ko-KR" altLang="en-US" sz="1600" b="1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될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수 있어야 한다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152400" marR="0" indent="-1524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9.3.2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로프와 </a:t>
                      </a: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권상도르래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사이의 특정 압력에 대한 선택은 개별적인 특성 및 의도된 사용조건이 고려되어야 한다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152400" marR="0" indent="-1524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비고 </a:t>
                      </a:r>
                      <a:r>
                        <a:rPr lang="ko-KR" altLang="en-US" sz="1600" b="1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설계에 고려되는 사항은 별표 </a:t>
                      </a:r>
                      <a:r>
                        <a:rPr lang="en-US" altLang="ko-KR" sz="1600" b="1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22, </a:t>
                      </a:r>
                      <a:r>
                        <a:rPr lang="ko-KR" altLang="en-US" sz="1600" b="1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부속서 </a:t>
                      </a:r>
                      <a:r>
                        <a:rPr lang="en-US" altLang="ko-KR" sz="1600" b="1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Ⅸ</a:t>
                      </a:r>
                      <a:r>
                        <a:rPr lang="ko-KR" altLang="en-US" sz="1600" b="1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에 적합해야 한다</a:t>
                      </a:r>
                      <a:r>
                        <a:rPr lang="en-US" altLang="ko-KR" sz="1600" b="1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  <a:endParaRPr lang="ko-KR" altLang="en-US" sz="1600" b="1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43288" y="27257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93809573"/>
              </p:ext>
            </p:extLst>
          </p:nvPr>
        </p:nvGraphicFramePr>
        <p:xfrm>
          <a:off x="372863" y="5341207"/>
          <a:ext cx="11481492" cy="928831"/>
        </p:xfrm>
        <a:graphic>
          <a:graphicData uri="http://schemas.openxmlformats.org/drawingml/2006/table">
            <a:tbl>
              <a:tblPr/>
              <a:tblGrid>
                <a:gridCol w="11481492"/>
              </a:tblGrid>
              <a:tr h="43652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kern="0" spc="-40" dirty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1600" b="0" kern="0" spc="-4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적용방안</a:t>
                      </a:r>
                      <a:r>
                        <a:rPr lang="en-US" altLang="ko-KR" sz="1600" b="0" kern="0" spc="-40" dirty="0">
                          <a:solidFill>
                            <a:srgbClr val="000000"/>
                          </a:solidFill>
                          <a:effectLst/>
                          <a:latin typeface="HCI Poppy"/>
                          <a:ea typeface="휴먼명조"/>
                        </a:rPr>
                        <a:t>)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492307">
                <a:tc>
                  <a:txBody>
                    <a:bodyPr/>
                    <a:lstStyle/>
                    <a:p>
                      <a:pPr marL="139700" marR="0" indent="-1397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- </a:t>
                      </a:r>
                      <a:r>
                        <a:rPr lang="ko-KR" altLang="en-US" sz="1600" kern="0" spc="-4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안전성시험시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9.3.1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항 </a:t>
                      </a:r>
                      <a:r>
                        <a:rPr lang="ko-KR" altLang="en-US" sz="1600" b="1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권상에 대한 시험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진행을 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하며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권상평가는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별표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22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부속서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Ⅸ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에 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따라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빈 카 또는 </a:t>
                      </a:r>
                      <a:r>
                        <a:rPr lang="ko-KR" altLang="en-US" sz="1600" b="1" kern="0" spc="-40" dirty="0" smtClean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정격하중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ko-KR" altLang="en-US" sz="1600" b="1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설계심사 진행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343275" y="34448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2394366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9818" y="1456555"/>
            <a:ext cx="1146918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</a:t>
            </a:r>
            <a:r>
              <a:rPr lang="en-US" altLang="ko-KR" b="1" kern="0" spc="-90" dirty="0">
                <a:solidFill>
                  <a:srgbClr val="000000"/>
                </a:solidFill>
                <a:latin typeface="HCI Poppy"/>
                <a:ea typeface="휴먼명조"/>
              </a:rPr>
              <a:t>14.1.1.5 </a:t>
            </a:r>
            <a:r>
              <a:rPr lang="ko-KR" altLang="en-US" b="1" kern="0" spc="-90" dirty="0" err="1">
                <a:solidFill>
                  <a:srgbClr val="000000"/>
                </a:solidFill>
                <a:latin typeface="휴먼명조"/>
                <a:ea typeface="휴먼명조"/>
              </a:rPr>
              <a:t>제어반</a:t>
            </a:r>
            <a:r>
              <a:rPr lang="ko-KR" altLang="en-US" b="1" kern="0" spc="-90" dirty="0">
                <a:solidFill>
                  <a:srgbClr val="000000"/>
                </a:solidFill>
                <a:latin typeface="휴먼명조"/>
                <a:ea typeface="휴먼명조"/>
              </a:rPr>
              <a:t> 작업구역 </a:t>
            </a:r>
            <a:r>
              <a:rPr lang="en-US" altLang="ko-KR" b="1" kern="0" spc="-90" dirty="0">
                <a:solidFill>
                  <a:srgbClr val="000000"/>
                </a:solidFill>
                <a:latin typeface="HCI Poppy"/>
                <a:ea typeface="휴먼명조"/>
              </a:rPr>
              <a:t>0.4m</a:t>
            </a:r>
            <a:r>
              <a:rPr lang="ko-KR" altLang="en-US" b="1" kern="0" spc="-90" dirty="0">
                <a:solidFill>
                  <a:srgbClr val="000000"/>
                </a:solidFill>
                <a:latin typeface="휴먼명조"/>
                <a:ea typeface="휴먼명조"/>
              </a:rPr>
              <a:t>이내 </a:t>
            </a:r>
            <a:r>
              <a:rPr lang="ko-KR" altLang="en-US" b="1" kern="0" spc="-90" dirty="0" err="1">
                <a:solidFill>
                  <a:srgbClr val="000000"/>
                </a:solidFill>
                <a:latin typeface="휴먼명조"/>
                <a:ea typeface="휴먼명조"/>
              </a:rPr>
              <a:t>단자대</a:t>
            </a:r>
            <a:r>
              <a:rPr lang="ko-KR" altLang="en-US" b="1" kern="0" spc="-90" dirty="0">
                <a:solidFill>
                  <a:srgbClr val="000000"/>
                </a:solidFill>
                <a:latin typeface="휴먼명조"/>
                <a:ea typeface="휴먼명조"/>
              </a:rPr>
              <a:t> 이외 부품 설치건</a:t>
            </a:r>
            <a:endParaRPr lang="ko-KR" altLang="en-US" sz="105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66002614"/>
              </p:ext>
            </p:extLst>
          </p:nvPr>
        </p:nvGraphicFramePr>
        <p:xfrm>
          <a:off x="359817" y="1992086"/>
          <a:ext cx="11469189" cy="1596390"/>
        </p:xfrm>
        <a:graphic>
          <a:graphicData uri="http://schemas.openxmlformats.org/drawingml/2006/table">
            <a:tbl>
              <a:tblPr/>
              <a:tblGrid>
                <a:gridCol w="11469189"/>
              </a:tblGrid>
              <a:tr h="803365">
                <a:tc>
                  <a:txBody>
                    <a:bodyPr/>
                    <a:lstStyle/>
                    <a:p>
                      <a:pPr marL="152400" marR="0" indent="-152400" algn="just" fontAlgn="base" latinLnBrk="1">
                        <a:lnSpc>
                          <a:spcPct val="16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14.1.1.5 </a:t>
                      </a:r>
                      <a:r>
                        <a:rPr lang="ko-KR" altLang="en-US" sz="1600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모든 제어장치</a:t>
                      </a:r>
                      <a:r>
                        <a:rPr lang="en-US" altLang="ko-KR" sz="1600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(KS C IEC 60204-1, 3.10 </a:t>
                      </a:r>
                      <a:r>
                        <a:rPr lang="ko-KR" altLang="en-US" sz="1600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참조</a:t>
                      </a:r>
                      <a:r>
                        <a:rPr lang="en-US" altLang="ko-KR" sz="1600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는 전면에서 점검 및 유지관리를 용이하게 하도록 설치되어야 한다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/>
                      </a:r>
                      <a:b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</a:b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정기적인 점검 및 유지관리를 위한 접근이 필요한 경우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관련 장치는 작업구역 위로 </a:t>
                      </a:r>
                      <a:r>
                        <a:rPr lang="en-US" altLang="ko-KR" sz="1600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0.4 m </a:t>
                      </a:r>
                      <a:r>
                        <a:rPr lang="ko-KR" altLang="en-US" sz="1600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와 </a:t>
                      </a:r>
                      <a:r>
                        <a:rPr lang="en-US" altLang="ko-KR" sz="1600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2.0 m </a:t>
                      </a:r>
                      <a:r>
                        <a:rPr lang="ko-KR" altLang="en-US" sz="1600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사이에 위치해야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한다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/>
                      </a:r>
                      <a:b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</a:br>
                      <a:r>
                        <a:rPr lang="ko-KR" altLang="en-US" sz="1600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단자는 작업구역 위로 </a:t>
                      </a:r>
                      <a:r>
                        <a:rPr lang="en-US" altLang="ko-KR" sz="1600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0.2 m </a:t>
                      </a:r>
                      <a:r>
                        <a:rPr lang="ko-KR" altLang="en-US" sz="1600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이상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인 곳에 설치되고 전도체 및 케이블은 단자에 쉽게 연결될 수 있는 곳에 위치할 것을 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권장한다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 </a:t>
                      </a:r>
                      <a:r>
                        <a:rPr lang="ko-KR" altLang="en-US" sz="1600" kern="0" spc="-4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이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기준은 카 지붕의 제어 장치에 적용하지 않는다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359818" y="4606337"/>
            <a:ext cx="11469189" cy="127419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n-ea"/>
              </a:rPr>
              <a:t>-</a:t>
            </a:r>
            <a:r>
              <a:rPr lang="en-US" altLang="ko-KR" sz="1600" kern="0" spc="-40" dirty="0" smtClean="0">
                <a:solidFill>
                  <a:srgbClr val="0CB458"/>
                </a:solidFill>
                <a:latin typeface="+mn-ea"/>
              </a:rPr>
              <a:t> </a:t>
            </a:r>
            <a:r>
              <a:rPr lang="ko-KR" altLang="en-US" sz="1600" b="1" kern="0" spc="-50" dirty="0">
                <a:solidFill>
                  <a:srgbClr val="0CB458"/>
                </a:solidFill>
                <a:latin typeface="+mn-ea"/>
              </a:rPr>
              <a:t>작업구역 </a:t>
            </a:r>
            <a:r>
              <a:rPr lang="en-US" altLang="ko-KR" sz="1600" b="1" kern="0" spc="-50" dirty="0">
                <a:solidFill>
                  <a:srgbClr val="0CB458"/>
                </a:solidFill>
                <a:latin typeface="+mn-ea"/>
              </a:rPr>
              <a:t>0.4m </a:t>
            </a:r>
            <a:r>
              <a:rPr lang="ko-KR" altLang="en-US" sz="1600" b="1" kern="0" spc="-50" dirty="0">
                <a:solidFill>
                  <a:srgbClr val="0CB458"/>
                </a:solidFill>
                <a:latin typeface="+mn-ea"/>
              </a:rPr>
              <a:t>이내 제어반의 </a:t>
            </a:r>
            <a:r>
              <a:rPr lang="ko-KR" altLang="en-US" sz="1600" b="1" kern="0" spc="-50" dirty="0" err="1">
                <a:solidFill>
                  <a:srgbClr val="0CB458"/>
                </a:solidFill>
                <a:latin typeface="+mn-ea"/>
              </a:rPr>
              <a:t>주전원</a:t>
            </a:r>
            <a:r>
              <a:rPr lang="ko-KR" altLang="en-US" sz="1600" b="1" kern="0" spc="-50" dirty="0">
                <a:solidFill>
                  <a:srgbClr val="0CB458"/>
                </a:solidFill>
                <a:latin typeface="+mn-ea"/>
              </a:rPr>
              <a:t> 차단기</a:t>
            </a:r>
            <a:r>
              <a:rPr lang="en-US" altLang="ko-KR" sz="1600" b="1" kern="0" spc="-50" dirty="0">
                <a:solidFill>
                  <a:srgbClr val="0CB458"/>
                </a:solidFill>
                <a:latin typeface="+mn-ea"/>
              </a:rPr>
              <a:t>, </a:t>
            </a:r>
            <a:r>
              <a:rPr lang="ko-KR" altLang="en-US" sz="1600" b="1" kern="0" spc="-50" dirty="0">
                <a:solidFill>
                  <a:srgbClr val="0CB458"/>
                </a:solidFill>
                <a:latin typeface="+mn-ea"/>
              </a:rPr>
              <a:t>제어장치</a:t>
            </a:r>
            <a:r>
              <a:rPr lang="en-US" altLang="ko-KR" sz="1600" b="1" kern="0" spc="-50" dirty="0">
                <a:solidFill>
                  <a:srgbClr val="0CB458"/>
                </a:solidFill>
                <a:latin typeface="+mn-ea"/>
              </a:rPr>
              <a:t>, </a:t>
            </a:r>
            <a:r>
              <a:rPr lang="ko-KR" altLang="en-US" sz="1600" b="1" kern="0" spc="-100" dirty="0">
                <a:solidFill>
                  <a:srgbClr val="0CB458"/>
                </a:solidFill>
                <a:latin typeface="+mn-ea"/>
              </a:rPr>
              <a:t>유지관리용 부품</a:t>
            </a:r>
            <a:r>
              <a:rPr lang="en-US" altLang="ko-KR" sz="1600" b="1" kern="0" spc="-100" dirty="0">
                <a:solidFill>
                  <a:srgbClr val="0CB458"/>
                </a:solidFill>
                <a:latin typeface="+mn-ea"/>
              </a:rPr>
              <a:t>(</a:t>
            </a:r>
            <a:r>
              <a:rPr lang="ko-KR" altLang="en-US" sz="1600" b="1" kern="0" spc="-100" dirty="0">
                <a:solidFill>
                  <a:srgbClr val="0CB458"/>
                </a:solidFill>
                <a:latin typeface="+mn-ea"/>
              </a:rPr>
              <a:t>승강기 안전관리법 시행규칙 </a:t>
            </a:r>
            <a:r>
              <a:rPr lang="en-US" altLang="ko-KR" sz="1600" b="1" kern="0" spc="-100" dirty="0">
                <a:solidFill>
                  <a:srgbClr val="0CB458"/>
                </a:solidFill>
                <a:latin typeface="+mn-ea"/>
              </a:rPr>
              <a:t>[</a:t>
            </a:r>
            <a:r>
              <a:rPr lang="ko-KR" altLang="en-US" sz="1600" b="1" kern="0" spc="-100" dirty="0">
                <a:solidFill>
                  <a:srgbClr val="0CB458"/>
                </a:solidFill>
                <a:latin typeface="+mn-ea"/>
              </a:rPr>
              <a:t>별표</a:t>
            </a:r>
            <a:r>
              <a:rPr lang="en-US" altLang="ko-KR" sz="1600" b="1" kern="0" spc="-100" dirty="0">
                <a:solidFill>
                  <a:srgbClr val="0CB458"/>
                </a:solidFill>
                <a:latin typeface="+mn-ea"/>
              </a:rPr>
              <a:t>2]) </a:t>
            </a:r>
            <a:r>
              <a:rPr lang="ko-KR" altLang="en-US" sz="1600" b="1" kern="0" spc="-100" dirty="0">
                <a:solidFill>
                  <a:srgbClr val="0CB458"/>
                </a:solidFill>
                <a:latin typeface="+mn-ea"/>
              </a:rPr>
              <a:t>및 안전관리부품</a:t>
            </a:r>
            <a:r>
              <a:rPr lang="en-US" altLang="ko-KR" sz="1600" b="1" kern="0" spc="-100" dirty="0">
                <a:solidFill>
                  <a:srgbClr val="0CB458"/>
                </a:solidFill>
                <a:latin typeface="+mn-ea"/>
              </a:rPr>
              <a:t>(</a:t>
            </a:r>
            <a:r>
              <a:rPr lang="ko-KR" altLang="en-US" sz="1600" b="1" kern="0" spc="-100" dirty="0">
                <a:solidFill>
                  <a:srgbClr val="0CB458"/>
                </a:solidFill>
                <a:latin typeface="+mn-ea"/>
              </a:rPr>
              <a:t>운영규정 </a:t>
            </a:r>
            <a:r>
              <a:rPr lang="en-US" altLang="ko-KR" sz="1600" b="1" kern="0" spc="-100" dirty="0">
                <a:solidFill>
                  <a:srgbClr val="0CB458"/>
                </a:solidFill>
                <a:latin typeface="+mn-ea"/>
              </a:rPr>
              <a:t>[</a:t>
            </a:r>
            <a:r>
              <a:rPr lang="ko-KR" altLang="en-US" sz="1600" b="1" kern="0" spc="-100" dirty="0">
                <a:solidFill>
                  <a:srgbClr val="0CB458"/>
                </a:solidFill>
                <a:latin typeface="+mn-ea"/>
              </a:rPr>
              <a:t>별표</a:t>
            </a:r>
            <a:r>
              <a:rPr lang="en-US" altLang="ko-KR" sz="1600" b="1" kern="0" spc="-100" dirty="0">
                <a:solidFill>
                  <a:srgbClr val="0CB458"/>
                </a:solidFill>
                <a:latin typeface="+mn-ea"/>
              </a:rPr>
              <a:t>2]) </a:t>
            </a:r>
            <a:r>
              <a:rPr lang="ko-KR" altLang="en-US" sz="1600" b="1" kern="0" spc="-100" dirty="0">
                <a:solidFill>
                  <a:srgbClr val="0CB458"/>
                </a:solidFill>
                <a:latin typeface="+mn-ea"/>
              </a:rPr>
              <a:t>설치 불가</a:t>
            </a:r>
            <a:r>
              <a:rPr lang="ko-KR" altLang="en-US" sz="1600" kern="0" spc="-100" dirty="0">
                <a:solidFill>
                  <a:srgbClr val="0CB458"/>
                </a:solidFill>
                <a:latin typeface="+mn-ea"/>
              </a:rPr>
              <a:t> </a:t>
            </a:r>
            <a:endParaRPr lang="ko-KR" altLang="en-US" sz="1600" kern="0" dirty="0">
              <a:solidFill>
                <a:srgbClr val="0CB458"/>
              </a:solidFill>
              <a:latin typeface="+mn-ea"/>
            </a:endParaRPr>
          </a:p>
          <a:p>
            <a:pPr marR="0" lvl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-100" dirty="0">
                <a:latin typeface="+mn-ea"/>
              </a:rPr>
              <a:t>단</a:t>
            </a:r>
            <a:r>
              <a:rPr lang="en-US" altLang="ko-KR" sz="1600" kern="0" spc="-100" dirty="0">
                <a:latin typeface="+mn-ea"/>
              </a:rPr>
              <a:t>, </a:t>
            </a:r>
            <a:r>
              <a:rPr lang="ko-KR" altLang="en-US" sz="1600" kern="0" spc="-100" dirty="0">
                <a:latin typeface="+mn-ea"/>
              </a:rPr>
              <a:t>전기부품 중 </a:t>
            </a:r>
            <a:r>
              <a:rPr lang="en-US" altLang="ko-KR" sz="1600" kern="0" spc="-100" dirty="0">
                <a:latin typeface="+mn-ea"/>
              </a:rPr>
              <a:t>Transformer, AC Reactor, SMPS, Battery </a:t>
            </a:r>
            <a:r>
              <a:rPr lang="ko-KR" altLang="en-US" sz="1600" kern="0" spc="-100" dirty="0">
                <a:latin typeface="+mn-ea"/>
              </a:rPr>
              <a:t>부품 등은 </a:t>
            </a:r>
            <a:r>
              <a:rPr lang="en-US" altLang="ko-KR" sz="1600" kern="0" spc="-100" dirty="0" smtClean="0">
                <a:latin typeface="+mn-ea"/>
              </a:rPr>
              <a:t>400mm </a:t>
            </a:r>
            <a:r>
              <a:rPr lang="ko-KR" altLang="en-US" sz="1600" kern="0" spc="-100" dirty="0">
                <a:latin typeface="+mn-ea"/>
              </a:rPr>
              <a:t>기준 적용대상에서 제외함</a:t>
            </a:r>
            <a:endParaRPr lang="ko-KR" altLang="en-US" sz="1600" kern="0" spc="0" dirty="0">
              <a:effectLst/>
              <a:latin typeface="+mn-ea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59817" y="4120050"/>
            <a:ext cx="11469189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3825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7050" y="1502721"/>
            <a:ext cx="1148185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</a:pPr>
            <a:r>
              <a:rPr lang="ko-KR" altLang="en-US" b="1" kern="0" spc="-10" dirty="0">
                <a:solidFill>
                  <a:srgbClr val="000000"/>
                </a:solidFill>
                <a:latin typeface="휴먼명조"/>
                <a:ea typeface="휴먼명조"/>
              </a:rPr>
              <a:t>□ 승강장문 </a:t>
            </a:r>
            <a:r>
              <a:rPr lang="ko-KR" altLang="en-US" b="1" kern="0" spc="-10" dirty="0" err="1">
                <a:solidFill>
                  <a:srgbClr val="000000"/>
                </a:solidFill>
                <a:latin typeface="휴먼명조"/>
                <a:ea typeface="휴먼명조"/>
              </a:rPr>
              <a:t>닫힘확인</a:t>
            </a:r>
            <a:r>
              <a:rPr lang="ko-KR" altLang="en-US" b="1" kern="0" spc="-10" dirty="0">
                <a:solidFill>
                  <a:srgbClr val="000000"/>
                </a:solidFill>
                <a:latin typeface="휴먼명조"/>
                <a:ea typeface="휴먼명조"/>
              </a:rPr>
              <a:t> 스위치 </a:t>
            </a:r>
            <a:r>
              <a:rPr lang="en-US" altLang="ko-KR" b="1" kern="0" spc="-10" dirty="0">
                <a:solidFill>
                  <a:srgbClr val="000000"/>
                </a:solidFill>
                <a:latin typeface="HCI Poppy"/>
                <a:ea typeface="휴먼명조"/>
              </a:rPr>
              <a:t>KS C IEC 60947-5-1 </a:t>
            </a:r>
            <a:r>
              <a:rPr lang="ko-KR" altLang="en-US" b="1" kern="0" spc="-10" dirty="0" smtClean="0">
                <a:solidFill>
                  <a:srgbClr val="000000"/>
                </a:solidFill>
                <a:latin typeface="휴먼명조"/>
                <a:ea typeface="휴먼명조"/>
              </a:rPr>
              <a:t>기계적 내구성</a:t>
            </a:r>
            <a:r>
              <a:rPr lang="en-US" altLang="ko-KR" b="1" kern="0" spc="-1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b="1" kern="0" spc="-10" dirty="0">
                <a:solidFill>
                  <a:srgbClr val="000000"/>
                </a:solidFill>
                <a:latin typeface="휴먼명조"/>
                <a:ea typeface="휴먼명조"/>
              </a:rPr>
              <a:t>최소 </a:t>
            </a:r>
            <a:r>
              <a:rPr lang="en-US" altLang="ko-KR" b="1" kern="0" spc="-10" dirty="0">
                <a:solidFill>
                  <a:srgbClr val="000000"/>
                </a:solidFill>
                <a:latin typeface="HCI Poppy"/>
                <a:ea typeface="휴먼명조"/>
              </a:rPr>
              <a:t>100</a:t>
            </a:r>
            <a:r>
              <a:rPr lang="ko-KR" altLang="en-US" b="1" kern="0" spc="-10" dirty="0">
                <a:solidFill>
                  <a:srgbClr val="000000"/>
                </a:solidFill>
                <a:latin typeface="휴먼명조"/>
                <a:ea typeface="휴먼명조"/>
              </a:rPr>
              <a:t>만회 작동주기</a:t>
            </a:r>
            <a:r>
              <a:rPr lang="en-US" altLang="ko-KR" b="1" kern="0" spc="-10" dirty="0">
                <a:solidFill>
                  <a:srgbClr val="000000"/>
                </a:solidFill>
                <a:latin typeface="HCI Poppy"/>
                <a:ea typeface="휴먼명조"/>
              </a:rPr>
              <a:t>) </a:t>
            </a:r>
            <a:r>
              <a:rPr lang="ko-KR" altLang="en-US" b="1" kern="0" spc="-10" dirty="0">
                <a:solidFill>
                  <a:srgbClr val="000000"/>
                </a:solidFill>
                <a:latin typeface="휴먼명조"/>
                <a:ea typeface="휴먼명조"/>
              </a:rPr>
              <a:t>관련</a:t>
            </a:r>
            <a:endParaRPr lang="ko-KR" altLang="en-US" sz="105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04610139"/>
              </p:ext>
            </p:extLst>
          </p:nvPr>
        </p:nvGraphicFramePr>
        <p:xfrm>
          <a:off x="357050" y="2038252"/>
          <a:ext cx="11481856" cy="2963672"/>
        </p:xfrm>
        <a:graphic>
          <a:graphicData uri="http://schemas.openxmlformats.org/drawingml/2006/table">
            <a:tbl>
              <a:tblPr/>
              <a:tblGrid>
                <a:gridCol w="11481856"/>
              </a:tblGrid>
              <a:tr h="3599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[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별표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22]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엘리베이터 안전기준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714">
                <a:tc>
                  <a:txBody>
                    <a:bodyPr/>
                    <a:lstStyle/>
                    <a:p>
                      <a:pPr marL="152400" marR="0" indent="-152400" algn="just" fontAlgn="base" latinLnBrk="1">
                        <a:lnSpc>
                          <a:spcPct val="16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15.2.2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안전접점</a:t>
                      </a:r>
                    </a:p>
                    <a:p>
                      <a:pPr marL="152400" marR="0" indent="-152400" algn="just" fontAlgn="base" latinLnBrk="1">
                        <a:lnSpc>
                          <a:spcPct val="16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15.2.2.1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일반사항</a:t>
                      </a:r>
                    </a:p>
                    <a:p>
                      <a:pPr marL="152400" marR="0" indent="-1524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안전 접점은 최소 보호등급이 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IP 4X(KS C IE C 60529)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인 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KS C IEC 60947-5-1,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부속서 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K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에 적합해야 하며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그 목적에 적합한 </a:t>
                      </a:r>
                      <a:r>
                        <a:rPr lang="ko-KR" altLang="en-US" sz="1600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기계적 내구성</a:t>
                      </a:r>
                      <a:r>
                        <a:rPr lang="en-US" altLang="ko-KR" sz="1600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1600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최소 </a:t>
                      </a:r>
                      <a:r>
                        <a:rPr lang="en-US" altLang="ko-KR" sz="1600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100</a:t>
                      </a:r>
                      <a:r>
                        <a:rPr lang="ko-KR" altLang="en-US" sz="1600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만회 작동 주기</a:t>
                      </a:r>
                      <a:r>
                        <a:rPr lang="en-US" altLang="ko-KR" sz="1600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r>
                        <a:rPr lang="en-US" altLang="ko-KR" sz="1600" kern="0" spc="-40" dirty="0">
                          <a:solidFill>
                            <a:srgbClr val="92D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또는 다음 요구사항을 충족해야 한다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152400" marR="0" indent="-152400" algn="just" fontAlgn="base" latinLnBrk="1">
                        <a:lnSpc>
                          <a:spcPct val="16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15.2.2.2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안전접점은 회로차단장치의 확실한 분리에 의해 작동되어야 한다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 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이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분리는 접점이 서로 </a:t>
                      </a: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용착되는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경우에도 이루어져야 한다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안전접점은 부품 고장으로 인한 단락의 위험을 최소로 하는 것으로 설계되어야 한다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444" y="25695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57049" y="5708749"/>
            <a:ext cx="11481857" cy="486287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R="0" lvl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-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승강기인증시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제조업체 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닫힘확인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 스위치에 대한 기계적 내구성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(100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만회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)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자체시험성적서 확인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357049" y="5251480"/>
            <a:ext cx="11495317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56361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39634" y="1466961"/>
            <a:ext cx="11521440" cy="47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화물용 수직도어 </a:t>
            </a:r>
            <a:r>
              <a:rPr lang="en-US" altLang="ko-KR" b="1" kern="0" dirty="0">
                <a:solidFill>
                  <a:srgbClr val="000000"/>
                </a:solidFill>
                <a:latin typeface="휴먼명조"/>
                <a:ea typeface="휴먼명조"/>
              </a:rPr>
              <a:t>UCMP 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상황에서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카문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개방 시 도어스위치 변형</a:t>
            </a:r>
            <a:r>
              <a:rPr lang="en-US" altLang="ko-KR" b="1" kern="0" dirty="0">
                <a:solidFill>
                  <a:srgbClr val="000000"/>
                </a:solidFill>
                <a:latin typeface="휴먼명조"/>
                <a:ea typeface="휴먼명조"/>
              </a:rPr>
              <a:t>(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구멍 등</a:t>
            </a:r>
            <a:r>
              <a:rPr lang="en-US" altLang="ko-KR" b="1" kern="0" dirty="0">
                <a:solidFill>
                  <a:srgbClr val="000000"/>
                </a:solidFill>
                <a:latin typeface="휴먼명조"/>
                <a:ea typeface="휴먼명조"/>
              </a:rPr>
              <a:t>) 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관련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274270" y="302457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8193" name="_x462360000" descr="EMB00006ac0017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430" y="1956767"/>
            <a:ext cx="5673770" cy="29444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365760" y="5379999"/>
            <a:ext cx="11434354" cy="880241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222250" marR="0" indent="-22225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- </a:t>
            </a:r>
            <a:r>
              <a:rPr lang="ko-KR" altLang="en-US" sz="1600" b="1" kern="0" spc="-40" dirty="0" err="1" smtClean="0">
                <a:solidFill>
                  <a:srgbClr val="0CB458"/>
                </a:solidFill>
                <a:latin typeface="+mj-ea"/>
                <a:ea typeface="+mj-ea"/>
              </a:rPr>
              <a:t>잠금장치에</a:t>
            </a:r>
            <a:r>
              <a:rPr lang="ko-KR" altLang="en-US" sz="1600" b="1" kern="0" spc="-40" dirty="0" smtClean="0">
                <a:solidFill>
                  <a:srgbClr val="0CB458"/>
                </a:solidFill>
                <a:latin typeface="+mj-ea"/>
                <a:ea typeface="+mj-ea"/>
              </a:rPr>
              <a:t>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변형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(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구멍 등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)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발생시 변경 인증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을 받아야 하며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그 외 개방 끈 등을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  <a:ea typeface="+mj-ea"/>
              </a:rPr>
              <a:t>잠금장치나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관련 부품에 부착하는 경우에는 인정됨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63984" y="4882826"/>
            <a:ext cx="11436129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78460" y="1981200"/>
            <a:ext cx="5844540" cy="278945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[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별표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22]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엘리베이터 안전기준</a:t>
            </a:r>
            <a:endParaRPr lang="en-US" altLang="ko-KR" sz="1600" kern="0" spc="-40" dirty="0" smtClean="0">
              <a:solidFill>
                <a:srgbClr val="000000"/>
              </a:solidFill>
              <a:latin typeface="+mj-ea"/>
            </a:endParaRPr>
          </a:p>
          <a:p>
            <a:pPr marL="152400" marR="0" indent="-152400" algn="just" fontAlgn="base" latinLnBrk="1">
              <a:lnSpc>
                <a:spcPct val="45000"/>
              </a:lnSpc>
              <a:spcBef>
                <a:spcPts val="150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7.15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카문의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개방</a:t>
            </a:r>
          </a:p>
          <a:p>
            <a:pPr marL="152400" marR="0" indent="-152400" algn="just" fontAlgn="base" latinLnBrk="1">
              <a:lnSpc>
                <a:spcPct val="140000"/>
              </a:lnSpc>
              <a:spcBef>
                <a:spcPts val="150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7.15.3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적어도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10.7.5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에 따른 거리 이내에서 카가 정지하면 현장에서 영구적으로 이용할 수 있는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비상잠금해제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삼각열쇠 이외의 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도구가 없어도 </a:t>
            </a:r>
            <a:r>
              <a:rPr lang="ko-KR" altLang="en-US" sz="1600" kern="0" spc="-40" dirty="0" err="1" smtClean="0">
                <a:solidFill>
                  <a:srgbClr val="0CB458"/>
                </a:solidFill>
                <a:latin typeface="+mj-ea"/>
              </a:rPr>
              <a:t>카문과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 상응하는 승강장문을 열면 </a:t>
            </a:r>
            <a:r>
              <a:rPr lang="ko-KR" altLang="en-US" sz="1600" kern="0" spc="-40" dirty="0" err="1" smtClean="0">
                <a:solidFill>
                  <a:srgbClr val="0CB458"/>
                </a:solidFill>
                <a:latin typeface="+mj-ea"/>
              </a:rPr>
              <a:t>카문을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 열 수 있어야 한다</a:t>
            </a:r>
            <a:r>
              <a:rPr lang="en-US" altLang="ko-KR" sz="1600" kern="0" spc="-40" dirty="0" smtClean="0">
                <a:solidFill>
                  <a:srgbClr val="0CB458"/>
                </a:solidFill>
                <a:latin typeface="+mj-ea"/>
              </a:rPr>
              <a:t>.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 7.9.2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에 따라 카문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잠금장치가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설치된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카문의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경우에도 동일하다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</a:t>
            </a:r>
            <a:endParaRPr lang="ko-KR" altLang="en-US" sz="1600" kern="0" spc="-40" dirty="0" smtClean="0">
              <a:solidFill>
                <a:srgbClr val="000000"/>
              </a:solidFill>
              <a:latin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11326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22217" y="1441761"/>
            <a:ext cx="11512732" cy="47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6230" marR="0" indent="-316230"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주행안내 레일</a:t>
            </a:r>
            <a:r>
              <a:rPr lang="en-US" altLang="ko-KR" b="1" kern="0" dirty="0">
                <a:solidFill>
                  <a:srgbClr val="000000"/>
                </a:solidFill>
                <a:latin typeface="휴먼명조"/>
                <a:ea typeface="휴먼명조"/>
              </a:rPr>
              <a:t>[T,K]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에 대한 추락방지안전장치 부품인증서 적용 범위 논의</a:t>
            </a:r>
          </a:p>
        </p:txBody>
      </p:sp>
      <p:pic>
        <p:nvPicPr>
          <p:cNvPr id="9221" name="_x489509408" descr="EMB0000678c01e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83" y="2510375"/>
            <a:ext cx="5728830" cy="388178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_x489516464" descr="EMB0000678c01e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2444750"/>
            <a:ext cx="5613400" cy="1225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_x489518624" descr="EMB0000678c01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0356"/>
          <a:stretch>
            <a:fillRect/>
          </a:stretch>
        </p:blipFill>
        <p:spPr bwMode="auto">
          <a:xfrm>
            <a:off x="6273800" y="3676650"/>
            <a:ext cx="5638800" cy="271145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322217" y="2163277"/>
            <a:ext cx="11312434" cy="60016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5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HY신명조" panose="02030600000101010101" pitchFamily="18" charset="-127"/>
              </a:rPr>
              <a:t>※ </a:t>
            </a:r>
            <a:r>
              <a:rPr kumimoji="0" lang="en-US" altLang="ko-KR" sz="15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KS B ISO 7465 </a:t>
            </a:r>
            <a:r>
              <a:rPr kumimoji="0" lang="ko-KR" altLang="en-US" sz="15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HY신명조" panose="02030600000101010101" pitchFamily="18" charset="-127"/>
              </a:rPr>
              <a:t>승객용엘리베이터</a:t>
            </a:r>
            <a:r>
              <a:rPr kumimoji="0" lang="ko-KR" altLang="en-US" sz="15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HY신명조" panose="02030600000101010101" pitchFamily="18" charset="-127"/>
              </a:rPr>
              <a:t> </a:t>
            </a:r>
            <a:r>
              <a:rPr kumimoji="0" lang="en-US" altLang="ko-KR" sz="15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- T</a:t>
            </a:r>
            <a:r>
              <a:rPr kumimoji="0" lang="ko-KR" altLang="en-US" sz="15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HY신명조" panose="02030600000101010101" pitchFamily="18" charset="-127"/>
              </a:rPr>
              <a:t>형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57134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HY신명조" panose="02030600000101010101" pitchFamily="18" charset="-127"/>
              </a:rPr>
              <a:t>  </a:t>
            </a:r>
            <a:endParaRPr kumimoji="0" lang="ko-KR" altLang="ko-K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98758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HY신명조" panose="02030600000101010101" pitchFamily="18" charset="-127"/>
              </a:rPr>
              <a:t>  </a:t>
            </a:r>
            <a:endParaRPr kumimoji="0" lang="ko-KR" altLang="ko-K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HY신명조" panose="02030600000101010101" pitchFamily="18" charset="-127"/>
              </a:rPr>
              <a:t>  </a:t>
            </a:r>
            <a:endParaRPr kumimoji="0" lang="ko-KR" altLang="ko-K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6235700" y="2154193"/>
            <a:ext cx="5410200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5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HY신명조" panose="02030600000101010101" pitchFamily="18" charset="-127"/>
              </a:rPr>
              <a:t>※ </a:t>
            </a:r>
            <a:r>
              <a:rPr kumimoji="0" lang="en-US" altLang="ko-KR" sz="15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KS B 6834 </a:t>
            </a:r>
            <a:r>
              <a:rPr kumimoji="0" lang="ko-KR" altLang="en-US" sz="15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HY신명조" panose="02030600000101010101" pitchFamily="18" charset="-127"/>
              </a:rPr>
              <a:t>한국산업규격 엘리베이터용 가이드 레일 </a:t>
            </a:r>
            <a:r>
              <a:rPr kumimoji="0" lang="en-US" altLang="ko-KR" sz="15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신명조" panose="02030600000101010101" pitchFamily="18" charset="-127"/>
                <a:ea typeface="HY신명조" panose="02030600000101010101" pitchFamily="18" charset="-127"/>
              </a:rPr>
              <a:t>K</a:t>
            </a:r>
            <a:r>
              <a:rPr kumimoji="0" lang="ko-KR" altLang="en-US" sz="15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HY신명조" panose="02030600000101010101" pitchFamily="18" charset="-127"/>
              </a:rPr>
              <a:t>형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17367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HY신명조" panose="02030600000101010101" pitchFamily="18" charset="-127"/>
              </a:rPr>
              <a:t>  </a:t>
            </a:r>
            <a:endParaRPr kumimoji="0" lang="ko-KR" altLang="ko-K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HY신명조" panose="02030600000101010101" pitchFamily="18" charset="-127"/>
              </a:rPr>
              <a:t>  </a:t>
            </a:r>
            <a:endParaRPr kumimoji="0" lang="ko-KR" altLang="ko-K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HY신명조" panose="02030600000101010101" pitchFamily="18" charset="-127"/>
              </a:rPr>
              <a:t>  </a:t>
            </a:r>
            <a:endParaRPr kumimoji="0" lang="ko-KR" altLang="ko-K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HY신명조" panose="02030600000101010101" pitchFamily="18" charset="-127"/>
              </a:rPr>
              <a:t>  </a:t>
            </a:r>
            <a:endParaRPr kumimoji="0" lang="ko-KR" altLang="ko-K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341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22217" y="1441761"/>
            <a:ext cx="11512732" cy="47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6230" marR="0" indent="-316230"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주행안내 레일</a:t>
            </a:r>
            <a:r>
              <a:rPr lang="en-US" altLang="ko-KR" b="1" kern="0" dirty="0">
                <a:solidFill>
                  <a:srgbClr val="000000"/>
                </a:solidFill>
                <a:latin typeface="휴먼명조"/>
                <a:ea typeface="휴먼명조"/>
              </a:rPr>
              <a:t>[T,K]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에 대한 추락방지안전장치 부품인증서 적용 범위 논의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57134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HY신명조" panose="02030600000101010101" pitchFamily="18" charset="-127"/>
              </a:rPr>
              <a:t>  </a:t>
            </a:r>
            <a:endParaRPr kumimoji="0" lang="ko-KR" altLang="ko-K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98758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HY신명조" panose="02030600000101010101" pitchFamily="18" charset="-127"/>
              </a:rPr>
              <a:t>  </a:t>
            </a:r>
            <a:endParaRPr kumimoji="0" lang="ko-KR" altLang="ko-K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HY신명조" panose="02030600000101010101" pitchFamily="18" charset="-127"/>
              </a:rPr>
              <a:t>  </a:t>
            </a:r>
            <a:endParaRPr kumimoji="0" lang="ko-KR" altLang="ko-K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81501291"/>
              </p:ext>
            </p:extLst>
          </p:nvPr>
        </p:nvGraphicFramePr>
        <p:xfrm>
          <a:off x="355600" y="3309257"/>
          <a:ext cx="11468100" cy="3104244"/>
        </p:xfrm>
        <a:graphic>
          <a:graphicData uri="http://schemas.openxmlformats.org/drawingml/2006/table">
            <a:tbl>
              <a:tblPr/>
              <a:tblGrid>
                <a:gridCol w="2857492"/>
                <a:gridCol w="4305304"/>
                <a:gridCol w="4305304"/>
              </a:tblGrid>
              <a:tr h="705695"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레일규격</a:t>
                      </a:r>
                      <a:endParaRPr lang="ko-KR" altLang="en-US" sz="1300" b="1" kern="0" spc="-2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휴먼명조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20" dirty="0" err="1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안내부</a:t>
                      </a:r>
                      <a:r>
                        <a:rPr lang="ko-KR" altLang="en-US" sz="1300" b="1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 두께</a:t>
                      </a:r>
                      <a:r>
                        <a:rPr lang="en-US" altLang="ko-KR" sz="1300" b="1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(k)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1069" marR="61069" marT="16884" marB="1688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KS B ISO 7465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1069" marR="61069" marT="16884" marB="168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KS B 6834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1069" marR="61069" marT="16884" marB="168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61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10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1069" marR="61069" marT="16884" marB="1688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270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(T75/A)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1270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(T75/B), (T78/B)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1069" marR="61069" marT="16884" marB="168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270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20" dirty="0" smtClean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8 K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1069" marR="61069" marT="16884" marB="168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678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2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16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1069" marR="61069" marT="16884" marB="1688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270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(T89/A), (T90/A)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1270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(T89/B), (T90/B), (T114/B)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1270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(T125/B or BE)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1270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(T127-1/B or BE)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1270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(T127-2/B or BE)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1069" marR="61069" marT="16884" marB="168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270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20" dirty="0" smtClean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13 K</a:t>
                      </a:r>
                      <a:r>
                        <a:rPr lang="en-US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, </a:t>
                      </a:r>
                      <a:r>
                        <a:rPr lang="en-US" sz="1100" kern="0" spc="-20" dirty="0" smtClean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18 K</a:t>
                      </a:r>
                      <a:r>
                        <a:rPr lang="en-US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, </a:t>
                      </a:r>
                      <a:r>
                        <a:rPr lang="en-US" sz="1100" kern="0" spc="-20" dirty="0" smtClean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24 K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1069" marR="61069" marT="16884" marB="168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19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1069" marR="61069" marT="16884" marB="16884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270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(T140-1/B or BE)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1069" marR="61069" marT="16884" marB="168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1270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20" dirty="0" smtClean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30 K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1069" marR="61069" marT="16884" marB="168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330200" y="2463733"/>
            <a:ext cx="11492050" cy="783356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27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1600" b="1" kern="0" spc="-40" dirty="0" err="1" smtClean="0">
                <a:solidFill>
                  <a:srgbClr val="0CB458"/>
                </a:solidFill>
                <a:latin typeface="+mj-ea"/>
                <a:ea typeface="+mj-ea"/>
              </a:rPr>
              <a:t>안내부</a:t>
            </a:r>
            <a:r>
              <a:rPr lang="ko-KR" altLang="en-US" sz="1600" b="1" kern="0" spc="-40" dirty="0" smtClean="0">
                <a:solidFill>
                  <a:srgbClr val="0CB458"/>
                </a:solidFill>
                <a:latin typeface="+mj-ea"/>
                <a:ea typeface="+mj-ea"/>
              </a:rPr>
              <a:t>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두께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(k)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가 동일한 </a:t>
            </a:r>
            <a:r>
              <a:rPr lang="ko-KR" altLang="en-US" sz="1600" b="1" kern="0" spc="-40" dirty="0" smtClean="0">
                <a:solidFill>
                  <a:srgbClr val="0CB458"/>
                </a:solidFill>
                <a:latin typeface="+mj-ea"/>
                <a:ea typeface="+mj-ea"/>
              </a:rPr>
              <a:t>레인은 추락방지안전장치는 </a:t>
            </a:r>
            <a:r>
              <a:rPr lang="ko-KR" altLang="en-US" sz="1600" b="1" kern="0" spc="-40" dirty="0" smtClean="0">
                <a:solidFill>
                  <a:srgbClr val="0CB458"/>
                </a:solidFill>
                <a:latin typeface="+mj-ea"/>
                <a:ea typeface="+mj-ea"/>
              </a:rPr>
              <a:t>부품인증서에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별도 표기가 없어도 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K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레일과 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T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레일 병행 </a:t>
            </a:r>
            <a:r>
              <a:rPr lang="ko-KR" altLang="en-US" sz="1600" b="1" kern="0" spc="-40" dirty="0" smtClean="0">
                <a:solidFill>
                  <a:srgbClr val="0CB458"/>
                </a:solidFill>
                <a:latin typeface="+mj-ea"/>
                <a:ea typeface="+mj-ea"/>
              </a:rPr>
              <a:t>사용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  <a:ea typeface="+mj-ea"/>
              </a:rPr>
              <a:t>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가능</a:t>
            </a:r>
            <a:endParaRPr lang="en-US" altLang="ko-KR" sz="1600" kern="0" spc="-4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※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주의사항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안전관리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부품 및 설계심사 병행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 안됨 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342900" y="1948915"/>
            <a:ext cx="11518900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341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68663" y="1520980"/>
            <a:ext cx="11472092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6230" marR="0" indent="-316230"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</a:t>
            </a:r>
            <a:r>
              <a:rPr lang="ko-KR" altLang="en-US" b="1" kern="0" dirty="0" smtClean="0">
                <a:solidFill>
                  <a:srgbClr val="000000"/>
                </a:solidFill>
                <a:latin typeface="휴먼고딕"/>
                <a:ea typeface="휴먼고딕"/>
              </a:rPr>
              <a:t> </a:t>
            </a:r>
            <a:r>
              <a:rPr lang="ko-KR" altLang="en-US" b="1" kern="0" dirty="0" err="1">
                <a:solidFill>
                  <a:srgbClr val="000000"/>
                </a:solidFill>
                <a:latin typeface="휴먼고딕"/>
                <a:ea typeface="휴먼고딕"/>
              </a:rPr>
              <a:t>카내</a:t>
            </a:r>
            <a:r>
              <a:rPr lang="ko-KR" altLang="en-US" b="1" kern="0" dirty="0">
                <a:solidFill>
                  <a:srgbClr val="000000"/>
                </a:solidFill>
                <a:latin typeface="휴먼고딕"/>
                <a:ea typeface="휴먼고딕"/>
              </a:rPr>
              <a:t> 인증번호 크기</a:t>
            </a:r>
            <a:r>
              <a:rPr lang="en-US" altLang="ko-KR" b="1" kern="0" dirty="0">
                <a:solidFill>
                  <a:srgbClr val="000000"/>
                </a:solidFill>
                <a:latin typeface="휴먼고딕"/>
                <a:ea typeface="휴먼고딕"/>
              </a:rPr>
              <a:t>(10 mm) </a:t>
            </a:r>
            <a:r>
              <a:rPr lang="ko-KR" altLang="en-US" b="1" kern="0" dirty="0">
                <a:solidFill>
                  <a:srgbClr val="000000"/>
                </a:solidFill>
                <a:latin typeface="휴먼고딕"/>
                <a:ea typeface="휴먼고딕"/>
              </a:rPr>
              <a:t>적용</a:t>
            </a:r>
            <a:endParaRPr lang="ko-KR" altLang="en-US" sz="105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68663" y="2087289"/>
            <a:ext cx="114720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400" b="1" kern="0" dirty="0">
                <a:solidFill>
                  <a:srgbClr val="000000"/>
                </a:solidFill>
                <a:latin typeface="휴먼명조"/>
                <a:ea typeface="휴먼명조"/>
              </a:rPr>
              <a:t>[</a:t>
            </a:r>
            <a:r>
              <a:rPr lang="ko-KR" altLang="en-US" sz="1400" b="1" kern="0" dirty="0">
                <a:solidFill>
                  <a:srgbClr val="000000"/>
                </a:solidFill>
                <a:latin typeface="휴먼명조"/>
                <a:ea typeface="휴먼명조"/>
              </a:rPr>
              <a:t>별표</a:t>
            </a:r>
            <a:r>
              <a:rPr lang="en-US" altLang="ko-KR" sz="1400" b="1" kern="0" dirty="0">
                <a:solidFill>
                  <a:srgbClr val="000000"/>
                </a:solidFill>
                <a:latin typeface="휴먼명조"/>
                <a:ea typeface="휴먼명조"/>
              </a:rPr>
              <a:t>22] </a:t>
            </a:r>
            <a:r>
              <a:rPr lang="ko-KR" altLang="en-US" sz="1400" b="1" kern="0" dirty="0">
                <a:solidFill>
                  <a:srgbClr val="000000"/>
                </a:solidFill>
                <a:latin typeface="휴먼명조"/>
                <a:ea typeface="휴먼명조"/>
              </a:rPr>
              <a:t>엘리베이터 안전기준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_x341019648"/>
          <p:cNvSpPr>
            <a:spLocks noChangeArrowheads="1"/>
          </p:cNvSpPr>
          <p:nvPr/>
        </p:nvSpPr>
        <p:spPr bwMode="auto">
          <a:xfrm>
            <a:off x="357550" y="2414705"/>
            <a:ext cx="11470505" cy="2903608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8.2.3.2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카 내부에는 다음과 같은 내용이 표기되어야 한다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. </a:t>
            </a:r>
            <a:endParaRPr lang="en-US" altLang="ko-KR" sz="1600" kern="0" spc="-4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가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) 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제조ㆍ수업업자의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 명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법인인 경우에는 법인의 명칭을 말한다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)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나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)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승강기번호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다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)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승강기안전인증 번호 및 표시 </a:t>
            </a:r>
            <a:endParaRPr lang="en-US" altLang="ko-KR" sz="1600" kern="0" spc="-4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라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)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정격하중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(㎏)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및 정원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인승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)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정원은 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8.2.3.1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에 따라 결정되어야 하며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,”......㎏ / ..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인승”또는 다음과 같이 그림으로 표기되어야 한다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.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비고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그림은 숫자 앞이나 뒤에 올 수 있으며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그림 사이의 위・아래 위치 및 순서는 무관하다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카 내부에 표기되는 글자 크기의 높이는 다음 구분에 따른다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. </a:t>
            </a:r>
            <a:endParaRPr lang="en-US" altLang="ko-KR" sz="1600" kern="0" spc="-4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b="1" kern="0" spc="-40" dirty="0" smtClean="0">
                <a:solidFill>
                  <a:srgbClr val="0CB458"/>
                </a:solidFill>
                <a:latin typeface="+mj-ea"/>
                <a:ea typeface="+mj-ea"/>
              </a:rPr>
              <a:t>가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)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한글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,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영문 대문자 및 숫자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: 10 ㎜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이상 </a:t>
            </a:r>
            <a:endParaRPr lang="en-US" altLang="ko-KR" sz="1600" b="1" kern="0" spc="-40" dirty="0" smtClean="0">
              <a:solidFill>
                <a:srgbClr val="0CB458"/>
              </a:solidFill>
              <a:latin typeface="+mj-ea"/>
              <a:ea typeface="+mj-ea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b="1" kern="0" spc="-40" dirty="0" smtClean="0">
                <a:solidFill>
                  <a:srgbClr val="0CB458"/>
                </a:solidFill>
                <a:latin typeface="+mj-ea"/>
                <a:ea typeface="+mj-ea"/>
              </a:rPr>
              <a:t>나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)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영문 소문자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: 7 ㎜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이상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362856" y="5864033"/>
            <a:ext cx="11472093" cy="43249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-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승강기안전인증 번호 크기 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10 mm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이상 적용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368663" y="5369113"/>
            <a:ext cx="11472092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04832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48343" y="1476596"/>
            <a:ext cx="11486606" cy="47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균형추용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과속검출 스위치가 없는 과속조절기 부품인증 적용 여부 논의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3178" y="1884165"/>
            <a:ext cx="11486606" cy="3416320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solid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</a:rPr>
              <a:t>❍ 승강기 설치검사 및 안전검사에 관한 운영규정 </a:t>
            </a: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rgbClr val="0CB458"/>
                </a:solidFill>
                <a:effectLst/>
                <a:latin typeface="+mn-ea"/>
              </a:rPr>
              <a:t>[</a:t>
            </a:r>
            <a:r>
              <a:rPr kumimoji="0" lang="ko-KR" altLang="en-US" sz="1600" b="1" i="0" u="none" strike="noStrike" cap="none" normalizeH="0" baseline="0" dirty="0" smtClean="0">
                <a:ln>
                  <a:noFill/>
                </a:ln>
                <a:solidFill>
                  <a:srgbClr val="0CB458"/>
                </a:solidFill>
                <a:effectLst/>
                <a:latin typeface="+mn-ea"/>
              </a:rPr>
              <a:t>별표</a:t>
            </a: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rgbClr val="0CB458"/>
                </a:solidFill>
                <a:effectLst/>
                <a:latin typeface="+mn-ea"/>
              </a:rPr>
              <a:t>1] </a:t>
            </a:r>
            <a:r>
              <a:rPr kumimoji="0" lang="ko-KR" altLang="en-US" sz="1600" b="1" i="0" u="none" strike="noStrike" cap="none" normalizeH="0" baseline="0" dirty="0" smtClean="0">
                <a:ln>
                  <a:noFill/>
                </a:ln>
                <a:solidFill>
                  <a:srgbClr val="0CB458"/>
                </a:solidFill>
                <a:effectLst/>
                <a:latin typeface="+mn-ea"/>
              </a:rPr>
              <a:t>엘리베이터 설치검사 기준</a:t>
            </a:r>
            <a:endParaRPr kumimoji="0" lang="ko-KR" altLang="en-US" sz="1600" b="0" i="0" u="none" strike="noStrike" cap="none" normalizeH="0" baseline="0" dirty="0" smtClean="0">
              <a:ln>
                <a:noFill/>
              </a:ln>
              <a:solidFill>
                <a:srgbClr val="0CB458"/>
              </a:solidFill>
              <a:effectLst/>
              <a:latin typeface="+mn-ea"/>
            </a:endParaRPr>
          </a:p>
          <a:p>
            <a:pPr lvl="0">
              <a:lnSpc>
                <a:spcPct val="150000"/>
              </a:lnSpc>
            </a:pPr>
            <a:r>
              <a:rPr lang="en-US" altLang="ko-KR" sz="1600" b="1" kern="0" dirty="0">
                <a:solidFill>
                  <a:srgbClr val="000000"/>
                </a:solidFill>
                <a:latin typeface="+mn-ea"/>
              </a:rPr>
              <a:t>1.8.4 </a:t>
            </a:r>
            <a:r>
              <a:rPr lang="ko-KR" altLang="en-US" sz="1600" b="1" kern="0" dirty="0" err="1">
                <a:solidFill>
                  <a:srgbClr val="000000"/>
                </a:solidFill>
                <a:latin typeface="+mn-ea"/>
              </a:rPr>
              <a:t>균형추</a:t>
            </a:r>
            <a:r>
              <a:rPr lang="ko-KR" altLang="en-US" sz="1600" b="1" kern="0" dirty="0">
                <a:solidFill>
                  <a:srgbClr val="000000"/>
                </a:solidFill>
                <a:latin typeface="+mn-ea"/>
              </a:rPr>
              <a:t> 또는 평형추 측 </a:t>
            </a:r>
            <a:r>
              <a:rPr lang="ko-KR" altLang="en-US" sz="1600" b="1" kern="0" dirty="0" smtClean="0">
                <a:solidFill>
                  <a:srgbClr val="000000"/>
                </a:solidFill>
                <a:latin typeface="+mn-ea"/>
              </a:rPr>
              <a:t>과속조절기</a:t>
            </a:r>
            <a:endParaRPr lang="en-US" altLang="ko-KR" sz="1600" b="1" kern="0" dirty="0" smtClean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가</a:t>
            </a:r>
            <a:r>
              <a:rPr lang="en-US" altLang="ko-KR" sz="1600" dirty="0">
                <a:latin typeface="+mn-ea"/>
              </a:rPr>
              <a:t>) </a:t>
            </a:r>
            <a:r>
              <a:rPr lang="ko-KR" altLang="en-US" sz="1600" dirty="0">
                <a:latin typeface="+mn-ea"/>
              </a:rPr>
              <a:t>설치된 경우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solidFill>
                  <a:srgbClr val="0CB458"/>
                </a:solidFill>
                <a:latin typeface="+mn-ea"/>
              </a:rPr>
              <a:t>과속조절기의 전기안전장치 작동 시 </a:t>
            </a:r>
            <a:r>
              <a:rPr lang="ko-KR" altLang="en-US" sz="1600" dirty="0">
                <a:latin typeface="+mn-ea"/>
              </a:rPr>
              <a:t>「엘리베이터 안전기준」 </a:t>
            </a:r>
            <a:r>
              <a:rPr lang="en-US" altLang="ko-KR" sz="1600" dirty="0">
                <a:latin typeface="+mn-ea"/>
              </a:rPr>
              <a:t>10.2.2.1.6</a:t>
            </a:r>
            <a:r>
              <a:rPr lang="ko-KR" altLang="en-US" sz="1600" dirty="0">
                <a:latin typeface="+mn-ea"/>
              </a:rPr>
              <a:t>가</a:t>
            </a:r>
            <a:r>
              <a:rPr lang="en-US" altLang="ko-KR" sz="1600" dirty="0">
                <a:latin typeface="+mn-ea"/>
              </a:rPr>
              <a:t>)</a:t>
            </a:r>
            <a:r>
              <a:rPr lang="ko-KR" altLang="en-US" sz="1600" dirty="0">
                <a:latin typeface="+mn-ea"/>
              </a:rPr>
              <a:t>에 따라 엘리베이터가 정지하는지 확인한다</a:t>
            </a:r>
            <a:r>
              <a:rPr lang="en-US" altLang="ko-KR" sz="1600" dirty="0" smtClean="0">
                <a:latin typeface="+mn-ea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</a:rPr>
              <a:t>❍ 승강기 안전부품 안전기준 및 승강기안전기준 </a:t>
            </a: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rgbClr val="0CB458"/>
                </a:solidFill>
                <a:effectLst/>
                <a:latin typeface="+mn-ea"/>
              </a:rPr>
              <a:t>[</a:t>
            </a:r>
            <a:r>
              <a:rPr kumimoji="0" lang="ko-KR" altLang="en-US" sz="1600" b="1" i="0" u="none" strike="noStrike" cap="none" normalizeH="0" baseline="0" dirty="0" smtClean="0">
                <a:ln>
                  <a:noFill/>
                </a:ln>
                <a:solidFill>
                  <a:srgbClr val="0CB458"/>
                </a:solidFill>
                <a:effectLst/>
                <a:latin typeface="+mn-ea"/>
              </a:rPr>
              <a:t>별표</a:t>
            </a: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rgbClr val="0CB458"/>
                </a:solidFill>
                <a:effectLst/>
                <a:latin typeface="+mn-ea"/>
              </a:rPr>
              <a:t>4] </a:t>
            </a:r>
            <a:r>
              <a:rPr kumimoji="0" lang="ko-KR" altLang="en-US" sz="1600" b="1" i="0" u="none" strike="noStrike" cap="none" normalizeH="0" baseline="0" dirty="0" smtClean="0">
                <a:ln>
                  <a:noFill/>
                </a:ln>
                <a:solidFill>
                  <a:srgbClr val="0CB458"/>
                </a:solidFill>
                <a:effectLst/>
                <a:latin typeface="+mn-ea"/>
              </a:rPr>
              <a:t>과속조절기 안전기준</a:t>
            </a:r>
            <a:endParaRPr kumimoji="0" lang="en-US" altLang="ko-KR" sz="1600" b="1" i="0" u="none" strike="noStrike" cap="none" normalizeH="0" baseline="0" dirty="0" smtClean="0">
              <a:ln>
                <a:noFill/>
              </a:ln>
              <a:solidFill>
                <a:srgbClr val="0CB458"/>
              </a:solidFill>
              <a:effectLst/>
              <a:latin typeface="+mn-ea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600" b="1" kern="0" dirty="0" smtClean="0">
                <a:solidFill>
                  <a:srgbClr val="000000"/>
                </a:solidFill>
                <a:latin typeface="+mn-ea"/>
              </a:rPr>
              <a:t>5.5 </a:t>
            </a:r>
            <a:r>
              <a:rPr lang="ko-KR" altLang="en-US" sz="1600" b="1" kern="0" dirty="0">
                <a:solidFill>
                  <a:srgbClr val="000000"/>
                </a:solidFill>
                <a:latin typeface="+mn-ea"/>
              </a:rPr>
              <a:t>전기적 확인</a:t>
            </a:r>
            <a:endParaRPr lang="ko-KR" altLang="en-US" sz="1600" kern="0" dirty="0">
              <a:solidFill>
                <a:srgbClr val="000000"/>
              </a:solidFill>
              <a:latin typeface="+mn-ea"/>
            </a:endParaRPr>
          </a:p>
          <a:p>
            <a:pPr algn="just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dirty="0" smtClean="0">
                <a:solidFill>
                  <a:srgbClr val="000000"/>
                </a:solidFill>
                <a:latin typeface="+mn-ea"/>
              </a:rPr>
              <a:t>가</a:t>
            </a:r>
            <a:r>
              <a:rPr lang="en-US" altLang="ko-KR" sz="1600" kern="0" dirty="0">
                <a:solidFill>
                  <a:srgbClr val="000000"/>
                </a:solidFill>
                <a:latin typeface="+mn-ea"/>
              </a:rPr>
              <a:t>) </a:t>
            </a:r>
            <a:r>
              <a:rPr lang="ko-KR" altLang="en-US" sz="1600" kern="0" dirty="0">
                <a:solidFill>
                  <a:srgbClr val="0CB458"/>
                </a:solidFill>
                <a:latin typeface="+mn-ea"/>
              </a:rPr>
              <a:t>과속조절기 또는 다른 장치는 </a:t>
            </a:r>
            <a:r>
              <a:rPr lang="ko-KR" altLang="en-US" sz="1600" kern="0" dirty="0">
                <a:latin typeface="+mn-ea"/>
              </a:rPr>
              <a:t>별표 </a:t>
            </a:r>
            <a:r>
              <a:rPr lang="en-US" altLang="ko-KR" sz="1600" kern="0" dirty="0">
                <a:latin typeface="+mn-ea"/>
              </a:rPr>
              <a:t>22</a:t>
            </a:r>
            <a:r>
              <a:rPr lang="ko-KR" altLang="en-US" sz="1600" kern="0" dirty="0">
                <a:latin typeface="+mn-ea"/>
              </a:rPr>
              <a:t>의 </a:t>
            </a:r>
            <a:r>
              <a:rPr lang="en-US" altLang="ko-KR" sz="1600" kern="0" dirty="0">
                <a:latin typeface="+mn-ea"/>
              </a:rPr>
              <a:t>15.2</a:t>
            </a:r>
            <a:r>
              <a:rPr lang="ko-KR" altLang="en-US" sz="1600" kern="0" dirty="0">
                <a:latin typeface="+mn-ea"/>
              </a:rPr>
              <a:t>에 적합한 </a:t>
            </a:r>
            <a:r>
              <a:rPr lang="ko-KR" altLang="en-US" sz="1600" kern="0" dirty="0">
                <a:uFill>
                  <a:solidFill>
                    <a:srgbClr val="000000"/>
                  </a:solidFill>
                </a:uFill>
                <a:latin typeface="+mn-ea"/>
              </a:rPr>
              <a:t>전기안전장치에 의해 상승 또는 하강하는 </a:t>
            </a:r>
            <a:r>
              <a:rPr lang="ko-KR" altLang="en-US" sz="1600" kern="0" dirty="0" err="1">
                <a:uFill>
                  <a:solidFill>
                    <a:srgbClr val="000000"/>
                  </a:solidFill>
                </a:uFill>
                <a:latin typeface="+mn-ea"/>
              </a:rPr>
              <a:t>카의</a:t>
            </a:r>
            <a:r>
              <a:rPr lang="ko-KR" altLang="en-US" sz="1600" kern="0" dirty="0">
                <a:uFill>
                  <a:solidFill>
                    <a:srgbClr val="000000"/>
                  </a:solidFill>
                </a:uFill>
                <a:latin typeface="+mn-ea"/>
              </a:rPr>
              <a:t> 속도가 과속조절기의 작동속도에 도달하기 전에 구동기의 정지를 시작</a:t>
            </a:r>
            <a:r>
              <a:rPr lang="ko-KR" altLang="en-US" sz="1600" kern="0" dirty="0">
                <a:latin typeface="+mn-ea"/>
              </a:rPr>
              <a:t>해야 한다</a:t>
            </a:r>
            <a:r>
              <a:rPr lang="en-US" altLang="ko-KR" sz="1600" kern="0" dirty="0">
                <a:latin typeface="+mn-ea"/>
              </a:rPr>
              <a:t>. </a:t>
            </a:r>
            <a:r>
              <a:rPr lang="ko-KR" altLang="en-US" sz="1600" kern="0" dirty="0" smtClean="0">
                <a:latin typeface="+mn-ea"/>
              </a:rPr>
              <a:t> 다만</a:t>
            </a:r>
            <a:r>
              <a:rPr lang="en-US" altLang="ko-KR" sz="1600" kern="0" dirty="0">
                <a:latin typeface="+mn-ea"/>
              </a:rPr>
              <a:t>, </a:t>
            </a:r>
            <a:r>
              <a:rPr lang="ko-KR" altLang="en-US" sz="1600" kern="0" dirty="0">
                <a:latin typeface="+mn-ea"/>
              </a:rPr>
              <a:t>정격속도가 </a:t>
            </a:r>
            <a:r>
              <a:rPr lang="en-US" altLang="ko-KR" sz="1600" kern="0" dirty="0">
                <a:latin typeface="+mn-ea"/>
              </a:rPr>
              <a:t>1 </a:t>
            </a:r>
            <a:r>
              <a:rPr lang="ko-KR" altLang="en-US" sz="1600" kern="0" dirty="0">
                <a:latin typeface="+mn-ea"/>
              </a:rPr>
              <a:t>㎧ 이하인 경우 이 장치는 적어도 과속조절기 작동속도에 도달하는 순간에 작동될 수 있다</a:t>
            </a:r>
            <a:r>
              <a:rPr lang="en-US" altLang="ko-KR" sz="1600" kern="0" dirty="0" smtClean="0">
                <a:latin typeface="+mn-ea"/>
              </a:rPr>
              <a:t>.</a:t>
            </a:r>
            <a:endParaRPr kumimoji="0" lang="ko-KR" altLang="en-US" sz="1600" i="0" strike="noStrike" cap="none" normalizeH="0" baseline="0" dirty="0" smtClean="0">
              <a:ln>
                <a:noFill/>
              </a:ln>
              <a:effectLst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83178" y="5917753"/>
            <a:ext cx="11451771" cy="432491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-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설치검사 기준을 만족하기 위해 </a:t>
            </a:r>
            <a:r>
              <a:rPr lang="ko-KR" altLang="en-US" sz="1600" kern="0" spc="-40" dirty="0">
                <a:solidFill>
                  <a:srgbClr val="0CB458"/>
                </a:solidFill>
                <a:latin typeface="+mj-ea"/>
                <a:ea typeface="+mj-ea"/>
              </a:rPr>
              <a:t>과속검출 스위치가 없는 과속조절기 적용 불가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3177" y="5326611"/>
            <a:ext cx="11466286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39816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71047" y="1436648"/>
            <a:ext cx="11446731" cy="47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6230" marR="0" indent="-316230"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</a:t>
            </a:r>
            <a:r>
              <a:rPr lang="en-US" altLang="ko-KR" b="1" kern="0" dirty="0">
                <a:solidFill>
                  <a:srgbClr val="000000"/>
                </a:solidFill>
                <a:latin typeface="휴먼명조"/>
                <a:ea typeface="휴먼명조"/>
              </a:rPr>
              <a:t>EMC 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성적서</a:t>
            </a:r>
            <a:r>
              <a:rPr lang="en-US" altLang="ko-KR" b="1" kern="0" dirty="0">
                <a:solidFill>
                  <a:srgbClr val="000000"/>
                </a:solidFill>
                <a:latin typeface="휴먼명조"/>
                <a:ea typeface="휴먼명조"/>
              </a:rPr>
              <a:t>[440 V] 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적용 관련 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57463" y="2515964"/>
            <a:ext cx="11400708" cy="1898981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- 2022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년 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5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월 이전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제조업체에 승강기 자기적합 확약서</a:t>
            </a:r>
          </a:p>
          <a:p>
            <a:pPr marL="554990" marR="0" indent="-554990"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※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추후 국립전파연구원에서 적용불가 통보를 받은 경우 추가인증을 진행하겠다는 내용 포함</a:t>
            </a:r>
          </a:p>
          <a:p>
            <a:pPr marL="374650" marR="0" indent="-374650"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- 2022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년 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6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월 이후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개별인증 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접수분부터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 전자파적합성 성적서 접수증 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+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자기적합 확약서 제출 시 인정</a:t>
            </a:r>
          </a:p>
          <a:p>
            <a:pPr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- 2022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년 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9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월 이후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: EMC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성적서 제출 시 인정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457463" y="4450831"/>
            <a:ext cx="5803192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lnSpc>
                <a:spcPct val="130000"/>
              </a:lnSpc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</a:t>
            </a:r>
            <a:r>
              <a:rPr lang="en-US" altLang="ko-KR" kern="0" spc="-50" dirty="0" smtClean="0"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2022</a:t>
            </a:r>
            <a:r>
              <a:rPr lang="ko-KR" altLang="en-US" kern="0" spc="-50" dirty="0"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년도 </a:t>
            </a:r>
            <a:r>
              <a:rPr lang="en-US" altLang="ko-KR" kern="0" spc="-50" dirty="0"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lang="ko-KR" altLang="en-US" kern="0" spc="-50" dirty="0"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분기 위탁시험기관 실무협의체 회의 결과</a:t>
            </a:r>
            <a:endParaRPr lang="ko-KR" altLang="en-US" sz="900" kern="0" spc="0" dirty="0">
              <a:solidFill>
                <a:srgbClr val="000000"/>
              </a:solidFill>
              <a:effectLst/>
              <a:latin typeface="한컴바탕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43830226"/>
              </p:ext>
            </p:extLst>
          </p:nvPr>
        </p:nvGraphicFramePr>
        <p:xfrm>
          <a:off x="457463" y="4903263"/>
          <a:ext cx="11416936" cy="1636268"/>
        </p:xfrm>
        <a:graphic>
          <a:graphicData uri="http://schemas.openxmlformats.org/drawingml/2006/table">
            <a:tbl>
              <a:tblPr/>
              <a:tblGrid>
                <a:gridCol w="11416936"/>
              </a:tblGrid>
              <a:tr h="3425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회의결과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</a:tr>
              <a:tr h="605155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 err="1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제어반</a:t>
                      </a:r>
                      <a:r>
                        <a:rPr lang="ko-KR" altLang="en-US" sz="1600" kern="0" spc="-4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ko-KR" altLang="en-US" sz="1600" kern="0" spc="-40" dirty="0" err="1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타공</a:t>
                      </a:r>
                      <a:r>
                        <a:rPr lang="ko-KR" altLang="en-US" sz="1600" kern="0" spc="-4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및 크기 변경에 따른 추가시험은 없으며</a:t>
                      </a:r>
                      <a:r>
                        <a:rPr lang="en-US" altLang="ko-KR" sz="1600" kern="0" spc="-4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b="1" kern="0" spc="-40" dirty="0" err="1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외함</a:t>
                      </a:r>
                      <a:r>
                        <a:rPr lang="ko-KR" altLang="en-US" sz="1600" b="1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재질 변경</a:t>
                      </a:r>
                      <a:r>
                        <a:rPr lang="en-US" altLang="ko-KR" sz="1600" b="1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1600" b="1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비금속재질↔금속재질</a:t>
                      </a:r>
                      <a:r>
                        <a:rPr lang="en-US" altLang="ko-KR" sz="1600" b="1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r>
                        <a:rPr lang="ko-KR" altLang="en-US" sz="1600" b="1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에 대한 추가시험은 필요함</a:t>
                      </a:r>
                      <a:r>
                        <a:rPr lang="en-US" altLang="ko-KR" sz="1600" b="1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.</a:t>
                      </a:r>
                      <a:endParaRPr lang="ko-KR" altLang="en-US" sz="1600" b="1" kern="0" spc="-40" dirty="0">
                        <a:solidFill>
                          <a:srgbClr val="0CB458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155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 err="1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전파법</a:t>
                      </a:r>
                      <a:r>
                        <a:rPr lang="ko-KR" altLang="en-US" sz="1600" kern="0" spc="-4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고시에서 정하고 있는 </a:t>
                      </a:r>
                      <a:r>
                        <a:rPr lang="ko-KR" altLang="en-US" sz="1600" b="1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저항</a:t>
                      </a:r>
                      <a:r>
                        <a:rPr lang="en-US" altLang="ko-KR" sz="1600" b="1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b="1" kern="0" spc="-40" dirty="0" err="1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커패시터</a:t>
                      </a:r>
                      <a:r>
                        <a:rPr lang="en-US" altLang="ko-KR" sz="1600" b="1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600" b="1" kern="0" spc="-40" dirty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다이오드만 변경되는 경우에는 추가시험 없이 </a:t>
                      </a:r>
                      <a:r>
                        <a:rPr lang="ko-KR" altLang="en-US" sz="1600" b="1" kern="0" spc="-40" dirty="0" smtClean="0">
                          <a:solidFill>
                            <a:srgbClr val="0CB458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가능</a:t>
                      </a:r>
                      <a:endParaRPr lang="ko-KR" altLang="en-US" sz="1600" b="1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02925" y="309653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442949" y="2023448"/>
            <a:ext cx="11431451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01812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2484755" y="1415481"/>
            <a:ext cx="7219315" cy="4027037"/>
            <a:chOff x="2869225" y="1402080"/>
            <a:chExt cx="6911249" cy="2830286"/>
          </a:xfrm>
        </p:grpSpPr>
        <p:sp>
          <p:nvSpPr>
            <p:cNvPr id="10" name="모서리가 둥근 직사각형 50"/>
            <p:cNvSpPr/>
            <p:nvPr/>
          </p:nvSpPr>
          <p:spPr>
            <a:xfrm>
              <a:off x="2869225" y="1402080"/>
              <a:ext cx="6911249" cy="2830286"/>
            </a:xfrm>
            <a:prstGeom prst="roundRect">
              <a:avLst>
                <a:gd name="adj" fmla="val 16667"/>
              </a:avLst>
            </a:prstGeom>
            <a:ln w="57150">
              <a:gradFill>
                <a:gsLst>
                  <a:gs pos="0">
                    <a:schemeClr val="accent1"/>
                  </a:gs>
                  <a:gs pos="100000">
                    <a:schemeClr val="tx2">
                      <a:lumMod val="75000"/>
                    </a:schemeClr>
                  </a:gs>
                </a:gsLst>
                <a:lin ang="5400000" scaled="0"/>
              </a:gradFill>
            </a:ln>
            <a:effectLst>
              <a:outerShdw blurRad="127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 dirty="0"/>
            </a:p>
          </p:txBody>
        </p:sp>
        <p:sp>
          <p:nvSpPr>
            <p:cNvPr id="15" name="Rectangle 5"/>
            <p:cNvSpPr>
              <a:spLocks noChangeArrowheads="1"/>
            </p:cNvSpPr>
            <p:nvPr/>
          </p:nvSpPr>
          <p:spPr>
            <a:xfrm>
              <a:off x="3526968" y="1796311"/>
              <a:ext cx="5595761" cy="2011700"/>
            </a:xfrm>
            <a:prstGeom prst="rect">
              <a:avLst/>
            </a:prstGeom>
            <a:noFill/>
            <a:ln w="38100">
              <a:noFill/>
              <a:miter/>
            </a:ln>
            <a:effectLst>
              <a:outerShdw dist="17961" dir="2700000" algn="ctr" rotWithShape="0">
                <a:srgbClr val="000000">
                  <a:alpha val="100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marL="785813" indent="-785813" eaLnBrk="0" hangingPunct="0">
                <a:lnSpc>
                  <a:spcPct val="150000"/>
                </a:lnSpc>
                <a:spcBef>
                  <a:spcPct val="0"/>
                </a:spcBef>
                <a:buFontTx/>
                <a:buAutoNum type="arabicPeriod"/>
                <a:defRPr/>
              </a:pPr>
              <a:r>
                <a:rPr lang="ko-KR" altLang="en-US" sz="4000" b="1" dirty="0" smtClean="0">
                  <a:solidFill>
                    <a:srgbClr val="3057B9"/>
                  </a:solidFill>
                  <a:latin typeface="HY헤드라인M"/>
                  <a:ea typeface="HY헤드라인M"/>
                </a:rPr>
                <a:t>인증 심사기준 표준화</a:t>
              </a:r>
              <a:endParaRPr lang="en-US" altLang="ko-KR" sz="4000" b="1" dirty="0">
                <a:solidFill>
                  <a:srgbClr val="3057B9"/>
                </a:solidFill>
                <a:latin typeface="HY헤드라인M"/>
                <a:ea typeface="HY헤드라인M"/>
              </a:endParaRPr>
            </a:p>
            <a:p>
              <a:pPr marL="785813" indent="-785813" eaLnBrk="0" hangingPunct="0">
                <a:lnSpc>
                  <a:spcPct val="150000"/>
                </a:lnSpc>
                <a:spcBef>
                  <a:spcPct val="0"/>
                </a:spcBef>
                <a:buAutoNum type="arabicPeriod"/>
                <a:defRPr/>
              </a:pPr>
              <a:r>
                <a:rPr lang="ko-KR" altLang="en-US" sz="4000" b="1" dirty="0" smtClean="0">
                  <a:solidFill>
                    <a:srgbClr val="3057B9"/>
                  </a:solidFill>
                  <a:latin typeface="HY헤드라인M"/>
                  <a:ea typeface="HY헤드라인M"/>
                </a:rPr>
                <a:t>표준화 회의 결과</a:t>
              </a:r>
              <a:endParaRPr lang="en-US" altLang="ko-KR" sz="4000" b="1" dirty="0" smtClean="0">
                <a:solidFill>
                  <a:srgbClr val="3057B9"/>
                </a:solidFill>
                <a:latin typeface="HY헤드라인M"/>
                <a:ea typeface="HY헤드라인M"/>
              </a:endParaRPr>
            </a:p>
            <a:p>
              <a:pPr marL="785813" indent="-785813" eaLnBrk="0" hangingPunct="0">
                <a:lnSpc>
                  <a:spcPct val="150000"/>
                </a:lnSpc>
                <a:spcBef>
                  <a:spcPct val="0"/>
                </a:spcBef>
                <a:buAutoNum type="arabicPeriod"/>
                <a:defRPr/>
              </a:pPr>
              <a:r>
                <a:rPr lang="ko-KR" altLang="en-US" sz="4000" b="1" dirty="0" smtClean="0">
                  <a:solidFill>
                    <a:srgbClr val="3057B9"/>
                  </a:solidFill>
                  <a:latin typeface="HY헤드라인M"/>
                  <a:ea typeface="HY헤드라인M"/>
                </a:rPr>
                <a:t>안전성시험 판정</a:t>
              </a:r>
              <a:endParaRPr kumimoji="0" lang="en-US" altLang="ko-KR" sz="4000" b="1" i="0" u="none" strike="noStrike" kern="1200" cap="none" spc="0" normalizeH="0" baseline="0" dirty="0">
                <a:solidFill>
                  <a:srgbClr val="3057B9"/>
                </a:solidFill>
                <a:latin typeface="-윤명조340"/>
                <a:ea typeface="-윤명조34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36865" y="1430406"/>
            <a:ext cx="11568362" cy="47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카벽유리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진자충격시험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시료선정 논의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795657" y="78377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379397" y="4822058"/>
            <a:ext cx="11525830" cy="1308050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 marL="593090" marR="0" indent="-593090" algn="just" fontAlgn="base" latinLnBrk="1">
              <a:spcBef>
                <a:spcPts val="300"/>
              </a:spcBef>
              <a:spcAft>
                <a:spcPts val="300"/>
              </a:spcAft>
            </a:pP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-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고정방식이 다를 경우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고정방식 종류별로 구분해서 시험</a:t>
            </a:r>
          </a:p>
          <a:p>
            <a:pPr algn="just" fontAlgn="base" latinLnBrk="1">
              <a:spcBef>
                <a:spcPts val="300"/>
              </a:spcBef>
              <a:spcAft>
                <a:spcPts val="300"/>
              </a:spcAft>
            </a:pP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-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고정방식이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동일한 경우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·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높이가 일정할 경우 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: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높이 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x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폭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(MIN and MAX)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시험 </a:t>
            </a:r>
          </a:p>
          <a:p>
            <a:pPr marL="593090" marR="0" indent="-593090" algn="just" fontAlgn="base" latinLnBrk="1">
              <a:spcBef>
                <a:spcPts val="300"/>
              </a:spcBef>
              <a:spcAft>
                <a:spcPts val="30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                                   ·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높이 변경 시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높이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(MIN x MAX) x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폭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(MIN and MAX)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시험</a:t>
            </a:r>
          </a:p>
          <a:p>
            <a:pPr algn="just" fontAlgn="base" latinLnBrk="1">
              <a:spcBef>
                <a:spcPts val="300"/>
              </a:spcBef>
              <a:spcAft>
                <a:spcPts val="300"/>
              </a:spcAft>
            </a:pP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- 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스파이더가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 추가로 고정된 방식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끼여져 있는 고정방식에 대해서만 시험 가능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382433" y="4335771"/>
            <a:ext cx="11533796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  <p:pic>
        <p:nvPicPr>
          <p:cNvPr id="13314" name="_x481805248" descr="EMB0000583003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3109" y="585920"/>
            <a:ext cx="2833797" cy="55441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_x341019648"/>
          <p:cNvSpPr>
            <a:spLocks noChangeArrowheads="1"/>
          </p:cNvSpPr>
          <p:nvPr/>
        </p:nvSpPr>
        <p:spPr bwMode="auto">
          <a:xfrm>
            <a:off x="388005" y="1882065"/>
            <a:ext cx="8454154" cy="2405849"/>
          </a:xfrm>
          <a:prstGeom prst="rect">
            <a:avLst/>
          </a:prstGeom>
          <a:solidFill>
            <a:srgbClr val="FFFFFF"/>
          </a:solidFill>
          <a:ln w="4191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lnSpc>
                <a:spcPct val="160000"/>
              </a:lnSpc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[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별표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22]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엘리베이터 안전기준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(KC 2050-51 : 2022)</a:t>
            </a:r>
          </a:p>
          <a:p>
            <a:pPr marL="139700" marR="0" indent="-139700" algn="just" fontAlgn="base" latinLnBrk="1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8.3.2.3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카 벽 전체 또는 일부에 사용되는 유리는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KS L 2004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에 적합한 접합유리이어야 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높이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700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㎜에서 떨어지는 것과 동등한 충격에너지의 연질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진자충격장치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(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별표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9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참조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)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다만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표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8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과 같은 평면 유리로 된 카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 벽의 부품들이 모든 면에서 틀에 끼여져 있는 경우</a:t>
            </a:r>
            <a:r>
              <a:rPr lang="en-US" altLang="ko-KR" sz="1600" kern="0" spc="-40" dirty="0" smtClean="0">
                <a:solidFill>
                  <a:srgbClr val="0CB458"/>
                </a:solidFill>
                <a:latin typeface="+mj-ea"/>
              </a:rPr>
              <a:t>, 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상기의 충격시험은 필요하지 않다</a:t>
            </a:r>
            <a:r>
              <a:rPr lang="en-US" altLang="ko-KR" sz="1600" kern="0" spc="-40" dirty="0" smtClean="0">
                <a:solidFill>
                  <a:srgbClr val="0CB458"/>
                </a:solidFill>
                <a:latin typeface="+mj-ea"/>
              </a:rPr>
              <a:t>.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상기의 충격시험은 카 벽의 내부 면에서 수행</a:t>
            </a:r>
            <a:endParaRPr lang="ko-KR" altLang="en-US" sz="1600" kern="0" spc="-40" dirty="0">
              <a:solidFill>
                <a:srgbClr val="000000"/>
              </a:solidFill>
              <a:latin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60439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8033" y="1436938"/>
            <a:ext cx="11450790" cy="47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카상부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보호난간 일부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미설치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가능 여부 논의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277550" y="380489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358034" y="4895730"/>
            <a:ext cx="11537875" cy="93256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 fontAlgn="base">
              <a:lnSpc>
                <a:spcPct val="155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작업공간에서 점검이 가능하고 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후면부에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 접근 할 수 없도록 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경사형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 구조물 설치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경고문구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등</a:t>
            </a:r>
            <a:endParaRPr lang="en-US" altLang="ko-KR" sz="1600" kern="0" spc="-4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base">
              <a:lnSpc>
                <a:spcPct val="155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조치를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한 경우 보호난간 미 설치가능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발보호판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 필수 설치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  <a:endParaRPr lang="ko-KR" altLang="en-US" sz="1600" kern="0" spc="-4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58033" y="4393084"/>
            <a:ext cx="11533796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  <p:pic>
        <p:nvPicPr>
          <p:cNvPr id="5" name="_x481805248" descr="EMB0000583003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697" y="609599"/>
            <a:ext cx="2731732" cy="54737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_x341019648"/>
          <p:cNvSpPr>
            <a:spLocks noChangeArrowheads="1"/>
          </p:cNvSpPr>
          <p:nvPr/>
        </p:nvSpPr>
        <p:spPr bwMode="auto">
          <a:xfrm>
            <a:off x="353170" y="1969151"/>
            <a:ext cx="8454154" cy="2405849"/>
          </a:xfrm>
          <a:prstGeom prst="rect">
            <a:avLst/>
          </a:prstGeom>
          <a:solidFill>
            <a:srgbClr val="FFFFFF"/>
          </a:solidFill>
          <a:ln w="4191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lnSpc>
                <a:spcPct val="160000"/>
              </a:lnSpc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[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별표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22]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엘리베이터 안전기준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(KC 2050-51 : 2022)</a:t>
            </a:r>
          </a:p>
          <a:p>
            <a:pPr marL="152400" marR="0" indent="-1524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8.7.4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보호난간은 다음과 같아야 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</a:t>
            </a:r>
            <a:endParaRPr lang="ko-KR" altLang="en-US" sz="1600" kern="0" spc="-40" dirty="0" smtClean="0">
              <a:solidFill>
                <a:srgbClr val="000000"/>
              </a:solidFill>
              <a:latin typeface="+mj-ea"/>
            </a:endParaRPr>
          </a:p>
          <a:p>
            <a:pPr marL="152400" marR="0" indent="-1524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가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)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보호난간은 손잡이와 보호난간의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1/2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높이에 있는 중간 봉으로 구성되어야 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</a:t>
            </a:r>
            <a:endParaRPr lang="ko-KR" altLang="en-US" sz="1600" kern="0" spc="-40" dirty="0" smtClean="0">
              <a:solidFill>
                <a:srgbClr val="000000"/>
              </a:solidFill>
              <a:latin typeface="+mj-ea"/>
            </a:endParaRPr>
          </a:p>
          <a:p>
            <a:pPr marL="152400" marR="0" indent="-1524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나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)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보호난간의 높이는 보호난간의 손잡이 안쪽 가장자리와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승강로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벽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(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그림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17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참조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)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사이의 수평거리를 고려하여 다음 구분에 따른 수치 이상이어야 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</a:t>
            </a:r>
            <a:endParaRPr lang="ko-KR" altLang="en-US" sz="1600" kern="0" spc="-40" dirty="0" smtClean="0">
              <a:solidFill>
                <a:srgbClr val="000000"/>
              </a:solidFill>
              <a:latin typeface="+mj-ea"/>
            </a:endParaRPr>
          </a:p>
          <a:p>
            <a:pPr marL="152400" marR="0" indent="-1524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)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보호난간은 카 지붕의 가장자리로부터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0.15m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이내에 위치되어야 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</a:t>
            </a:r>
            <a:endParaRPr lang="ko-KR" altLang="en-US" sz="1600" kern="0" spc="-40" dirty="0">
              <a:solidFill>
                <a:srgbClr val="000000"/>
              </a:solidFill>
              <a:latin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94499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85252" y="1474795"/>
            <a:ext cx="1160784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지지빔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허용응력 적용 방법 </a:t>
            </a:r>
            <a:r>
              <a:rPr lang="ko-KR" altLang="en-US" b="1" kern="0" dirty="0" smtClean="0">
                <a:solidFill>
                  <a:srgbClr val="000000"/>
                </a:solidFill>
                <a:latin typeface="휴먼명조"/>
                <a:ea typeface="휴먼명조"/>
              </a:rPr>
              <a:t>논의</a:t>
            </a:r>
            <a:endParaRPr lang="ko-KR" altLang="en-US" b="1" kern="0" dirty="0">
              <a:solidFill>
                <a:srgbClr val="000000"/>
              </a:solidFill>
              <a:latin typeface="휴먼명조"/>
              <a:ea typeface="휴먼명조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8430" y="1929963"/>
            <a:ext cx="11429377" cy="27699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soli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ASME A17.1-2019</a:t>
            </a:r>
            <a:endParaRPr lang="en-US" altLang="ko-KR" sz="1600" kern="0" spc="-4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2.9.4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기계류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도르래 빔 또는 바닥 및 관련 지지대의 허용 가능한 응력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2.9.4.1 2.9.2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또는 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2.9.6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에 명시된 바와 같이 계산된 부하를 토대로 모든 기계류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도르래 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,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빔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바닥 및 관련 지지대의 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유니트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 응력은 다음 표준에 의해 명시된 </a:t>
            </a:r>
            <a:r>
              <a:rPr lang="ko-KR" altLang="en-US" sz="1600" kern="0" spc="-40" dirty="0" err="1">
                <a:solidFill>
                  <a:srgbClr val="0CB458"/>
                </a:solidFill>
                <a:latin typeface="+mj-ea"/>
                <a:ea typeface="+mj-ea"/>
              </a:rPr>
              <a:t>정하중에</a:t>
            </a:r>
            <a:r>
              <a:rPr lang="ko-KR" altLang="en-US" sz="1600" kern="0" spc="-40" dirty="0">
                <a:solidFill>
                  <a:srgbClr val="0CB458"/>
                </a:solidFill>
                <a:latin typeface="+mj-ea"/>
                <a:ea typeface="+mj-ea"/>
              </a:rPr>
              <a:t> 대해 허용된 값의 </a:t>
            </a:r>
            <a:r>
              <a:rPr lang="en-US" altLang="ko-KR" sz="1600" kern="0" spc="-40" dirty="0">
                <a:solidFill>
                  <a:srgbClr val="0CB458"/>
                </a:solidFill>
                <a:latin typeface="+mj-ea"/>
                <a:ea typeface="+mj-ea"/>
              </a:rPr>
              <a:t>80%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을 초과해서는 안 된다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	(a) 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구조강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. </a:t>
            </a:r>
            <a:r>
              <a:rPr lang="en-US" altLang="ko-KR" sz="1600" kern="0" spc="-40" dirty="0">
                <a:solidFill>
                  <a:srgbClr val="0CB458"/>
                </a:solidFill>
                <a:latin typeface="+mj-ea"/>
                <a:ea typeface="+mj-ea"/>
              </a:rPr>
              <a:t>AISC Book No. S326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또는 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CAN/CSA-S15.1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중 해당되는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기준이 적용된다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(Part 9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참조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kern="0" spc="-40" dirty="0" smtClean="0">
                <a:solidFill>
                  <a:srgbClr val="000000"/>
                </a:solidFill>
                <a:latin typeface="+mj-ea"/>
              </a:rPr>
              <a:t>※ AISC S326: </a:t>
            </a:r>
            <a:r>
              <a:rPr lang="ko-KR" altLang="en-US" kern="0" spc="-40" dirty="0" err="1" smtClean="0">
                <a:solidFill>
                  <a:srgbClr val="000000"/>
                </a:solidFill>
                <a:latin typeface="+mj-ea"/>
              </a:rPr>
              <a:t>굽힘부재</a:t>
            </a:r>
            <a:r>
              <a:rPr lang="en-US" altLang="ko-KR" kern="0" spc="-40" dirty="0" smtClean="0">
                <a:solidFill>
                  <a:srgbClr val="000000"/>
                </a:solidFill>
                <a:latin typeface="+mj-ea"/>
              </a:rPr>
              <a:t>(Bending </a:t>
            </a:r>
            <a:r>
              <a:rPr lang="en-US" altLang="ko-KR" kern="0" spc="-40" dirty="0" err="1" smtClean="0">
                <a:solidFill>
                  <a:srgbClr val="000000"/>
                </a:solidFill>
                <a:latin typeface="+mj-ea"/>
              </a:rPr>
              <a:t>Menber</a:t>
            </a:r>
            <a:r>
              <a:rPr lang="en-US" altLang="ko-KR" kern="0" spc="-40" dirty="0" smtClean="0">
                <a:solidFill>
                  <a:srgbClr val="000000"/>
                </a:solidFill>
                <a:latin typeface="+mj-ea"/>
              </a:rPr>
              <a:t>) Members with </a:t>
            </a:r>
            <a:r>
              <a:rPr lang="en-US" altLang="ko-KR" kern="0" spc="-40" dirty="0" err="1" smtClean="0">
                <a:solidFill>
                  <a:srgbClr val="000000"/>
                </a:solidFill>
                <a:latin typeface="+mj-ea"/>
              </a:rPr>
              <a:t>Compect</a:t>
            </a:r>
            <a:r>
              <a:rPr lang="en-US" altLang="ko-KR" kern="0" spc="-40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lang="en-US" altLang="ko-KR" kern="0" spc="-40" dirty="0" err="1" smtClean="0">
                <a:solidFill>
                  <a:srgbClr val="000000"/>
                </a:solidFill>
                <a:latin typeface="+mj-ea"/>
              </a:rPr>
              <a:t>Setions</a:t>
            </a:r>
            <a:r>
              <a:rPr lang="en-US" altLang="ko-KR" kern="0" spc="-40" dirty="0" smtClean="0">
                <a:solidFill>
                  <a:srgbClr val="0CB458"/>
                </a:solidFill>
                <a:latin typeface="+mj-ea"/>
              </a:rPr>
              <a:t>(</a:t>
            </a:r>
            <a:r>
              <a:rPr lang="ko-KR" altLang="en-US" kern="0" spc="-40" dirty="0" smtClean="0">
                <a:solidFill>
                  <a:srgbClr val="0CB458"/>
                </a:solidFill>
                <a:latin typeface="+mj-ea"/>
              </a:rPr>
              <a:t>조밀단면</a:t>
            </a:r>
            <a:r>
              <a:rPr lang="en-US" altLang="ko-KR" kern="0" spc="-40" dirty="0" smtClean="0">
                <a:solidFill>
                  <a:srgbClr val="0CB458"/>
                </a:solidFill>
                <a:latin typeface="+mj-ea"/>
              </a:rPr>
              <a:t>) </a:t>
            </a:r>
            <a:r>
              <a:rPr lang="en-US" altLang="ko-KR" kern="0" spc="-40" dirty="0" err="1" smtClean="0">
                <a:solidFill>
                  <a:srgbClr val="0CB458"/>
                </a:solidFill>
                <a:latin typeface="+mj-ea"/>
              </a:rPr>
              <a:t>Fb</a:t>
            </a:r>
            <a:r>
              <a:rPr lang="en-US" altLang="ko-KR" kern="0" spc="-40" dirty="0" smtClean="0">
                <a:solidFill>
                  <a:srgbClr val="0CB458"/>
                </a:solidFill>
                <a:latin typeface="+mj-ea"/>
              </a:rPr>
              <a:t> = 0.66 </a:t>
            </a:r>
            <a:r>
              <a:rPr lang="en-US" altLang="ko-KR" kern="0" spc="-40" dirty="0" err="1" smtClean="0">
                <a:solidFill>
                  <a:srgbClr val="0CB458"/>
                </a:solidFill>
                <a:latin typeface="+mj-ea"/>
              </a:rPr>
              <a:t>Fy</a:t>
            </a:r>
            <a:endParaRPr lang="en-US" altLang="ko-KR" kern="0" spc="-40" dirty="0" smtClean="0">
              <a:solidFill>
                <a:srgbClr val="0CB458"/>
              </a:solidFill>
              <a:latin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kern="0" spc="-40" dirty="0" smtClean="0">
                <a:solidFill>
                  <a:srgbClr val="0CB458"/>
                </a:solidFill>
                <a:latin typeface="+mj-ea"/>
              </a:rPr>
              <a:t>                                                       </a:t>
            </a:r>
            <a:r>
              <a:rPr lang="en-US" altLang="ko-KR" kern="0" spc="-40" dirty="0" smtClean="0">
                <a:solidFill>
                  <a:srgbClr val="000000"/>
                </a:solidFill>
                <a:latin typeface="+mj-ea"/>
              </a:rPr>
              <a:t>Members with </a:t>
            </a:r>
            <a:r>
              <a:rPr lang="en-US" altLang="ko-KR" kern="0" spc="-40" dirty="0" err="1" smtClean="0">
                <a:solidFill>
                  <a:srgbClr val="000000"/>
                </a:solidFill>
                <a:latin typeface="+mj-ea"/>
              </a:rPr>
              <a:t>Noncompect</a:t>
            </a:r>
            <a:r>
              <a:rPr lang="en-US" altLang="ko-KR" kern="0" spc="-40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lang="en-US" altLang="ko-KR" kern="0" spc="-40" dirty="0" err="1" smtClean="0">
                <a:solidFill>
                  <a:srgbClr val="000000"/>
                </a:solidFill>
                <a:latin typeface="+mj-ea"/>
              </a:rPr>
              <a:t>Setions</a:t>
            </a:r>
            <a:r>
              <a:rPr lang="en-US" altLang="ko-KR" kern="0" spc="-40" dirty="0" smtClean="0">
                <a:solidFill>
                  <a:srgbClr val="0CB458"/>
                </a:solidFill>
                <a:latin typeface="+mj-ea"/>
              </a:rPr>
              <a:t>(</a:t>
            </a:r>
            <a:r>
              <a:rPr lang="ko-KR" altLang="en-US" kern="0" spc="-40" dirty="0" err="1" smtClean="0">
                <a:solidFill>
                  <a:srgbClr val="0CB458"/>
                </a:solidFill>
                <a:latin typeface="+mj-ea"/>
              </a:rPr>
              <a:t>비조밀단면</a:t>
            </a:r>
            <a:r>
              <a:rPr lang="en-US" altLang="ko-KR" kern="0" spc="-40" dirty="0" smtClean="0">
                <a:solidFill>
                  <a:srgbClr val="0CB458"/>
                </a:solidFill>
                <a:latin typeface="+mj-ea"/>
              </a:rPr>
              <a:t>) </a:t>
            </a:r>
            <a:r>
              <a:rPr lang="en-US" altLang="ko-KR" kern="0" spc="-40" dirty="0" err="1" smtClean="0">
                <a:solidFill>
                  <a:srgbClr val="0CB458"/>
                </a:solidFill>
                <a:latin typeface="+mj-ea"/>
              </a:rPr>
              <a:t>Fb</a:t>
            </a:r>
            <a:r>
              <a:rPr lang="en-US" altLang="ko-KR" kern="0" spc="-40" dirty="0" smtClean="0">
                <a:solidFill>
                  <a:srgbClr val="0CB458"/>
                </a:solidFill>
                <a:latin typeface="+mj-ea"/>
              </a:rPr>
              <a:t> = 0.60 </a:t>
            </a:r>
            <a:r>
              <a:rPr lang="en-US" altLang="ko-KR" kern="0" spc="-40" dirty="0" err="1" smtClean="0">
                <a:solidFill>
                  <a:srgbClr val="0CB458"/>
                </a:solidFill>
                <a:latin typeface="+mj-ea"/>
              </a:rPr>
              <a:t>Fy</a:t>
            </a: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79719" y="5483076"/>
            <a:ext cx="11429377" cy="120032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Char char="-"/>
            </a:pP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구동기 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지지빔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 및 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히치빔에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 적용하는 설계기준은 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ASME A17.1 2.9.6, 2.9.4.1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에 의해 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동하중을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 고려하여 항복하중의 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80%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및         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                 AISC 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Book No, S326 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항복응력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×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비조밀단면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0.60 or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조밀단면 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0.66)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</a:t>
            </a:r>
          </a:p>
          <a:p>
            <a:pPr algn="just" fontAlgn="base" latinLnBrk="1">
              <a:lnSpc>
                <a:spcPct val="150000"/>
              </a:lnSpc>
              <a:tabLst>
                <a:tab pos="1993900" algn="l"/>
              </a:tabLst>
            </a:pPr>
            <a:r>
              <a:rPr lang="en-US" altLang="ko-KR" sz="1600" b="1" kern="0" spc="-40" dirty="0" smtClean="0">
                <a:solidFill>
                  <a:srgbClr val="000000"/>
                </a:solidFill>
                <a:latin typeface="+mj-ea"/>
                <a:ea typeface="+mj-ea"/>
              </a:rPr>
              <a:t> ※ </a:t>
            </a:r>
            <a:r>
              <a:rPr lang="ko-KR" altLang="en-US" sz="1600" b="1" kern="0" spc="-40" dirty="0" err="1">
                <a:solidFill>
                  <a:srgbClr val="0CB458"/>
                </a:solidFill>
                <a:latin typeface="+mj-ea"/>
                <a:ea typeface="+mj-ea"/>
              </a:rPr>
              <a:t>지지빔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 허용응력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=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항복하중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×0.6×0.8 = 27500×0.6×0.8 = 13200 N/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㎠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79720" y="4946938"/>
            <a:ext cx="11429376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17410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379719" y="5483076"/>
            <a:ext cx="11429377" cy="120032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Char char="-"/>
            </a:pP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구동기 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지지빔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 및 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히치빔에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 적용하는 설계기준은 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ASME A17.1 2.9.6, 2.9.4.1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에 의해 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동하중을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 고려하여 항복하중의 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80%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및         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                 AISC 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Book No, S326 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항복응력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×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비조밀단면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0.60 or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조밀단면 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0.66)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</a:t>
            </a:r>
          </a:p>
          <a:p>
            <a:pPr algn="just" fontAlgn="base" latinLnBrk="1">
              <a:lnSpc>
                <a:spcPct val="150000"/>
              </a:lnSpc>
              <a:tabLst>
                <a:tab pos="1993900" algn="l"/>
              </a:tabLst>
            </a:pPr>
            <a:r>
              <a:rPr lang="en-US" altLang="ko-KR" sz="1600" b="1" kern="0" spc="-40" dirty="0" smtClean="0">
                <a:solidFill>
                  <a:srgbClr val="000000"/>
                </a:solidFill>
                <a:latin typeface="+mj-ea"/>
                <a:ea typeface="+mj-ea"/>
              </a:rPr>
              <a:t> ※ </a:t>
            </a:r>
            <a:r>
              <a:rPr lang="ko-KR" altLang="en-US" sz="1600" b="1" kern="0" spc="-40" dirty="0" err="1">
                <a:solidFill>
                  <a:srgbClr val="0CB458"/>
                </a:solidFill>
                <a:latin typeface="+mj-ea"/>
                <a:ea typeface="+mj-ea"/>
              </a:rPr>
              <a:t>지지빔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 허용응력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=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항복하중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×0.6×0.8 = 27500×0.6×0.8 = 13200 N/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㎠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79720" y="4946938"/>
            <a:ext cx="11429376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  <p:pic>
        <p:nvPicPr>
          <p:cNvPr id="1030" name="Picture 6" descr="소스 이미지 보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8" y="1467295"/>
            <a:ext cx="5657851" cy="3442097"/>
          </a:xfrm>
          <a:prstGeom prst="rect">
            <a:avLst/>
          </a:prstGeom>
          <a:noFill/>
        </p:spPr>
      </p:pic>
      <p:pic>
        <p:nvPicPr>
          <p:cNvPr id="1032" name="Picture 8" descr="소스 이미지 보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3325" y="1504950"/>
            <a:ext cx="5565775" cy="333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117410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48342" y="1484467"/>
            <a:ext cx="11390811" cy="371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10000"/>
              </a:lnSpc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추락방지장치 용량</a:t>
            </a:r>
            <a:r>
              <a:rPr lang="en-US" altLang="ko-KR" b="1" kern="0" dirty="0">
                <a:solidFill>
                  <a:srgbClr val="000000"/>
                </a:solidFill>
                <a:latin typeface="휴먼명조"/>
                <a:ea typeface="휴먼명조"/>
              </a:rPr>
              <a:t>(P)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선정시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로프무게 포함 가능여부 논의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36849" y="232625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7409" name="_x467199680" descr="DRW0000691404a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444" y="3312448"/>
            <a:ext cx="2124168" cy="8956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351244" y="5497771"/>
            <a:ext cx="11506927" cy="423257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marL="350520" indent="-350520" algn="just" fontAlgn="base">
              <a:lnSpc>
                <a:spcPct val="15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-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카 무게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(P)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에 의해 지지되는 부속품에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매다는 장치 포함 </a:t>
            </a:r>
            <a:r>
              <a:rPr lang="ko-KR" altLang="en-US" sz="1600" b="1" kern="0" spc="-40" dirty="0" smtClean="0">
                <a:solidFill>
                  <a:srgbClr val="0CB458"/>
                </a:solidFill>
                <a:latin typeface="+mj-ea"/>
                <a:ea typeface="+mj-ea"/>
              </a:rPr>
              <a:t>제외</a:t>
            </a:r>
            <a:endParaRPr lang="ko-KR" altLang="en-US" sz="1600" b="1" kern="0" spc="-40" dirty="0">
              <a:solidFill>
                <a:srgbClr val="0CB458"/>
              </a:solidFill>
              <a:latin typeface="+mj-ea"/>
              <a:ea typeface="+mj-ea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51244" y="5003915"/>
            <a:ext cx="11509829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46889" y="1809692"/>
            <a:ext cx="11506927" cy="3184974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[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별표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5]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추락방지안전장치 안전기준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(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제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3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조제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1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항제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4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호 관련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) KC 1030-04 : 2022</a:t>
            </a:r>
          </a:p>
          <a:p>
            <a:pPr algn="just" fontAlgn="base">
              <a:lnSpc>
                <a:spcPct val="110000"/>
              </a:lnSpc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5.3.3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허용 중량의 계산</a:t>
            </a:r>
          </a:p>
          <a:p>
            <a:pPr marL="152400" marR="0" indent="-152400" algn="just" fontAlgn="base" latinLnBrk="1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5.3.3.1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단일 중량에 대해 인증되는 추락방지안전장치 허용 중량은 다음 공식을 사용하여 계산해야 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</a:t>
            </a:r>
            <a:endParaRPr lang="ko-KR" altLang="en-US" sz="1600" kern="0" spc="-40" dirty="0" smtClean="0">
              <a:solidFill>
                <a:srgbClr val="000000"/>
              </a:solidFill>
              <a:latin typeface="+mj-ea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여기서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 </a:t>
            </a:r>
            <a:endParaRPr lang="ko-KR" altLang="en-US" sz="1600" kern="0" spc="-40" dirty="0" smtClean="0">
              <a:solidFill>
                <a:srgbClr val="000000"/>
              </a:solidFill>
              <a:latin typeface="+mj-ea"/>
            </a:endParaRPr>
          </a:p>
          <a:p>
            <a:pPr marL="1524000" marR="0" indent="-15240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FB 5.3.2.3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에 따라 구해진 제동력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[N]</a:t>
            </a:r>
            <a:endParaRPr lang="ko-KR" altLang="en-US" sz="1600" kern="0" spc="-40" dirty="0" smtClean="0">
              <a:solidFill>
                <a:srgbClr val="000000"/>
              </a:solidFill>
              <a:latin typeface="+mj-ea"/>
            </a:endParaRPr>
          </a:p>
          <a:p>
            <a:pPr marL="1524000" marR="0" indent="-15240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P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빈 카 및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카에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의해 지지되는 부속품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(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이동케이블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보상 로프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/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체인 등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)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의 중량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[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㎏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]</a:t>
            </a:r>
            <a:endParaRPr lang="ko-KR" altLang="en-US" sz="1600" kern="0" spc="-40" dirty="0" smtClean="0">
              <a:solidFill>
                <a:srgbClr val="000000"/>
              </a:solidFill>
              <a:latin typeface="+mj-ea"/>
            </a:endParaRPr>
          </a:p>
          <a:p>
            <a:pPr marL="1524000" marR="0" indent="-15240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Q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정격하중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[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㎏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]</a:t>
            </a:r>
            <a:endParaRPr lang="ko-KR" altLang="en-US" sz="1600" kern="0" spc="-40" dirty="0" smtClean="0">
              <a:solidFill>
                <a:srgbClr val="000000"/>
              </a:solidFill>
              <a:latin typeface="+mj-ea"/>
            </a:endParaRPr>
          </a:p>
          <a:p>
            <a:pPr marL="1524000" marR="0" indent="-15240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(P + Q)1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허용중량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[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㎏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]</a:t>
            </a:r>
            <a:endParaRPr lang="ko-KR" altLang="en-US" sz="1600" kern="0" spc="-40" dirty="0">
              <a:solidFill>
                <a:srgbClr val="000000"/>
              </a:solidFill>
              <a:latin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50153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47984" y="1408373"/>
            <a:ext cx="11564983" cy="47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710" marR="0" indent="-346710"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기계실 있는 엘리베이터</a:t>
            </a:r>
            <a:r>
              <a:rPr lang="en-US" altLang="ko-KR" b="1" kern="0" dirty="0">
                <a:solidFill>
                  <a:srgbClr val="000000"/>
                </a:solidFill>
                <a:latin typeface="휴먼명조"/>
                <a:ea typeface="휴먼명조"/>
              </a:rPr>
              <a:t>(MR)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에서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승강로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내 과속조절기 설치 가능 여부 논의 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6728" y="284099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43437" y="5651548"/>
            <a:ext cx="11518363" cy="43249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626110" marR="0" indent="-626110"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-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원격으로 작동시험을 할 수 있는 수단이 있을 경우 가능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343437" y="5165261"/>
            <a:ext cx="11533796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45251" y="1841500"/>
            <a:ext cx="11529249" cy="323934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[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별표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22] KC 2050-51 : 2022</a:t>
            </a:r>
          </a:p>
          <a:p>
            <a:pPr marL="152400" marR="0" indent="-152400" algn="just" fontAlgn="base" latinLnBrk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6.6.6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비상운전 및 작동시험을 위한 장치</a:t>
            </a:r>
          </a:p>
          <a:p>
            <a:pPr marL="139700" marR="0" indent="-139700" algn="just" fontAlgn="base" latinLnBrk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6.6.6.1 6.6.4.3, 6.6.4.4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및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6.6.4.5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의 경우 비상운전 및 작동시험에 필요한 장치는 엘리베이터의 모든 비상운전 및 작동시험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(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권상능력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추락방지안전장치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완충기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상승과속방지수단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문열림출발방지수단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럽처밸브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유량제한기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멈춤쇠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장치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완충형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정지수단 및 압력장치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)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을 승강로 외부에서 수행하기에 적합한 패널에 제공되어야 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이 패널에는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점검자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등 자격자만 접근할 수 있어야 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비상운전 및 작동시험을 위한 장치가 기계류 공간 내에 보호되지 않는 경우 다음과 같은 적절한 덮개로 둘러쌓아야 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</a:t>
            </a:r>
            <a:endParaRPr lang="ko-KR" altLang="en-US" sz="1600" kern="0" spc="-40" dirty="0" smtClean="0">
              <a:solidFill>
                <a:srgbClr val="000000"/>
              </a:solidFill>
              <a:latin typeface="+mj-ea"/>
            </a:endParaRPr>
          </a:p>
          <a:p>
            <a:pPr marL="457200" marR="0" indent="-45720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가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)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승강로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내부 방향으로 열리지 않아야 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</a:t>
            </a:r>
            <a:endParaRPr lang="ko-KR" altLang="en-US" sz="1600" kern="0" spc="-40" dirty="0" smtClean="0">
              <a:solidFill>
                <a:srgbClr val="000000"/>
              </a:solidFill>
              <a:latin typeface="+mj-ea"/>
            </a:endParaRPr>
          </a:p>
          <a:p>
            <a:pPr marL="459740" marR="0" indent="-45974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나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)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열쇠로 조작되는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잠금장치가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있어야 하며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그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잠금장치는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열쇠 없이 다시 닫히고 잠길 수 있어야 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</a:t>
            </a:r>
            <a:endParaRPr lang="ko-KR" altLang="en-US" sz="1600" kern="0" spc="-40" dirty="0">
              <a:solidFill>
                <a:srgbClr val="000000"/>
              </a:solidFill>
              <a:latin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84384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77788" y="1448266"/>
            <a:ext cx="11575762" cy="47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안전라인 전압강하 허용오차 가능범위 논의 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364065" y="5576018"/>
            <a:ext cx="11446936" cy="661720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R="0" algn="just" fontAlgn="base" latinLnBrk="1">
              <a:spcBef>
                <a:spcPts val="300"/>
              </a:spcBef>
              <a:spcAft>
                <a:spcPts val="300"/>
              </a:spcAft>
            </a:pPr>
            <a:r>
              <a:rPr lang="ko-KR" altLang="en-US" sz="1600" b="1" kern="0" spc="-40" dirty="0" smtClean="0">
                <a:solidFill>
                  <a:srgbClr val="0CB458"/>
                </a:solidFill>
                <a:latin typeface="+mj-ea"/>
                <a:ea typeface="+mj-ea"/>
              </a:rPr>
              <a:t>전압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강하 시 </a:t>
            </a:r>
            <a:r>
              <a:rPr lang="ko-KR" altLang="en-US" sz="1600" b="1" kern="0" spc="-40" dirty="0" err="1">
                <a:solidFill>
                  <a:srgbClr val="0CB458"/>
                </a:solidFill>
                <a:latin typeface="+mj-ea"/>
                <a:ea typeface="+mj-ea"/>
              </a:rPr>
              <a:t>전자접촉기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 등 오작동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(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고장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)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전압 범위 이내 적용함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. </a:t>
            </a:r>
          </a:p>
          <a:p>
            <a:pPr marR="0" algn="just" fontAlgn="base" latinLnBrk="1">
              <a:spcBef>
                <a:spcPts val="300"/>
              </a:spcBef>
              <a:spcAft>
                <a:spcPts val="300"/>
              </a:spcAft>
            </a:pP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  <a:ea typeface="+mj-ea"/>
              </a:rPr>
              <a:t>단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전압 강하 시 방지책에 대한 관련 증빙서류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고장분석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)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제출 요함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.</a:t>
            </a:r>
            <a:endParaRPr lang="ko-KR" altLang="en-US" sz="1600" kern="0" spc="-4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64064" y="5089731"/>
            <a:ext cx="11465079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81000" y="1892300"/>
            <a:ext cx="11429999" cy="3126497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[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별표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22] KC 2050-51 : 2022</a:t>
            </a:r>
          </a:p>
          <a:p>
            <a:pPr marL="152400" marR="0" indent="-152400" algn="just" fontAlgn="base" latinLnBrk="1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15.1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전기고장에 대한 보호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;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고장분석</a:t>
            </a:r>
          </a:p>
          <a:p>
            <a:pPr marL="152400" marR="0" indent="-152400" algn="just" fontAlgn="base" latinLnBrk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15.1.1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일반사항</a:t>
            </a:r>
          </a:p>
          <a:p>
            <a:pPr marL="152400" marR="0" indent="-15240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엘리베이터 전기설비에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15.1.2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에 열거된 어떤 하나의 고장은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15.1.3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및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(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또는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)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부속서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Ⅻ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에 기술된 상황에서 배제될 수 없다면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</a:t>
            </a:r>
          </a:p>
          <a:p>
            <a:pPr marL="152400" marR="0" indent="-15240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그 자체로 인해 엘리베이터의 위험한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오동작의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원인이 되지 않아야 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안전회로에 대해서는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15.2.3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을 참조한다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</a:t>
            </a:r>
            <a:endParaRPr lang="ko-KR" altLang="en-US" sz="1600" kern="0" spc="-40" dirty="0" smtClean="0">
              <a:solidFill>
                <a:srgbClr val="000000"/>
              </a:solidFill>
              <a:latin typeface="+mj-ea"/>
            </a:endParaRPr>
          </a:p>
          <a:p>
            <a:pPr marL="152400" marR="0" indent="-152400" algn="just" fontAlgn="base" latinLnBrk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15.1.2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예상되는 고장</a:t>
            </a:r>
          </a:p>
          <a:p>
            <a:pPr marL="152400" marR="0" indent="-15240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가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)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전압부재  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나</a:t>
            </a:r>
            <a:r>
              <a:rPr lang="en-US" altLang="ko-KR" sz="1600" kern="0" spc="-40" dirty="0" smtClean="0">
                <a:solidFill>
                  <a:srgbClr val="0CB458"/>
                </a:solidFill>
                <a:latin typeface="+mj-ea"/>
              </a:rPr>
              <a:t>) 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전압강하</a:t>
            </a:r>
          </a:p>
        </p:txBody>
      </p:sp>
    </p:spTree>
    <p:extLst>
      <p:ext uri="{BB962C8B-B14F-4D97-AF65-F5344CB8AC3E}">
        <p14:creationId xmlns="" xmlns:p14="http://schemas.microsoft.com/office/powerpoint/2010/main" val="19117006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07231" y="1419521"/>
            <a:ext cx="11435581" cy="47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균형로프 끝부분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바빗식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사용가능 여부 논의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07228" y="6077922"/>
            <a:ext cx="11435581" cy="474810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kern="0" spc="-60" dirty="0" smtClean="0">
                <a:solidFill>
                  <a:srgbClr val="000000"/>
                </a:solidFill>
                <a:latin typeface="휴먼명조"/>
                <a:ea typeface="휴먼명조"/>
              </a:rPr>
              <a:t>- </a:t>
            </a:r>
            <a:r>
              <a:rPr lang="en-US" altLang="ko-KR" kern="0" spc="-60" dirty="0">
                <a:solidFill>
                  <a:srgbClr val="000000"/>
                </a:solidFill>
                <a:latin typeface="휴먼명조"/>
                <a:ea typeface="휴먼명조"/>
              </a:rPr>
              <a:t>9.6.3</a:t>
            </a:r>
            <a:r>
              <a:rPr lang="ko-KR" altLang="en-US" kern="0" spc="-60" dirty="0">
                <a:solidFill>
                  <a:srgbClr val="000000"/>
                </a:solidFill>
                <a:latin typeface="휴먼명조"/>
                <a:ea typeface="휴먼명조"/>
              </a:rPr>
              <a:t>항 보상수단에서 요구되는 </a:t>
            </a:r>
            <a:r>
              <a:rPr lang="ko-KR" altLang="en-US" b="1" u="sng" kern="0" spc="-60" dirty="0">
                <a:solidFill>
                  <a:srgbClr val="0CB458"/>
                </a:solidFill>
                <a:uFill>
                  <a:solidFill>
                    <a:srgbClr val="000000"/>
                  </a:solidFill>
                </a:uFill>
                <a:latin typeface="휴먼명조"/>
                <a:ea typeface="휴먼명조"/>
              </a:rPr>
              <a:t>안전율 </a:t>
            </a:r>
            <a:r>
              <a:rPr lang="en-US" altLang="ko-KR" b="1" u="sng" kern="0" spc="-60" dirty="0">
                <a:solidFill>
                  <a:srgbClr val="0CB458"/>
                </a:solidFill>
                <a:uFill>
                  <a:solidFill>
                    <a:srgbClr val="000000"/>
                  </a:solidFill>
                </a:uFill>
                <a:latin typeface="휴먼명조"/>
                <a:ea typeface="휴먼명조"/>
              </a:rPr>
              <a:t>5</a:t>
            </a:r>
            <a:r>
              <a:rPr lang="ko-KR" altLang="en-US" b="1" u="sng" kern="0" spc="-60" dirty="0">
                <a:solidFill>
                  <a:srgbClr val="0CB458"/>
                </a:solidFill>
                <a:uFill>
                  <a:solidFill>
                    <a:srgbClr val="000000"/>
                  </a:solidFill>
                </a:uFill>
                <a:latin typeface="휴먼명조"/>
                <a:ea typeface="휴먼명조"/>
              </a:rPr>
              <a:t>이상의 증빙서류 제시하면 균형로프 주물단말처리 사용 가능</a:t>
            </a:r>
            <a:endParaRPr lang="ko-KR" altLang="en-US" sz="1100" kern="0" spc="0" dirty="0">
              <a:solidFill>
                <a:srgbClr val="0CB458"/>
              </a:solidFill>
              <a:effectLst/>
              <a:latin typeface="함초롬바탕" panose="02030604000101010101" pitchFamily="18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90354539"/>
              </p:ext>
            </p:extLst>
          </p:nvPr>
        </p:nvGraphicFramePr>
        <p:xfrm>
          <a:off x="394529" y="3642228"/>
          <a:ext cx="11435581" cy="1881213"/>
        </p:xfrm>
        <a:graphic>
          <a:graphicData uri="http://schemas.openxmlformats.org/drawingml/2006/table">
            <a:tbl>
              <a:tblPr/>
              <a:tblGrid>
                <a:gridCol w="3555171"/>
                <a:gridCol w="4310743"/>
                <a:gridCol w="3569667"/>
              </a:tblGrid>
              <a:tr h="39919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쐐기 형 소켓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53975" marR="53975" marT="53975" marB="5397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압착링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ko-KR" altLang="en-US" sz="1600" kern="0" spc="-4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매듭법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(ferrule secured eyes)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53975" marR="53975" marT="53975" marB="5397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kern="0" spc="-4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스웨이지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터미널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(swage terminals)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53975" marR="53975" marT="53975" marB="5397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E1"/>
                    </a:solidFill>
                  </a:tcPr>
                </a:tc>
              </a:tr>
              <a:tr h="1383119">
                <a:tc>
                  <a:txBody>
                    <a:bodyPr/>
                    <a:lstStyle/>
                    <a:p>
                      <a:pPr marL="205740" marR="0" indent="-20574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3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3975" marR="53975" marT="53975" marB="53975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5740" marR="0" indent="-20574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3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3975" marR="53975" marT="53975" marB="53975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5740" marR="0" indent="-20574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3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3975" marR="53975" marT="53975" marB="53975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060700" y="18415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407229" y="5556300"/>
            <a:ext cx="11435581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  <p:pic>
        <p:nvPicPr>
          <p:cNvPr id="13" name="_x503703976" descr="EMB0000732404f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015" y="4260274"/>
            <a:ext cx="2736850" cy="12150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945" y="4258397"/>
            <a:ext cx="3129741" cy="1126403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31411" y="4218855"/>
            <a:ext cx="3019879" cy="1256486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407228" y="1854200"/>
            <a:ext cx="11435581" cy="1541448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 fontAlgn="base"/>
            <a:r>
              <a:rPr lang="en-US" altLang="ko-KR" kern="0" spc="-40" dirty="0" smtClean="0">
                <a:solidFill>
                  <a:srgbClr val="000000"/>
                </a:solidFill>
                <a:latin typeface="+mj-ea"/>
              </a:rPr>
              <a:t>[</a:t>
            </a:r>
            <a:r>
              <a:rPr lang="ko-KR" altLang="en-US" kern="0" spc="-40" dirty="0" smtClean="0">
                <a:solidFill>
                  <a:srgbClr val="000000"/>
                </a:solidFill>
                <a:latin typeface="+mj-ea"/>
              </a:rPr>
              <a:t>별표</a:t>
            </a:r>
            <a:r>
              <a:rPr lang="en-US" altLang="ko-KR" kern="0" spc="-40" dirty="0" smtClean="0">
                <a:solidFill>
                  <a:srgbClr val="000000"/>
                </a:solidFill>
                <a:latin typeface="+mj-ea"/>
              </a:rPr>
              <a:t>22] KC 2050-51 : 2022</a:t>
            </a:r>
          </a:p>
          <a:p>
            <a:pPr marL="139700" marR="0" indent="-139700" algn="just" fontAlgn="base" latinLnBrk="1">
              <a:spcBef>
                <a:spcPts val="500"/>
              </a:spcBef>
              <a:spcAft>
                <a:spcPts val="0"/>
              </a:spcAft>
            </a:pPr>
            <a:r>
              <a:rPr lang="en-US" altLang="ko-KR" kern="0" spc="-40" dirty="0" smtClean="0">
                <a:solidFill>
                  <a:srgbClr val="000000"/>
                </a:solidFill>
                <a:latin typeface="+mj-ea"/>
              </a:rPr>
              <a:t>9.2.3.1 </a:t>
            </a:r>
            <a:r>
              <a:rPr lang="ko-KR" altLang="en-US" kern="0" spc="-40" dirty="0" smtClean="0">
                <a:solidFill>
                  <a:srgbClr val="000000"/>
                </a:solidFill>
                <a:latin typeface="+mj-ea"/>
              </a:rPr>
              <a:t>매다는 장치 끝부분은 자체 조임 </a:t>
            </a:r>
            <a:r>
              <a:rPr lang="ko-KR" altLang="en-US" kern="0" spc="-40" dirty="0" smtClean="0">
                <a:solidFill>
                  <a:srgbClr val="0CB458"/>
                </a:solidFill>
                <a:latin typeface="+mj-ea"/>
              </a:rPr>
              <a:t>쐐기 형 소켓</a:t>
            </a:r>
            <a:r>
              <a:rPr lang="en-US" altLang="ko-KR" kern="0" spc="-40" dirty="0" smtClean="0">
                <a:solidFill>
                  <a:srgbClr val="0CB458"/>
                </a:solidFill>
                <a:latin typeface="+mj-ea"/>
              </a:rPr>
              <a:t>, </a:t>
            </a:r>
            <a:r>
              <a:rPr lang="ko-KR" altLang="en-US" kern="0" spc="-40" dirty="0" err="1" smtClean="0">
                <a:solidFill>
                  <a:srgbClr val="0CB458"/>
                </a:solidFill>
                <a:latin typeface="+mj-ea"/>
              </a:rPr>
              <a:t>압착링</a:t>
            </a:r>
            <a:r>
              <a:rPr lang="ko-KR" altLang="en-US" kern="0" spc="-40" dirty="0" smtClean="0">
                <a:solidFill>
                  <a:srgbClr val="0CB458"/>
                </a:solidFill>
                <a:latin typeface="+mj-ea"/>
              </a:rPr>
              <a:t> </a:t>
            </a:r>
            <a:r>
              <a:rPr lang="ko-KR" altLang="en-US" kern="0" spc="-40" dirty="0" err="1" smtClean="0">
                <a:solidFill>
                  <a:srgbClr val="0CB458"/>
                </a:solidFill>
                <a:latin typeface="+mj-ea"/>
              </a:rPr>
              <a:t>매듭법</a:t>
            </a:r>
            <a:r>
              <a:rPr lang="en-US" altLang="ko-KR" kern="0" spc="-40" dirty="0" smtClean="0">
                <a:solidFill>
                  <a:srgbClr val="0CB458"/>
                </a:solidFill>
                <a:latin typeface="+mj-ea"/>
              </a:rPr>
              <a:t>(ferrule secured eyes), </a:t>
            </a:r>
            <a:r>
              <a:rPr lang="ko-KR" altLang="en-US" kern="0" spc="-40" dirty="0" err="1" smtClean="0">
                <a:solidFill>
                  <a:srgbClr val="0CB458"/>
                </a:solidFill>
                <a:latin typeface="+mj-ea"/>
              </a:rPr>
              <a:t>스웨이지</a:t>
            </a:r>
            <a:r>
              <a:rPr lang="ko-KR" altLang="en-US" kern="0" spc="-40" dirty="0" smtClean="0">
                <a:solidFill>
                  <a:srgbClr val="0CB458"/>
                </a:solidFill>
                <a:latin typeface="+mj-ea"/>
              </a:rPr>
              <a:t> 터미널</a:t>
            </a:r>
            <a:r>
              <a:rPr lang="en-US" altLang="ko-KR" kern="0" spc="-40" dirty="0" smtClean="0">
                <a:solidFill>
                  <a:srgbClr val="0CB458"/>
                </a:solidFill>
                <a:latin typeface="+mj-ea"/>
              </a:rPr>
              <a:t>(swage terminals)</a:t>
            </a:r>
            <a:r>
              <a:rPr lang="ko-KR" altLang="en-US" kern="0" spc="-40" dirty="0" smtClean="0">
                <a:solidFill>
                  <a:srgbClr val="000000"/>
                </a:solidFill>
                <a:latin typeface="+mj-ea"/>
              </a:rPr>
              <a:t>에 의해 카</a:t>
            </a:r>
            <a:r>
              <a:rPr lang="en-US" altLang="ko-KR" kern="0" spc="-40" dirty="0" smtClean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kern="0" spc="-40" dirty="0" err="1" smtClean="0">
                <a:solidFill>
                  <a:srgbClr val="000000"/>
                </a:solidFill>
                <a:latin typeface="+mj-ea"/>
              </a:rPr>
              <a:t>균형추</a:t>
            </a:r>
            <a:r>
              <a:rPr lang="en-US" altLang="ko-KR" kern="0" spc="-40" dirty="0" smtClean="0">
                <a:solidFill>
                  <a:srgbClr val="000000"/>
                </a:solidFill>
                <a:latin typeface="+mj-ea"/>
              </a:rPr>
              <a:t>/</a:t>
            </a:r>
            <a:r>
              <a:rPr lang="ko-KR" altLang="en-US" kern="0" spc="-40" dirty="0" smtClean="0">
                <a:solidFill>
                  <a:srgbClr val="000000"/>
                </a:solidFill>
                <a:latin typeface="+mj-ea"/>
              </a:rPr>
              <a:t>평형추 또는 구멍에 꿰어 맨 매다는 장치 마감 부분</a:t>
            </a:r>
            <a:r>
              <a:rPr lang="en-US" altLang="ko-KR" kern="0" spc="-40" dirty="0" smtClean="0">
                <a:solidFill>
                  <a:srgbClr val="000000"/>
                </a:solidFill>
                <a:latin typeface="+mj-ea"/>
              </a:rPr>
              <a:t>(dead parts)</a:t>
            </a:r>
            <a:r>
              <a:rPr lang="ko-KR" altLang="en-US" kern="0" spc="-40" dirty="0" smtClean="0">
                <a:solidFill>
                  <a:srgbClr val="000000"/>
                </a:solidFill>
                <a:latin typeface="+mj-ea"/>
              </a:rPr>
              <a:t>의 지지대에 고정되어야 한다</a:t>
            </a:r>
            <a:r>
              <a:rPr lang="en-US" altLang="ko-KR" kern="0" spc="-40" dirty="0" smtClean="0">
                <a:solidFill>
                  <a:srgbClr val="000000"/>
                </a:solidFill>
                <a:latin typeface="+mj-ea"/>
              </a:rPr>
              <a:t>.</a:t>
            </a:r>
            <a:endParaRPr lang="ko-KR" altLang="en-US" kern="0" spc="-40" dirty="0" smtClean="0">
              <a:solidFill>
                <a:srgbClr val="000000"/>
              </a:solidFill>
              <a:latin typeface="+mj-ea"/>
            </a:endParaRPr>
          </a:p>
          <a:p>
            <a:pPr marL="152400" marR="0" indent="-152400" algn="just" fontAlgn="base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kern="0" spc="-40" dirty="0" smtClean="0">
                <a:solidFill>
                  <a:srgbClr val="000000"/>
                </a:solidFill>
                <a:latin typeface="+mj-ea"/>
              </a:rPr>
              <a:t>비고 매다는 장치 단말은 매다는 장치의 최소 파단하중의 </a:t>
            </a:r>
            <a:r>
              <a:rPr lang="en-US" altLang="ko-KR" kern="0" spc="-40" dirty="0" smtClean="0">
                <a:solidFill>
                  <a:srgbClr val="000000"/>
                </a:solidFill>
                <a:latin typeface="+mj-ea"/>
              </a:rPr>
              <a:t>80 % </a:t>
            </a:r>
            <a:r>
              <a:rPr lang="ko-KR" altLang="en-US" kern="0" spc="-40" dirty="0" smtClean="0">
                <a:solidFill>
                  <a:srgbClr val="000000"/>
                </a:solidFill>
                <a:latin typeface="+mj-ea"/>
              </a:rPr>
              <a:t>이상을 달성한다고 가정할 수 있다</a:t>
            </a:r>
            <a:r>
              <a:rPr lang="en-US" altLang="ko-KR" kern="0" spc="-40" dirty="0" smtClean="0">
                <a:solidFill>
                  <a:srgbClr val="000000"/>
                </a:solidFill>
                <a:latin typeface="+mj-ea"/>
              </a:rPr>
              <a:t>.</a:t>
            </a:r>
            <a:endParaRPr lang="ko-KR" altLang="en-US" kern="0" spc="-40" dirty="0">
              <a:solidFill>
                <a:srgbClr val="000000"/>
              </a:solidFill>
              <a:latin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63420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77743" y="1516790"/>
            <a:ext cx="11433340" cy="371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10000"/>
              </a:lnSpc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보호난간 </a:t>
            </a:r>
            <a:r>
              <a:rPr lang="en-US" altLang="ko-KR" b="1" kern="0" dirty="0">
                <a:solidFill>
                  <a:srgbClr val="000000"/>
                </a:solidFill>
                <a:latin typeface="휴먼명조"/>
                <a:ea typeface="휴먼명조"/>
              </a:rPr>
              <a:t>8.7.4 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라</a:t>
            </a:r>
            <a:r>
              <a:rPr lang="en-US" altLang="ko-KR" b="1" kern="0" dirty="0">
                <a:solidFill>
                  <a:srgbClr val="000000"/>
                </a:solidFill>
                <a:latin typeface="휴먼명조"/>
                <a:ea typeface="휴먼명조"/>
              </a:rPr>
              <a:t>)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항의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승강로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부품에 현수장치 포함 가능 여부 논의 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882900" y="2189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978900" y="37286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1506" name="_x489819080" descr="EMB0000732405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005" y="2004412"/>
            <a:ext cx="5681078" cy="30763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307225" y="5683480"/>
            <a:ext cx="11503857" cy="432491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 marL="626110" marR="0" indent="-626110" algn="just"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- 8.7.4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라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)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항의 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승강로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 부품에 로프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벨트 등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)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포함하므로 보호난간과 수평거리 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0.1 m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이상 적용함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.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 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307226" y="5197193"/>
            <a:ext cx="11521917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19925" y="2025881"/>
            <a:ext cx="5788775" cy="3175228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[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별표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22]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엘리베이터안전기준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KC 2050-51 : 2022</a:t>
            </a:r>
          </a:p>
          <a:p>
            <a:pPr marL="152400" marR="0" indent="-152400" algn="just" fontAlgn="base" latinLnBrk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8.7.4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보호난간은 다음과 같아야 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</a:t>
            </a:r>
            <a:endParaRPr lang="ko-KR" altLang="en-US" sz="1600" kern="0" spc="-40" dirty="0" smtClean="0">
              <a:solidFill>
                <a:srgbClr val="000000"/>
              </a:solidFill>
              <a:latin typeface="+mj-ea"/>
            </a:endParaRPr>
          </a:p>
          <a:p>
            <a:pPr fontAlgn="base" latinLnBrk="1">
              <a:lnSpc>
                <a:spcPct val="150000"/>
              </a:lnSpc>
            </a:pP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라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)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보호난간의 손잡이 바깥쪽 가장자리와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승강로의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부품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(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균형추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또는 평형추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스위치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레일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브래킷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등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)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사이의 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수평거리는 </a:t>
            </a:r>
            <a:r>
              <a:rPr lang="en-US" altLang="ko-KR" sz="1600" kern="0" spc="-40" dirty="0" smtClean="0">
                <a:solidFill>
                  <a:srgbClr val="0CB458"/>
                </a:solidFill>
                <a:latin typeface="+mj-ea"/>
              </a:rPr>
              <a:t>0.1 m 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이상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이어야 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</a:t>
            </a:r>
            <a:endParaRPr lang="ko-KR" altLang="en-US" sz="1600" kern="0" spc="-40" dirty="0" smtClean="0">
              <a:solidFill>
                <a:srgbClr val="000000"/>
              </a:solidFill>
              <a:latin typeface="+mj-ea"/>
            </a:endParaRPr>
          </a:p>
          <a:p>
            <a:pPr marR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마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)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보호난간 상부의 어느 지점마다 수직으로 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1,000 N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의 힘을 수평으로 가할 때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 50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㎜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를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초과하는 탄성 변형 없이 견딜 수 있어야 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</a:t>
            </a:r>
            <a:endParaRPr lang="ko-KR" altLang="en-US" sz="1600" kern="0" spc="-40" dirty="0" smtClean="0">
              <a:solidFill>
                <a:srgbClr val="000000"/>
              </a:solidFill>
              <a:latin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42228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78823" y="1477979"/>
            <a:ext cx="11434354" cy="371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2110" indent="-372110" algn="just" fontAlgn="base">
              <a:lnSpc>
                <a:spcPct val="110000"/>
              </a:lnSpc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</a:t>
            </a:r>
            <a:r>
              <a:rPr lang="en-US" altLang="ko-KR" b="1" kern="0" dirty="0">
                <a:solidFill>
                  <a:srgbClr val="000000"/>
                </a:solidFill>
                <a:latin typeface="휴먼명조"/>
                <a:ea typeface="휴먼명조"/>
              </a:rPr>
              <a:t>[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별표</a:t>
            </a:r>
            <a:r>
              <a:rPr lang="en-US" altLang="ko-KR" b="1" kern="0" dirty="0">
                <a:solidFill>
                  <a:srgbClr val="000000"/>
                </a:solidFill>
                <a:latin typeface="휴먼명조"/>
                <a:ea typeface="휴먼명조"/>
              </a:rPr>
              <a:t>22]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와 </a:t>
            </a:r>
            <a:r>
              <a:rPr lang="en-US" altLang="ko-KR" b="1" kern="0" dirty="0">
                <a:solidFill>
                  <a:srgbClr val="000000"/>
                </a:solidFill>
                <a:latin typeface="휴먼명조"/>
                <a:ea typeface="휴먼명조"/>
              </a:rPr>
              <a:t>[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별표</a:t>
            </a:r>
            <a:r>
              <a:rPr lang="en-US" altLang="ko-KR" b="1" kern="0" dirty="0">
                <a:solidFill>
                  <a:srgbClr val="000000"/>
                </a:solidFill>
                <a:latin typeface="휴먼명조"/>
                <a:ea typeface="휴먼명조"/>
              </a:rPr>
              <a:t>24]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의 원문의 상이한 배선방법에 대한 해석 논의 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572343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378823" y="5555696"/>
            <a:ext cx="11479348" cy="82644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-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전도체와 케이블은 전선관 등 보호장치를 통해 배선해야 하지만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우발적인 손상을 입지 않는 곳에 위치한다면 보호장치를 </a:t>
            </a:r>
            <a:r>
              <a:rPr lang="ko-KR" altLang="en-US" sz="1600" b="1" kern="0" spc="-40" dirty="0" smtClean="0">
                <a:solidFill>
                  <a:srgbClr val="0CB458"/>
                </a:solidFill>
                <a:latin typeface="+mj-ea"/>
                <a:ea typeface="+mj-ea"/>
              </a:rPr>
              <a:t>제외하고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배선 </a:t>
            </a:r>
            <a:r>
              <a:rPr lang="ko-KR" altLang="en-US" sz="1600" b="1" kern="0" spc="-40" dirty="0" smtClean="0">
                <a:solidFill>
                  <a:srgbClr val="0CB458"/>
                </a:solidFill>
                <a:latin typeface="+mj-ea"/>
                <a:ea typeface="+mj-ea"/>
              </a:rPr>
              <a:t>가능 </a:t>
            </a:r>
            <a:r>
              <a:rPr lang="en-US" altLang="ko-KR" sz="1600" b="1" kern="0" spc="-40" dirty="0" smtClean="0">
                <a:solidFill>
                  <a:srgbClr val="0CB458"/>
                </a:solidFill>
                <a:latin typeface="+mj-ea"/>
                <a:ea typeface="+mj-ea"/>
              </a:rPr>
              <a:t>(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별표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22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와 동일하게 적용</a:t>
            </a:r>
            <a:r>
              <a:rPr lang="en-US" altLang="ko-KR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)</a:t>
            </a:r>
            <a:endParaRPr lang="ko-KR" altLang="en-US" sz="1600" b="1" kern="0" spc="-40" dirty="0">
              <a:solidFill>
                <a:srgbClr val="0CB458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78823" y="5050092"/>
            <a:ext cx="11495677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04223" y="1847297"/>
            <a:ext cx="11479348" cy="299107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base">
              <a:lnSpc>
                <a:spcPct val="160000"/>
              </a:lnSpc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[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별표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22] KC 2050-51 : 2022</a:t>
            </a:r>
          </a:p>
          <a:p>
            <a:pPr fontAlgn="base">
              <a:lnSpc>
                <a:spcPct val="160000"/>
              </a:lnSpc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14.6.3.2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전도체와 케이블은 전선관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플라스틱제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덕트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또는 이와 동등한 기계적 보호 장치 내에 설치되어야 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 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우발적인 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손상 </a:t>
            </a:r>
            <a:r>
              <a:rPr lang="en-US" altLang="ko-KR" sz="1600" kern="0" spc="-40" dirty="0" smtClean="0">
                <a:solidFill>
                  <a:srgbClr val="0CB458"/>
                </a:solidFill>
                <a:latin typeface="+mj-ea"/>
              </a:rPr>
              <a:t>(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예를 들어 움직이는 부분에 의해</a:t>
            </a:r>
            <a:r>
              <a:rPr lang="en-US" altLang="ko-KR" sz="1600" kern="0" spc="-40" dirty="0" smtClean="0">
                <a:solidFill>
                  <a:srgbClr val="0CB458"/>
                </a:solidFill>
                <a:latin typeface="+mj-ea"/>
              </a:rPr>
              <a:t>)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을 입지 않도록 위치한다면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이중 절연 전도체와 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케이블은 전선관 또는 플라스틱제 </a:t>
            </a:r>
            <a:r>
              <a:rPr lang="ko-KR" altLang="en-US" sz="1600" kern="0" spc="-40" dirty="0" err="1" smtClean="0">
                <a:solidFill>
                  <a:srgbClr val="0CB458"/>
                </a:solidFill>
                <a:latin typeface="+mj-ea"/>
              </a:rPr>
              <a:t>덕트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 없이 설치될 수 있다</a:t>
            </a:r>
            <a:r>
              <a:rPr lang="en-US" altLang="ko-KR" sz="1600" kern="0" spc="-40" dirty="0" smtClean="0">
                <a:solidFill>
                  <a:srgbClr val="0CB458"/>
                </a:solidFill>
                <a:latin typeface="+mj-ea"/>
              </a:rPr>
              <a:t>.</a:t>
            </a:r>
            <a:endParaRPr lang="en-US" altLang="ko-KR" sz="1600" kern="0" spc="-40" dirty="0" smtClean="0">
              <a:solidFill>
                <a:srgbClr val="000000"/>
              </a:solidFill>
              <a:latin typeface="+mj-ea"/>
            </a:endParaRPr>
          </a:p>
          <a:p>
            <a:pPr fontAlgn="base" latinLnBrk="1">
              <a:lnSpc>
                <a:spcPct val="16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[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별표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24] KC 2050-53 : 2022</a:t>
            </a:r>
          </a:p>
          <a:p>
            <a:pPr marR="0" fontAlgn="base" latinLnBrk="1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5.11.4.3.2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전도체나 케이블은 전선관이나 전선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덕트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또는 이와 동등한 기계적 보호장치에 설치되어야 한다</a:t>
            </a:r>
            <a:r>
              <a:rPr lang="en-US" altLang="ko-KR" sz="1600" kern="0" spc="-40" dirty="0" smtClean="0">
                <a:solidFill>
                  <a:srgbClr val="000000"/>
                </a:solidFill>
                <a:latin typeface="+mj-ea"/>
              </a:rPr>
              <a:t>. 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움직이는 부분 등과 같이 우발적인 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손상을 방지하기 위해 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전선관 이나 전선 </a:t>
            </a:r>
            <a:r>
              <a:rPr lang="ko-KR" altLang="en-US" sz="1600" kern="0" spc="-40" dirty="0" err="1" smtClean="0">
                <a:solidFill>
                  <a:srgbClr val="000000"/>
                </a:solidFill>
                <a:latin typeface="+mj-ea"/>
              </a:rPr>
              <a:t>덕트</a:t>
            </a:r>
            <a:r>
              <a:rPr lang="ko-KR" altLang="en-US" sz="1600" kern="0" spc="-40" dirty="0" smtClean="0">
                <a:solidFill>
                  <a:srgbClr val="000000"/>
                </a:solidFill>
                <a:latin typeface="+mj-ea"/>
              </a:rPr>
              <a:t> 없이 이중 절연 전도체 및 이중 절연 </a:t>
            </a:r>
            <a:r>
              <a:rPr lang="ko-KR" altLang="en-US" sz="1600" kern="0" spc="-40" dirty="0" smtClean="0">
                <a:solidFill>
                  <a:srgbClr val="0CB458"/>
                </a:solidFill>
                <a:latin typeface="+mj-ea"/>
              </a:rPr>
              <a:t>케이블을 설치할 수 있다</a:t>
            </a:r>
            <a:r>
              <a:rPr lang="en-US" altLang="ko-KR" sz="1600" kern="0" spc="-40" dirty="0" smtClean="0">
                <a:solidFill>
                  <a:srgbClr val="0CB458"/>
                </a:solidFill>
                <a:latin typeface="+mj-ea"/>
              </a:rPr>
              <a:t>.</a:t>
            </a:r>
            <a:endParaRPr lang="ko-KR" altLang="en-US" sz="1600" kern="0" spc="-40" dirty="0">
              <a:solidFill>
                <a:srgbClr val="0CB458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83003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부제목 4"/>
          <p:cNvSpPr>
            <a:spLocks noGrp="1"/>
          </p:cNvSpPr>
          <p:nvPr>
            <p:ph type="subTitle" idx="1"/>
          </p:nvPr>
        </p:nvSpPr>
        <p:spPr>
          <a:xfrm>
            <a:off x="414463" y="2622176"/>
            <a:ext cx="11432396" cy="3603812"/>
          </a:xfrm>
        </p:spPr>
        <p:txBody>
          <a:bodyPr>
            <a:normAutofit lnSpcReduction="10000"/>
          </a:bodyPr>
          <a:lstStyle/>
          <a:p>
            <a:pPr algn="l"/>
            <a:r>
              <a:rPr lang="ko-KR" altLang="en-US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배경 </a:t>
            </a:r>
            <a:r>
              <a:rPr lang="en-US" altLang="ko-KR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인증 </a:t>
            </a:r>
            <a:r>
              <a:rPr lang="en-US" altLang="ko-KR" sz="3900" dirty="0" smtClean="0">
                <a:latin typeface="Adobe Devanagari" panose="02040503050201020203" pitchFamily="18" charset="0"/>
                <a:ea typeface="HY헤드라인M" panose="02030600000101010101" pitchFamily="18" charset="-127"/>
                <a:cs typeface="Adobe Devanagari" panose="02040503050201020203" pitchFamily="18" charset="0"/>
              </a:rPr>
              <a:t>• </a:t>
            </a:r>
            <a:r>
              <a:rPr lang="ko-KR" altLang="en-US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검사 부서간 안전기준 적용 및 해석에             </a:t>
            </a:r>
            <a:endParaRPr lang="en-US" altLang="ko-KR" sz="39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l"/>
            <a:r>
              <a:rPr lang="en-US" altLang="ko-KR" sz="39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 </a:t>
            </a:r>
            <a:r>
              <a:rPr lang="ko-KR" altLang="en-US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대한 표준화 필요</a:t>
            </a:r>
            <a:endParaRPr lang="en-US" altLang="ko-KR" sz="39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l"/>
            <a:endParaRPr lang="en-US" altLang="ko-KR" sz="39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l"/>
            <a:r>
              <a:rPr lang="ko-KR" altLang="en-US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목적 </a:t>
            </a:r>
            <a:r>
              <a:rPr lang="en-US" altLang="ko-KR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안전기준 표준화를 통해 심사자</a:t>
            </a:r>
            <a:r>
              <a:rPr lang="en-US" altLang="ko-KR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</a:t>
            </a:r>
            <a:r>
              <a:rPr lang="ko-KR" altLang="en-US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검사자간</a:t>
            </a:r>
            <a:endParaRPr lang="en-US" altLang="ko-KR" sz="39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l"/>
            <a:r>
              <a:rPr lang="en-US" altLang="ko-KR" sz="39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</a:t>
            </a:r>
            <a:r>
              <a:rPr lang="ko-KR" altLang="en-US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신뢰성 향상 및 처리기간 단축으로 고객</a:t>
            </a:r>
            <a:endParaRPr lang="en-US" altLang="ko-KR" sz="39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l"/>
            <a:r>
              <a:rPr lang="en-US" altLang="ko-KR" sz="39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 </a:t>
            </a:r>
            <a:r>
              <a:rPr lang="en-US" altLang="ko-KR" sz="3900" dirty="0" smtClean="0">
                <a:solidFill>
                  <a:srgbClr val="0CB458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3900" dirty="0" smtClean="0">
                <a:solidFill>
                  <a:srgbClr val="0CB458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업체</a:t>
            </a:r>
            <a:r>
              <a:rPr lang="en-US" altLang="ko-KR" sz="3900" dirty="0" smtClean="0">
                <a:solidFill>
                  <a:srgbClr val="0CB458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3900" dirty="0" smtClean="0">
                <a:solidFill>
                  <a:srgbClr val="0CB458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만족도 향상</a:t>
            </a:r>
            <a:endParaRPr lang="ko-KR" altLang="en-US" dirty="0">
              <a:solidFill>
                <a:srgbClr val="0CB458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90253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49189" y="1463329"/>
            <a:ext cx="11538012" cy="371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10000"/>
              </a:lnSpc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구동기</a:t>
            </a:r>
            <a:r>
              <a:rPr lang="en-US" altLang="ko-KR" b="1" kern="0" dirty="0">
                <a:solidFill>
                  <a:srgbClr val="000000"/>
                </a:solidFill>
                <a:latin typeface="휴먼명조"/>
                <a:ea typeface="휴먼명조"/>
              </a:rPr>
              <a:t>, ACOP, UCMP 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부품인증서 파생모델화에 따른 모델 시험범위 선정 논의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82900" y="37211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3553" name="_x503701976" descr="EMB0000732405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9" y="1770062"/>
            <a:ext cx="7227268" cy="48164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7576457" y="3886363"/>
            <a:ext cx="4281714" cy="126964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R="0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0" spc="-90" dirty="0" smtClean="0">
                <a:solidFill>
                  <a:srgbClr val="000000"/>
                </a:solidFill>
                <a:latin typeface="휴먼명조"/>
                <a:ea typeface="휴먼명조"/>
              </a:rPr>
              <a:t>-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승강기안전부품 파생 모델수가 증가하더라도 동일한 구동기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1600" kern="0" spc="-40" dirty="0" err="1">
                <a:solidFill>
                  <a:srgbClr val="000000"/>
                </a:solidFill>
                <a:latin typeface="+mj-ea"/>
                <a:ea typeface="+mj-ea"/>
              </a:rPr>
              <a:t>축하중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브레이크 등 동일</a:t>
            </a:r>
            <a:r>
              <a:rPr lang="en-US" altLang="ko-KR" sz="1600" kern="0" spc="-4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이기 때문에 </a:t>
            </a:r>
            <a:r>
              <a:rPr lang="ko-KR" altLang="en-US" sz="1600" b="1" kern="0" spc="-40" dirty="0">
                <a:solidFill>
                  <a:srgbClr val="0CB458"/>
                </a:solidFill>
                <a:latin typeface="+mj-ea"/>
                <a:ea typeface="+mj-ea"/>
              </a:rPr>
              <a:t>하나의 인증서로 시험 가능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7576457" y="3453872"/>
            <a:ext cx="4310744" cy="43249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400" b="1" kern="0" spc="-40" dirty="0">
                <a:solidFill>
                  <a:srgbClr val="000000"/>
                </a:solidFill>
                <a:latin typeface="HCI Poppy"/>
                <a:ea typeface="휴먼명조"/>
              </a:rPr>
              <a:t>(</a:t>
            </a:r>
            <a:r>
              <a:rPr lang="ko-KR" altLang="en-US" sz="1600" kern="0" spc="-40" dirty="0">
                <a:solidFill>
                  <a:srgbClr val="000000"/>
                </a:solidFill>
                <a:latin typeface="+mj-ea"/>
                <a:ea typeface="+mj-ea"/>
              </a:rPr>
              <a:t>적용방안</a:t>
            </a:r>
            <a:r>
              <a:rPr lang="en-US" altLang="ko-KR" sz="1400" b="1" kern="0" spc="-40" dirty="0" smtClean="0">
                <a:solidFill>
                  <a:srgbClr val="000000"/>
                </a:solidFill>
                <a:latin typeface="HCI Poppy"/>
                <a:ea typeface="휴먼명조"/>
              </a:rPr>
              <a:t>)</a:t>
            </a:r>
            <a:endParaRPr lang="ko-KR" altLang="en-US" sz="14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79218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4457" y="1462360"/>
            <a:ext cx="113792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fontAlgn="base" latinLnBrk="1">
              <a:spcBef>
                <a:spcPts val="300"/>
              </a:spcBef>
              <a:spcAft>
                <a:spcPts val="0"/>
              </a:spcAft>
            </a:pPr>
            <a:r>
              <a:rPr lang="en-US" altLang="ko-KR" sz="3900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3900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배경</a:t>
            </a:r>
            <a:r>
              <a:rPr lang="en-US" altLang="ko-KR" sz="3900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endParaRPr lang="ko-KR" altLang="en-US" sz="390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R="0" fontAlgn="base" latinLnBrk="1">
              <a:spcBef>
                <a:spcPts val="300"/>
              </a:spcBef>
              <a:spcAft>
                <a:spcPts val="0"/>
              </a:spcAft>
            </a:pPr>
            <a:r>
              <a:rPr lang="ko-KR" altLang="en-US" sz="3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제조</a:t>
            </a:r>
            <a:r>
              <a:rPr lang="en-US" altLang="ko-KR" sz="3900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dobe Devanagari" panose="02040503050201020203" pitchFamily="18" charset="0"/>
              </a:rPr>
              <a:t>•</a:t>
            </a:r>
            <a:r>
              <a:rPr lang="ko-KR" altLang="en-US" sz="3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수입업자에게 </a:t>
            </a:r>
            <a:r>
              <a:rPr lang="ko-KR" altLang="en-US" sz="3900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승강기안전성시험 판정 기준을 명확히 고지하여 </a:t>
            </a:r>
            <a:r>
              <a:rPr lang="ko-KR" altLang="en-US" sz="3900" dirty="0">
                <a:solidFill>
                  <a:srgbClr val="0CB458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시료 준비 미흡으로 불이익 </a:t>
            </a:r>
            <a:r>
              <a:rPr lang="ko-KR" altLang="en-US" sz="3900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등 제조사 부담감을 해소하기 </a:t>
            </a:r>
            <a:r>
              <a:rPr lang="ko-KR" altLang="en-US" sz="3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위함</a:t>
            </a:r>
            <a:endParaRPr lang="en-US" altLang="ko-KR" sz="390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R="0" fontAlgn="base" latinLnBrk="1">
              <a:spcBef>
                <a:spcPts val="300"/>
              </a:spcBef>
              <a:spcAft>
                <a:spcPts val="0"/>
              </a:spcAft>
            </a:pPr>
            <a:endParaRPr lang="en-US" altLang="ko-KR" sz="3900" dirty="0" smtClean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R="0" fontAlgn="base" latinLnBrk="1">
              <a:spcBef>
                <a:spcPts val="300"/>
              </a:spcBef>
              <a:spcAft>
                <a:spcPts val="0"/>
              </a:spcAft>
            </a:pPr>
            <a:r>
              <a:rPr lang="en-US" altLang="ko-KR" sz="3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3900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목적</a:t>
            </a:r>
            <a:r>
              <a:rPr lang="en-US" altLang="ko-KR" sz="3900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3900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R="0" fontAlgn="base" latinLnBrk="1">
              <a:spcBef>
                <a:spcPts val="300"/>
              </a:spcBef>
              <a:spcAft>
                <a:spcPts val="0"/>
              </a:spcAft>
            </a:pPr>
            <a:r>
              <a:rPr lang="ko-KR" altLang="en-US" sz="3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안전성시험 </a:t>
            </a:r>
            <a:r>
              <a:rPr lang="ko-KR" altLang="en-US" sz="3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수행시</a:t>
            </a:r>
            <a:r>
              <a:rPr lang="ko-KR" altLang="en-US" sz="3900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심사자간 </a:t>
            </a:r>
            <a:r>
              <a:rPr lang="ko-KR" altLang="en-US" sz="3900" dirty="0">
                <a:solidFill>
                  <a:srgbClr val="0CB458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공정한 판정</a:t>
            </a:r>
            <a:r>
              <a:rPr lang="ko-KR" altLang="en-US" sz="3900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을 위한 표준화를 목적으로 함</a:t>
            </a:r>
          </a:p>
        </p:txBody>
      </p:sp>
    </p:spTree>
    <p:extLst>
      <p:ext uri="{BB962C8B-B14F-4D97-AF65-F5344CB8AC3E}">
        <p14:creationId xmlns="" xmlns:p14="http://schemas.microsoft.com/office/powerpoint/2010/main" val="8179807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7051" y="1391922"/>
            <a:ext cx="11486606" cy="558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9620" marR="0" indent="-769620" algn="just" fontAlgn="base" latinLnBrk="1">
              <a:lnSpc>
                <a:spcPct val="20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altLang="ko-KR" b="1" kern="0" spc="-90" dirty="0">
                <a:solidFill>
                  <a:srgbClr val="000000"/>
                </a:solidFill>
                <a:latin typeface="+mn-ea"/>
              </a:rPr>
              <a:t>[</a:t>
            </a:r>
            <a:r>
              <a:rPr lang="ko-KR" altLang="en-US" b="1" kern="0" spc="-90" dirty="0">
                <a:solidFill>
                  <a:srgbClr val="000000"/>
                </a:solidFill>
                <a:latin typeface="+mn-ea"/>
              </a:rPr>
              <a:t>붙임 </a:t>
            </a:r>
            <a:r>
              <a:rPr lang="en-US" altLang="ko-KR" b="1" kern="0" spc="-90" dirty="0">
                <a:solidFill>
                  <a:srgbClr val="000000"/>
                </a:solidFill>
                <a:latin typeface="+mn-ea"/>
              </a:rPr>
              <a:t>1] </a:t>
            </a:r>
            <a:r>
              <a:rPr lang="ko-KR" altLang="en-US" b="1" kern="0" spc="-100" dirty="0">
                <a:solidFill>
                  <a:srgbClr val="000000"/>
                </a:solidFill>
                <a:latin typeface="+mn-ea"/>
              </a:rPr>
              <a:t>승강기 안전성시험 수검 미비 및 심사자</a:t>
            </a:r>
            <a:r>
              <a:rPr lang="en-US" altLang="ko-KR" b="1" kern="0" spc="-100" dirty="0">
                <a:solidFill>
                  <a:srgbClr val="000000"/>
                </a:solidFill>
                <a:latin typeface="+mn-ea"/>
              </a:rPr>
              <a:t>·</a:t>
            </a:r>
            <a:r>
              <a:rPr lang="ko-KR" altLang="en-US" b="1" kern="0" spc="-100" dirty="0">
                <a:solidFill>
                  <a:srgbClr val="000000"/>
                </a:solidFill>
                <a:latin typeface="+mn-ea"/>
              </a:rPr>
              <a:t>수검자 안전 미확보로 인한 부적합 사항</a:t>
            </a:r>
            <a:endParaRPr lang="ko-KR" altLang="en-US" b="1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85897594"/>
              </p:ext>
            </p:extLst>
          </p:nvPr>
        </p:nvGraphicFramePr>
        <p:xfrm>
          <a:off x="357051" y="1950088"/>
          <a:ext cx="11486606" cy="4422470"/>
        </p:xfrm>
        <a:graphic>
          <a:graphicData uri="http://schemas.openxmlformats.org/drawingml/2006/table">
            <a:tbl>
              <a:tblPr/>
              <a:tblGrid>
                <a:gridCol w="1276894"/>
                <a:gridCol w="10209712"/>
              </a:tblGrid>
              <a:tr h="35567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2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번호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2721" marR="22721" marT="22721" marB="22721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355600" marR="0" indent="-177800" algn="ctr" fontAlgn="base" latinLnBrk="1">
                        <a:lnSpc>
                          <a:spcPct val="2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수검미비 및 안전 미확보로 인한 부적합 내용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2721" marR="22721" marT="22721" marB="2272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11076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22721" marR="22721" marT="22721" marB="22721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CB458"/>
                          </a:solidFill>
                          <a:effectLst/>
                          <a:latin typeface="+mn-ea"/>
                          <a:ea typeface="+mn-ea"/>
                        </a:rPr>
                        <a:t>시료 불일치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로 안전성시험이 불가한 경우 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110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･ 승강기 주요 기계설비 등이 불일치 하는 경우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10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･ 승강기 주요 전기설비 등이 불일치 하는 경우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10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･ </a:t>
                      </a:r>
                      <a:r>
                        <a:rPr lang="ko-KR" altLang="en-US" sz="1400" kern="0" spc="0" dirty="0">
                          <a:solidFill>
                            <a:srgbClr val="0CB458"/>
                          </a:solidFill>
                          <a:effectLst/>
                          <a:latin typeface="+mn-ea"/>
                          <a:ea typeface="+mn-ea"/>
                        </a:rPr>
                        <a:t>안전관리부품 불일치 및 부품안전인증 표시가 부착되지 않은 경우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076">
                <a:tc rowSpan="7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22721" marR="22721" marT="22721" marB="22721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수검 건물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시설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환경에 심사자 </a:t>
                      </a:r>
                      <a:r>
                        <a:rPr lang="ko-KR" altLang="en-US" sz="1400" b="1" kern="0" spc="0" dirty="0" err="1">
                          <a:solidFill>
                            <a:srgbClr val="0CB458"/>
                          </a:solidFill>
                          <a:effectLst/>
                          <a:latin typeface="+mn-ea"/>
                          <a:ea typeface="+mn-ea"/>
                        </a:rPr>
                        <a:t>위해요소</a:t>
                      </a:r>
                      <a:r>
                        <a:rPr lang="ko-KR" altLang="en-US" sz="1400" b="1" kern="0" spc="0" dirty="0">
                          <a:solidFill>
                            <a:srgbClr val="0CB458"/>
                          </a:solidFill>
                          <a:effectLst/>
                          <a:latin typeface="+mn-ea"/>
                          <a:ea typeface="+mn-ea"/>
                        </a:rPr>
                        <a:t> 발생 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우려가 있는 경우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110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･ 기계실 마감 불량으로 </a:t>
                      </a:r>
                      <a:r>
                        <a:rPr lang="ko-KR" altLang="en-US" sz="1400" kern="0" spc="0" dirty="0">
                          <a:solidFill>
                            <a:srgbClr val="0CB458"/>
                          </a:solidFill>
                          <a:effectLst/>
                          <a:latin typeface="+mn-ea"/>
                          <a:ea typeface="+mn-ea"/>
                        </a:rPr>
                        <a:t>추락의 위험이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있는 경우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10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･ 기계실로 가는 통로나 계단 등에 추락의 위험이 있는 경우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10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･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승강로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마감 불량으로 </a:t>
                      </a:r>
                      <a:r>
                        <a:rPr lang="ko-KR" altLang="en-US" sz="1400" kern="0" spc="0" dirty="0">
                          <a:solidFill>
                            <a:srgbClr val="0CB458"/>
                          </a:solidFill>
                          <a:effectLst/>
                          <a:latin typeface="+mn-ea"/>
                          <a:ea typeface="+mn-ea"/>
                        </a:rPr>
                        <a:t>낙하물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의 위험이 있는 경우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10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･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승강로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공간내에서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동시 작업으로 위험이 있는 경우 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10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･ 피트 바닥 물고임 등으로 피트진입이 불가한 경우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10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･ 분진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가스 등 유해물질로 인해 심사가 불가한 경우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37948" y="283768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357248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7051" y="1391922"/>
            <a:ext cx="11486606" cy="558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9620" marR="0" indent="-769620" algn="just" fontAlgn="base" latinLnBrk="1">
              <a:lnSpc>
                <a:spcPct val="20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altLang="ko-KR" b="1" kern="0" spc="-90" dirty="0">
                <a:solidFill>
                  <a:srgbClr val="000000"/>
                </a:solidFill>
                <a:latin typeface="+mn-ea"/>
              </a:rPr>
              <a:t>[</a:t>
            </a:r>
            <a:r>
              <a:rPr lang="ko-KR" altLang="en-US" b="1" kern="0" spc="-90" dirty="0">
                <a:solidFill>
                  <a:srgbClr val="000000"/>
                </a:solidFill>
                <a:latin typeface="+mn-ea"/>
              </a:rPr>
              <a:t>붙임 </a:t>
            </a:r>
            <a:r>
              <a:rPr lang="en-US" altLang="ko-KR" b="1" kern="0" spc="-90" dirty="0">
                <a:solidFill>
                  <a:srgbClr val="000000"/>
                </a:solidFill>
                <a:latin typeface="+mn-ea"/>
              </a:rPr>
              <a:t>1] </a:t>
            </a:r>
            <a:r>
              <a:rPr lang="ko-KR" altLang="en-US" b="1" kern="0" spc="-100" dirty="0">
                <a:solidFill>
                  <a:srgbClr val="000000"/>
                </a:solidFill>
                <a:latin typeface="+mn-ea"/>
              </a:rPr>
              <a:t>승강기 안전성시험 수검 미비 및 심사자</a:t>
            </a:r>
            <a:r>
              <a:rPr lang="en-US" altLang="ko-KR" b="1" kern="0" spc="-100" dirty="0">
                <a:solidFill>
                  <a:srgbClr val="000000"/>
                </a:solidFill>
                <a:latin typeface="+mn-ea"/>
              </a:rPr>
              <a:t>·</a:t>
            </a:r>
            <a:r>
              <a:rPr lang="ko-KR" altLang="en-US" b="1" kern="0" spc="-100" dirty="0">
                <a:solidFill>
                  <a:srgbClr val="000000"/>
                </a:solidFill>
                <a:latin typeface="+mn-ea"/>
              </a:rPr>
              <a:t>수검자 안전 미확보로 인한 부적합 사항</a:t>
            </a:r>
            <a:endParaRPr lang="ko-KR" altLang="en-US" b="1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75614109"/>
              </p:ext>
            </p:extLst>
          </p:nvPr>
        </p:nvGraphicFramePr>
        <p:xfrm>
          <a:off x="357051" y="2022797"/>
          <a:ext cx="11501120" cy="3307974"/>
        </p:xfrm>
        <a:graphic>
          <a:graphicData uri="http://schemas.openxmlformats.org/drawingml/2006/table">
            <a:tbl>
              <a:tblPr/>
              <a:tblGrid>
                <a:gridCol w="1276894"/>
                <a:gridCol w="10224226"/>
              </a:tblGrid>
              <a:tr h="35567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2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번호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2721" marR="22721" marT="22721" marB="22721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355600" marR="0" indent="-177800" algn="ctr" fontAlgn="base" latinLnBrk="1">
                        <a:lnSpc>
                          <a:spcPct val="2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수검미비 및 안전 미확보로 인한 부적합 내용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2721" marR="22721" marT="22721" marB="2272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11076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22721" marR="22721" marT="22721" marB="22721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안전장치 제거 또는 무효화로 심사자 </a:t>
                      </a:r>
                      <a:r>
                        <a:rPr lang="ko-KR" altLang="en-US" sz="1400" b="1" kern="0" spc="0" dirty="0">
                          <a:solidFill>
                            <a:srgbClr val="0CB458"/>
                          </a:solidFill>
                          <a:effectLst/>
                          <a:latin typeface="+mn-ea"/>
                          <a:ea typeface="+mn-ea"/>
                        </a:rPr>
                        <a:t>안전 확보가 </a:t>
                      </a:r>
                      <a:r>
                        <a:rPr lang="ko-KR" altLang="en-US" sz="1400" b="1" kern="0" spc="0" dirty="0" err="1">
                          <a:solidFill>
                            <a:srgbClr val="0CB458"/>
                          </a:solidFill>
                          <a:effectLst/>
                          <a:latin typeface="+mn-ea"/>
                          <a:ea typeface="+mn-ea"/>
                        </a:rPr>
                        <a:t>안되는</a:t>
                      </a:r>
                      <a:r>
                        <a:rPr lang="ko-KR" altLang="en-US" sz="1400" b="1" kern="0" spc="0" dirty="0">
                          <a:solidFill>
                            <a:srgbClr val="0CB458"/>
                          </a:solidFill>
                          <a:effectLst/>
                          <a:latin typeface="+mn-ea"/>
                          <a:ea typeface="+mn-ea"/>
                        </a:rPr>
                        <a:t> 경우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110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･ 주요 안전장치를 설치하지 않은 경우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10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･ 주요 안전장치의 기능을 제거하거나 무효화한 경우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10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･ 안전관리 부품을 임의 변경한 경우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076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22721" marR="22721" marT="22721" marB="22721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안전성시험 </a:t>
                      </a:r>
                      <a:r>
                        <a:rPr lang="ko-KR" altLang="en-US" sz="1400" b="1" kern="0" spc="0" dirty="0">
                          <a:solidFill>
                            <a:srgbClr val="0CB458"/>
                          </a:solidFill>
                          <a:effectLst/>
                          <a:latin typeface="+mn-ea"/>
                          <a:ea typeface="+mn-ea"/>
                        </a:rPr>
                        <a:t>시험 진행이 불가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 경우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110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･ 안전관리부품 및 주요 기계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전기 </a:t>
                      </a:r>
                      <a:r>
                        <a:rPr lang="ko-KR" altLang="en-US" sz="1400" kern="0" spc="0" dirty="0">
                          <a:solidFill>
                            <a:srgbClr val="0CB458"/>
                          </a:solidFill>
                          <a:effectLst/>
                          <a:latin typeface="+mn-ea"/>
                          <a:ea typeface="+mn-ea"/>
                        </a:rPr>
                        <a:t>부품이 파손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되는 경우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73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･ </a:t>
                      </a:r>
                      <a:r>
                        <a:rPr lang="ko-KR" altLang="en-US" sz="14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분동 등 시험준비 미비로 심사 중 기준부적합 사항을 즉시 보완하는데 </a:t>
                      </a:r>
                      <a:r>
                        <a:rPr lang="ko-KR" altLang="en-US" sz="1400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상당한 시간이 </a:t>
                      </a: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지체되는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등 심사가 </a:t>
                      </a:r>
                      <a:r>
                        <a:rPr lang="ko-KR" altLang="en-US" sz="1400" kern="0" spc="0" dirty="0">
                          <a:solidFill>
                            <a:srgbClr val="0CB458"/>
                          </a:solidFill>
                          <a:effectLst/>
                          <a:latin typeface="+mn-ea"/>
                          <a:ea typeface="+mn-ea"/>
                        </a:rPr>
                        <a:t>원활히 진행되기 </a:t>
                      </a:r>
                      <a:r>
                        <a:rPr lang="ko-KR" altLang="en-US" sz="1400" kern="0" spc="0" dirty="0" smtClean="0">
                          <a:solidFill>
                            <a:srgbClr val="0CB458"/>
                          </a:solidFill>
                          <a:effectLst/>
                          <a:latin typeface="+mn-ea"/>
                          <a:ea typeface="+mn-ea"/>
                        </a:rPr>
                        <a:t>                       </a:t>
                      </a:r>
                      <a:endParaRPr lang="en-US" altLang="ko-KR" sz="1400" kern="0" spc="0" dirty="0" smtClean="0">
                        <a:solidFill>
                          <a:srgbClr val="0CB458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 smtClean="0">
                          <a:solidFill>
                            <a:srgbClr val="0CB458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lang="ko-KR" altLang="en-US" sz="1400" kern="0" spc="0" dirty="0" smtClean="0">
                          <a:solidFill>
                            <a:srgbClr val="0CB458"/>
                          </a:solidFill>
                          <a:effectLst/>
                          <a:latin typeface="+mn-ea"/>
                          <a:ea typeface="+mn-ea"/>
                        </a:rPr>
                        <a:t>어렵다고 </a:t>
                      </a:r>
                      <a:r>
                        <a:rPr lang="ko-KR" altLang="en-US" sz="1400" kern="0" spc="0" dirty="0">
                          <a:solidFill>
                            <a:srgbClr val="0CB458"/>
                          </a:solidFill>
                          <a:effectLst/>
                          <a:latin typeface="+mn-ea"/>
                          <a:ea typeface="+mn-ea"/>
                        </a:rPr>
                        <a:t>판단될 때</a:t>
                      </a:r>
                    </a:p>
                  </a:txBody>
                  <a:tcPr marL="22721" marR="22721" marT="27298" marB="2729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37948" y="283768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9435895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4294967295"/>
          </p:nvPr>
        </p:nvSpPr>
        <p:spPr>
          <a:xfrm>
            <a:off x="1519103" y="2009685"/>
            <a:ext cx="9080769" cy="1967774"/>
          </a:xfrm>
        </p:spPr>
        <p:txBody>
          <a:bodyPr anchor="ctr">
            <a:normAutofit/>
          </a:bodyPr>
          <a:lstStyle/>
          <a:p>
            <a:pPr marL="0" lvl="0" indent="0" algn="ctr">
              <a:lnSpc>
                <a:spcPct val="150000"/>
              </a:lnSpc>
              <a:buNone/>
              <a:defRPr/>
            </a:pPr>
            <a:r>
              <a:rPr lang="ko-KR" altLang="en-US" sz="70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HY헤드라인M"/>
                <a:ea typeface="HY헤드라인M"/>
              </a:rPr>
              <a:t>감사합니다</a:t>
            </a:r>
          </a:p>
          <a:p>
            <a:pPr marL="0" lvl="0" indent="0" algn="ctr">
              <a:lnSpc>
                <a:spcPct val="150000"/>
              </a:lnSpc>
              <a:buNone/>
              <a:defRPr/>
            </a:pPr>
            <a:endParaRPr lang="ko-KR" altLang="en-US" sz="46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 fontAlgn="base"/>
            <a:r>
              <a:rPr lang="en-US" altLang="ko-KR" sz="39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39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승강기인증</a:t>
            </a:r>
            <a:r>
              <a:rPr lang="en-US" altLang="ko-KR" sz="39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</a:p>
          <a:p>
            <a:pPr algn="l" fontAlgn="base"/>
            <a:r>
              <a:rPr lang="ko-KR" altLang="en-US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모델 </a:t>
            </a:r>
            <a:r>
              <a:rPr lang="en-US" altLang="ko-KR" sz="3900" dirty="0" smtClean="0">
                <a:latin typeface="Adobe Devanagari" panose="02040503050201020203" pitchFamily="18" charset="0"/>
                <a:ea typeface="HY헤드라인M" panose="02030600000101010101" pitchFamily="18" charset="-127"/>
                <a:cs typeface="Adobe Devanagari" panose="02040503050201020203" pitchFamily="18" charset="0"/>
              </a:rPr>
              <a:t>• </a:t>
            </a:r>
            <a:r>
              <a:rPr lang="ko-KR" altLang="en-US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개별인증 </a:t>
            </a:r>
            <a:r>
              <a:rPr lang="ko-KR" altLang="en-US" sz="39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및 거창 외 지역에 근무하는 </a:t>
            </a:r>
            <a:r>
              <a:rPr lang="ko-KR" altLang="en-US" sz="3900" dirty="0">
                <a:solidFill>
                  <a:srgbClr val="00B0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인증심사원간 안전기준 적용 및 해석에 </a:t>
            </a:r>
            <a:r>
              <a:rPr lang="ko-KR" altLang="en-US" sz="39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대한 </a:t>
            </a:r>
            <a:r>
              <a:rPr lang="ko-KR" altLang="en-US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표준화</a:t>
            </a:r>
            <a:endParaRPr lang="en-US" altLang="ko-KR" sz="39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l" fontAlgn="base"/>
            <a:endParaRPr lang="ko-KR" altLang="en-US" sz="39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l" fontAlgn="base"/>
            <a:r>
              <a:rPr lang="en-US" altLang="ko-KR" sz="39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39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부품인증</a:t>
            </a:r>
            <a:r>
              <a:rPr lang="en-US" altLang="ko-KR" sz="39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 algn="l" fontAlgn="base"/>
            <a:r>
              <a:rPr lang="ko-KR" altLang="en-US" sz="39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인증심사시</a:t>
            </a:r>
            <a:r>
              <a:rPr lang="ko-KR" altLang="en-US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39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발견된 안전부품 </a:t>
            </a:r>
            <a:r>
              <a:rPr lang="ko-KR" altLang="en-US" sz="3900" dirty="0">
                <a:solidFill>
                  <a:srgbClr val="00B0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이슈 사항 개선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9226052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 fontAlgn="base"/>
            <a:r>
              <a:rPr lang="en-US" altLang="ko-KR" sz="39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39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안전제도</a:t>
            </a:r>
            <a:r>
              <a:rPr lang="en-US" altLang="ko-KR" sz="39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 algn="l" fontAlgn="base"/>
            <a:r>
              <a:rPr lang="ko-KR" altLang="en-US" sz="3900" dirty="0" smtClean="0">
                <a:solidFill>
                  <a:srgbClr val="00B0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설치검사 </a:t>
            </a:r>
            <a:r>
              <a:rPr lang="ko-KR" altLang="en-US" sz="3900" dirty="0">
                <a:solidFill>
                  <a:srgbClr val="00B0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부적합사항에 </a:t>
            </a:r>
            <a:r>
              <a:rPr lang="ko-KR" altLang="en-US" sz="39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대한 제조회사와 검사자간 이슈 사항 표준화 및 검사업무 </a:t>
            </a:r>
            <a:r>
              <a:rPr lang="ko-KR" altLang="en-US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표준화</a:t>
            </a:r>
            <a:endParaRPr lang="en-US" altLang="ko-KR" sz="39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l" fontAlgn="base"/>
            <a:endParaRPr lang="ko-KR" altLang="en-US" sz="39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l" fontAlgn="base"/>
            <a:r>
              <a:rPr lang="en-US" altLang="ko-KR" sz="39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39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제조회사</a:t>
            </a:r>
            <a:r>
              <a:rPr lang="en-US" altLang="ko-KR" sz="39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 algn="l" fontAlgn="base"/>
            <a:r>
              <a:rPr lang="ko-KR" altLang="en-US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민원 </a:t>
            </a:r>
            <a:r>
              <a:rPr lang="en-US" altLang="ko-KR" sz="3900" dirty="0" smtClean="0">
                <a:latin typeface="Adobe Devanagari" panose="02040503050201020203" pitchFamily="18" charset="0"/>
                <a:ea typeface="HY헤드라인M" panose="02030600000101010101" pitchFamily="18" charset="-127"/>
                <a:cs typeface="Adobe Devanagari" panose="02040503050201020203" pitchFamily="18" charset="0"/>
              </a:rPr>
              <a:t>• </a:t>
            </a:r>
            <a:r>
              <a:rPr lang="ko-KR" altLang="en-US" sz="3900" dirty="0" smtClean="0">
                <a:solidFill>
                  <a:srgbClr val="00B0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애로사항</a:t>
            </a:r>
            <a:r>
              <a:rPr lang="ko-KR" altLang="en-US" sz="39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에 </a:t>
            </a:r>
            <a:r>
              <a:rPr lang="ko-KR" altLang="en-US" sz="39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대한 안전기준 해석 및 표준화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1225864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35081" y="1445647"/>
            <a:ext cx="1149986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주개폐기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차단 후 잔류전압의 경고문 표기 여부</a:t>
            </a:r>
            <a:endParaRPr lang="ko-KR" altLang="en-US" sz="105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24424992"/>
              </p:ext>
            </p:extLst>
          </p:nvPr>
        </p:nvGraphicFramePr>
        <p:xfrm>
          <a:off x="436887" y="1981178"/>
          <a:ext cx="11398061" cy="2022348"/>
        </p:xfrm>
        <a:graphic>
          <a:graphicData uri="http://schemas.openxmlformats.org/drawingml/2006/table">
            <a:tbl>
              <a:tblPr/>
              <a:tblGrid>
                <a:gridCol w="11398061"/>
              </a:tblGrid>
              <a:tr h="222475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[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별표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22] 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엘리베이터 안전기준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8518">
                <a:tc>
                  <a:txBody>
                    <a:bodyPr/>
                    <a:lstStyle/>
                    <a:p>
                      <a:pPr marL="152400" marR="0" indent="-152400" algn="just" fontAlgn="base" latinLnBrk="1">
                        <a:lnSpc>
                          <a:spcPct val="16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14.6.3.5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엘리베이터의 주 개폐기 또는 차단기의 개방 후에도 일부 결선단자의 </a:t>
                      </a:r>
                      <a:r>
                        <a:rPr lang="ko-KR" altLang="en-US" sz="1600" b="1" u="sng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전압이 </a:t>
                      </a:r>
                      <a:r>
                        <a:rPr lang="en-US" altLang="ko-KR" sz="1600" b="1" u="sng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25 VAC </a:t>
                      </a:r>
                      <a:r>
                        <a:rPr lang="ko-KR" altLang="en-US" sz="1600" b="1" u="sng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또는 </a:t>
                      </a:r>
                      <a:r>
                        <a:rPr lang="en-US" altLang="ko-KR" sz="1600" b="1" u="sng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60 VDC</a:t>
                      </a:r>
                      <a:r>
                        <a:rPr lang="ko-KR" altLang="en-US" sz="1600" b="1" u="sng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를 초과하는 경우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KS C IEC 60204-1, 16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항에 따른 </a:t>
                      </a:r>
                      <a:r>
                        <a:rPr lang="ko-KR" altLang="en-US" sz="1600" b="1" u="sng" kern="0" spc="-4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j-ea"/>
                          <a:ea typeface="+mj-ea"/>
                        </a:rPr>
                        <a:t>고정 경고문이 주 개폐기 또는 차단기 근처에 적절하게 표시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되어야 하고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관련 내용은 유지관리 지침서에 포함되어야 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한다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r>
                        <a:rPr lang="en-US" altLang="ko-KR" sz="1600" kern="0" spc="-40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이러한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결선단자와 연결된 회로의 경우 표시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분리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색상에 의한 식별 요구사항은 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KS C IEC 60204-1, 5.3.5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을 따라야 한다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5920" y="198146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55948228"/>
              </p:ext>
            </p:extLst>
          </p:nvPr>
        </p:nvGraphicFramePr>
        <p:xfrm>
          <a:off x="436887" y="4892213"/>
          <a:ext cx="11398061" cy="1411600"/>
        </p:xfrm>
        <a:graphic>
          <a:graphicData uri="http://schemas.openxmlformats.org/drawingml/2006/table">
            <a:tbl>
              <a:tblPr/>
              <a:tblGrid>
                <a:gridCol w="11398061"/>
              </a:tblGrid>
              <a:tr h="13106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-4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1" kern="0" spc="-4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적용방안</a:t>
                      </a:r>
                      <a:r>
                        <a:rPr lang="en-US" altLang="ko-KR" sz="1600" b="1" kern="0" spc="-4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985642"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잔류 전압이 초과하는 경우 </a:t>
                      </a:r>
                      <a:r>
                        <a:rPr lang="en-US" altLang="ko-KR" sz="1600" kern="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KS C IEC 60204-1 16</a:t>
                      </a: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항에 따른 경고문 표기와 </a:t>
                      </a:r>
                      <a:r>
                        <a:rPr lang="ko-KR" altLang="en-US" sz="1600" kern="0" spc="-1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초과하지 않았을 경우 별도 표기를 안하며 </a:t>
                      </a:r>
                      <a:r>
                        <a:rPr lang="ko-KR" altLang="en-US" sz="1600" b="1" kern="0" spc="-130" dirty="0" err="1">
                          <a:solidFill>
                            <a:srgbClr val="00B050"/>
                          </a:solidFill>
                          <a:effectLst/>
                          <a:latin typeface="+mn-ea"/>
                          <a:ea typeface="+mn-ea"/>
                        </a:rPr>
                        <a:t>주개폐기</a:t>
                      </a:r>
                      <a:r>
                        <a:rPr lang="ko-KR" altLang="en-US" sz="1600" b="1" kern="0" spc="-130" dirty="0">
                          <a:solidFill>
                            <a:srgbClr val="00B05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b="1" kern="0" spc="-130" dirty="0" err="1">
                          <a:solidFill>
                            <a:srgbClr val="00B050"/>
                          </a:solidFill>
                          <a:effectLst/>
                          <a:latin typeface="+mn-ea"/>
                          <a:ea typeface="+mn-ea"/>
                        </a:rPr>
                        <a:t>차단시</a:t>
                      </a:r>
                      <a:r>
                        <a:rPr lang="ko-KR" altLang="en-US" sz="1600" b="1" kern="0" spc="-130" dirty="0">
                          <a:solidFill>
                            <a:srgbClr val="00B050"/>
                          </a:solidFill>
                          <a:effectLst/>
                          <a:latin typeface="+mn-ea"/>
                          <a:ea typeface="+mn-ea"/>
                        </a:rPr>
                        <a:t> 배터리 등에 의한 전압은 차단되지 않아도 됨</a:t>
                      </a:r>
                      <a:endParaRPr lang="ko-KR" altLang="en-US" sz="1600" b="1" kern="0" spc="0" dirty="0">
                        <a:solidFill>
                          <a:srgbClr val="00B05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37650" y="424144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0649410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69901" y="1446492"/>
            <a:ext cx="11472911" cy="47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수직형휠체어리프트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럽쳐밸브의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작동 속도 논의</a:t>
            </a: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00997284"/>
              </p:ext>
            </p:extLst>
          </p:nvPr>
        </p:nvGraphicFramePr>
        <p:xfrm>
          <a:off x="418904" y="1571347"/>
          <a:ext cx="11441664" cy="3241956"/>
        </p:xfrm>
        <a:graphic>
          <a:graphicData uri="http://schemas.openxmlformats.org/drawingml/2006/table">
            <a:tbl>
              <a:tblPr/>
              <a:tblGrid>
                <a:gridCol w="11441664"/>
              </a:tblGrid>
              <a:tr h="288159">
                <a:tc>
                  <a:txBody>
                    <a:bodyPr/>
                    <a:lstStyle/>
                    <a:p>
                      <a:pPr marL="139700" marR="0" lvl="0" indent="-139700" algn="just" defTabSz="914400" rtl="0" eaLnBrk="1" fontAlgn="base" latinLnBrk="1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960" marR="47960" marT="13259" marB="132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0163">
                <a:tc>
                  <a:txBody>
                    <a:bodyPr/>
                    <a:lstStyle/>
                    <a:p>
                      <a:pPr marL="139700" marR="0" lvl="0" indent="-139700" algn="just" defTabSz="914400" rtl="0" eaLnBrk="1" fontAlgn="base" latinLnBrk="1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별표</a:t>
                      </a:r>
                      <a:r>
                        <a:rPr lang="en-US" altLang="ko-KR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13] </a:t>
                      </a:r>
                      <a:r>
                        <a:rPr lang="ko-KR" altLang="en-US" sz="16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럽처밸브</a:t>
                      </a:r>
                      <a:r>
                        <a:rPr lang="en-US" altLang="ko-KR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6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유량제한기</a:t>
                      </a:r>
                      <a:r>
                        <a:rPr lang="ko-KR" altLang="en-US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안전기준</a:t>
                      </a:r>
                      <a:endParaRPr lang="ko-KR" altLang="en-US" sz="160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39700" marR="0" indent="-13970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5.1 </a:t>
                      </a:r>
                      <a:r>
                        <a:rPr lang="ko-KR" altLang="en-US" sz="16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럽처밸브</a:t>
                      </a:r>
                      <a:endParaRPr lang="en-US" altLang="ko-KR" sz="1600" b="1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39700" marR="0" indent="-13970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럽처밸브는</a:t>
                      </a: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적어도 속도가 </a:t>
                      </a:r>
                      <a:r>
                        <a:rPr lang="ko-KR" altLang="en-US" sz="1600" b="1" u="sng" kern="0" spc="0" dirty="0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하강 정격 속도 </a:t>
                      </a:r>
                      <a:r>
                        <a:rPr lang="en-US" altLang="ko-KR" sz="1600" b="1" i="1" u="sng" kern="0" spc="0" dirty="0" err="1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v</a:t>
                      </a:r>
                      <a:r>
                        <a:rPr lang="en-US" altLang="ko-KR" sz="1600" b="1" i="1" u="sng" kern="0" spc="0" baseline="-25000" dirty="0" err="1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d</a:t>
                      </a:r>
                      <a:r>
                        <a:rPr lang="ko-KR" altLang="en-US" sz="1600" b="1" u="sng" kern="0" spc="0" dirty="0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에 </a:t>
                      </a:r>
                      <a:r>
                        <a:rPr lang="en-US" altLang="ko-KR" sz="1600" b="1" u="sng" kern="0" spc="0" dirty="0" smtClean="0">
                          <a:solidFill>
                            <a:srgbClr val="00B05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0.30 </a:t>
                      </a:r>
                      <a:r>
                        <a:rPr lang="ko-KR" altLang="en-US" sz="1600" b="1" u="sng" kern="0" spc="0" dirty="0" smtClean="0">
                          <a:solidFill>
                            <a:srgbClr val="00B05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㎧</a:t>
                      </a:r>
                      <a:r>
                        <a:rPr lang="ko-KR" altLang="en-US" sz="1600" b="1" u="sng" kern="0" spc="0" dirty="0" err="1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를</a:t>
                      </a:r>
                      <a:r>
                        <a:rPr lang="ko-KR" altLang="en-US" sz="1600" b="1" u="sng" kern="0" spc="0" dirty="0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 더한 속도에 도달할 때 작동</a:t>
                      </a: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되어야 한다</a:t>
                      </a:r>
                      <a:r>
                        <a:rPr lang="en-US" altLang="ko-KR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160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960" marR="47960" marT="13259" marB="1325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161">
                <a:tc>
                  <a:txBody>
                    <a:bodyPr/>
                    <a:lstStyle/>
                    <a:p>
                      <a:pPr marL="139700" marR="0" lvl="0" indent="-139700" algn="just" defTabSz="914400" rtl="0" eaLnBrk="1" fontAlgn="base" latinLnBrk="1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별표</a:t>
                      </a:r>
                      <a:r>
                        <a:rPr lang="en-US" altLang="ko-KR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22] </a:t>
                      </a:r>
                      <a:r>
                        <a:rPr lang="ko-KR" altLang="en-US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엘리베이터 안전기준</a:t>
                      </a:r>
                      <a:endParaRPr lang="ko-KR" altLang="en-US" sz="160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39700" marR="0" indent="-13970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10.3.1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600" kern="0" spc="-4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럽처밸브는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늦어도 </a:t>
                      </a:r>
                      <a:r>
                        <a:rPr lang="ko-KR" altLang="en-US" sz="1600" b="1" u="sng" kern="0" spc="-40" dirty="0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하강속도가 정격속도에 </a:t>
                      </a:r>
                      <a:r>
                        <a:rPr lang="en-US" altLang="ko-KR" sz="1600" b="1" u="sng" kern="0" spc="-40" dirty="0" smtClean="0">
                          <a:solidFill>
                            <a:srgbClr val="00B05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0.3 </a:t>
                      </a:r>
                      <a:r>
                        <a:rPr lang="ko-KR" altLang="en-US" sz="1600" b="1" u="sng" kern="0" spc="-40" dirty="0" smtClean="0">
                          <a:solidFill>
                            <a:srgbClr val="00B05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㎧</a:t>
                      </a:r>
                      <a:r>
                        <a:rPr lang="ko-KR" altLang="en-US" sz="1600" b="1" u="sng" kern="0" spc="-40" dirty="0" err="1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를</a:t>
                      </a:r>
                      <a:r>
                        <a:rPr lang="ko-KR" altLang="en-US" sz="1600" b="1" u="sng" kern="0" spc="-40" dirty="0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 더한 속도에 도달하기 전 작동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되어야 한다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</a:t>
                      </a:r>
                      <a:endParaRPr lang="ko-KR" altLang="en-US" sz="160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960" marR="47960" marT="13259" marB="1325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153">
                <a:tc>
                  <a:txBody>
                    <a:bodyPr/>
                    <a:lstStyle/>
                    <a:p>
                      <a:pPr marL="152400" marR="0" lvl="0" indent="-152400" algn="just" defTabSz="914400" rtl="0" eaLnBrk="1" fontAlgn="base" latinLnBrk="1" hangingPunct="1">
                        <a:lnSpc>
                          <a:spcPct val="14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별표</a:t>
                      </a:r>
                      <a:r>
                        <a:rPr lang="en-US" altLang="ko-KR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26] </a:t>
                      </a:r>
                      <a:r>
                        <a:rPr lang="ko-KR" altLang="en-US" sz="16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수직형휠체어리프트</a:t>
                      </a:r>
                      <a:r>
                        <a:rPr lang="ko-KR" altLang="en-US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안전기준</a:t>
                      </a:r>
                      <a:endParaRPr lang="ko-KR" altLang="en-US" sz="160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52400" marR="0" indent="-152400" algn="just" fontAlgn="base" latinLnBrk="1">
                        <a:lnSpc>
                          <a:spcPct val="14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5.4.10.12.1 </a:t>
                      </a:r>
                      <a:r>
                        <a:rPr lang="ko-KR" altLang="en-US" sz="16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럽처밸브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152400" marR="0" indent="-15240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럽처밸브는</a:t>
                      </a: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b="1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하강속도가 정격속도에 </a:t>
                      </a:r>
                      <a:r>
                        <a:rPr lang="en-US" altLang="ko-KR" sz="1600" b="1" u="sng" kern="0" spc="0" dirty="0">
                          <a:solidFill>
                            <a:srgbClr val="00B05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0.15 </a:t>
                      </a:r>
                      <a:r>
                        <a:rPr lang="ko-KR" altLang="en-US" sz="1600" b="1" u="sng" kern="0" spc="0" dirty="0">
                          <a:solidFill>
                            <a:srgbClr val="00B05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㎧</a:t>
                      </a:r>
                      <a:r>
                        <a:rPr lang="ko-KR" altLang="en-US" sz="1600" b="1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를 더한 속도 이전에 작동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되어야 한다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960" marR="47960" marT="13259" marB="1325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167981"/>
              </p:ext>
            </p:extLst>
          </p:nvPr>
        </p:nvGraphicFramePr>
        <p:xfrm>
          <a:off x="401148" y="5209666"/>
          <a:ext cx="11441664" cy="798640"/>
        </p:xfrm>
        <a:graphic>
          <a:graphicData uri="http://schemas.openxmlformats.org/drawingml/2006/table">
            <a:tbl>
              <a:tblPr/>
              <a:tblGrid>
                <a:gridCol w="11441664"/>
              </a:tblGrid>
              <a:tr h="13255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1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적용방안</a:t>
                      </a:r>
                      <a:r>
                        <a:rPr lang="en-US" altLang="ko-KR" sz="1600" b="1" kern="0" spc="-4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358590">
                <a:tc>
                  <a:txBody>
                    <a:bodyPr/>
                    <a:lstStyle/>
                    <a:p>
                      <a:pPr marL="170180" marR="0" indent="-17018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600" b="1" kern="0" spc="0" dirty="0" err="1" smtClean="0">
                          <a:solidFill>
                            <a:srgbClr val="00B050"/>
                          </a:solidFill>
                          <a:effectLst/>
                          <a:latin typeface="+mn-ea"/>
                          <a:ea typeface="+mn-ea"/>
                        </a:rPr>
                        <a:t>인증받은</a:t>
                      </a:r>
                      <a:r>
                        <a:rPr lang="ko-KR" altLang="en-US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b="1" kern="0" spc="0" dirty="0" err="1" smtClean="0">
                          <a:solidFill>
                            <a:srgbClr val="00B050"/>
                          </a:solidFill>
                          <a:effectLst/>
                          <a:latin typeface="+mn-ea"/>
                          <a:ea typeface="+mn-ea"/>
                        </a:rPr>
                        <a:t>럽처밸브를</a:t>
                      </a:r>
                      <a:r>
                        <a:rPr lang="ko-KR" altLang="en-US" sz="1600" b="1" kern="0" spc="0" dirty="0" smtClean="0">
                          <a:solidFill>
                            <a:srgbClr val="00B05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b="1" kern="0" spc="0" dirty="0">
                          <a:solidFill>
                            <a:srgbClr val="00B050"/>
                          </a:solidFill>
                          <a:effectLst/>
                          <a:latin typeface="+mn-ea"/>
                          <a:ea typeface="+mn-ea"/>
                        </a:rPr>
                        <a:t>현장 </a:t>
                      </a:r>
                      <a:r>
                        <a:rPr lang="ko-KR" altLang="en-US" sz="1600" b="1" kern="0" spc="0" dirty="0" smtClean="0">
                          <a:solidFill>
                            <a:srgbClr val="00B050"/>
                          </a:solidFill>
                          <a:effectLst/>
                          <a:latin typeface="+mn-ea"/>
                          <a:ea typeface="+mn-ea"/>
                        </a:rPr>
                        <a:t>조정 하여 사용 가능</a:t>
                      </a:r>
                      <a:r>
                        <a:rPr lang="en-US" altLang="ko-KR" sz="1600" b="1" kern="0" spc="0" dirty="0" smtClean="0">
                          <a:solidFill>
                            <a:srgbClr val="00B05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600" b="1" kern="0" spc="0" dirty="0" smtClean="0">
                          <a:solidFill>
                            <a:srgbClr val="00B05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설계도서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자체시험 성적서 등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로 </a:t>
                      </a: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설정범위 확인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624836" y="336956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1464083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65758" y="1966406"/>
            <a:ext cx="11460479" cy="341632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base" latinLnBrk="1">
              <a:lnSpc>
                <a:spcPct val="150000"/>
              </a:lnSpc>
            </a:pPr>
            <a:r>
              <a:rPr lang="en-US" altLang="ko-KR" sz="1600" b="1" kern="0" dirty="0">
                <a:solidFill>
                  <a:srgbClr val="000000"/>
                </a:solidFill>
                <a:latin typeface="+mn-ea"/>
              </a:rPr>
              <a:t>[</a:t>
            </a:r>
            <a:r>
              <a:rPr lang="ko-KR" altLang="en-US" sz="1600" b="1" kern="0" dirty="0">
                <a:solidFill>
                  <a:srgbClr val="000000"/>
                </a:solidFill>
                <a:latin typeface="+mn-ea"/>
              </a:rPr>
              <a:t>별표</a:t>
            </a:r>
            <a:r>
              <a:rPr lang="en-US" altLang="ko-KR" sz="1600" b="1" kern="0" dirty="0" smtClean="0">
                <a:solidFill>
                  <a:srgbClr val="000000"/>
                </a:solidFill>
                <a:latin typeface="+mn-ea"/>
              </a:rPr>
              <a:t>25] </a:t>
            </a:r>
            <a:r>
              <a:rPr lang="ko-KR" altLang="en-US" sz="1600" b="1" kern="0" dirty="0" smtClean="0">
                <a:solidFill>
                  <a:srgbClr val="000000"/>
                </a:solidFill>
                <a:latin typeface="+mn-ea"/>
              </a:rPr>
              <a:t>소용화물용 엘리베이터 </a:t>
            </a:r>
            <a:r>
              <a:rPr lang="ko-KR" altLang="en-US" sz="1600" b="1" kern="0" dirty="0">
                <a:solidFill>
                  <a:srgbClr val="000000"/>
                </a:solidFill>
                <a:latin typeface="+mn-ea"/>
              </a:rPr>
              <a:t>안전기준</a:t>
            </a:r>
            <a:endParaRPr lang="ko-KR" altLang="en-US" sz="1600" kern="0" dirty="0">
              <a:solidFill>
                <a:srgbClr val="000000"/>
              </a:solidFill>
              <a:latin typeface="+mn-ea"/>
            </a:endParaRPr>
          </a:p>
          <a:p>
            <a:pPr fontAlgn="base" latinLnBrk="1">
              <a:lnSpc>
                <a:spcPct val="150000"/>
              </a:lnSpc>
            </a:pPr>
            <a:r>
              <a:rPr lang="en-US" altLang="ko-KR" sz="1600" b="1" dirty="0" smtClean="0">
                <a:latin typeface="+mn-ea"/>
              </a:rPr>
              <a:t>7.7.3.1 </a:t>
            </a:r>
            <a:r>
              <a:rPr lang="ko-KR" altLang="en-US" sz="1600" b="1" dirty="0">
                <a:latin typeface="+mn-ea"/>
              </a:rPr>
              <a:t>잠금</a:t>
            </a:r>
            <a:endParaRPr lang="ko-KR" altLang="en-US" sz="1600" dirty="0">
              <a:latin typeface="+mn-ea"/>
            </a:endParaRPr>
          </a:p>
          <a:p>
            <a:pPr fontAlgn="base" latinLnBrk="1">
              <a:lnSpc>
                <a:spcPct val="150000"/>
              </a:lnSpc>
            </a:pPr>
            <a:r>
              <a:rPr lang="en-US" altLang="ko-KR" sz="1600" b="1" dirty="0">
                <a:latin typeface="+mn-ea"/>
              </a:rPr>
              <a:t>7.7.3.1.1 </a:t>
            </a:r>
            <a:r>
              <a:rPr lang="ko-KR" altLang="en-US" sz="1600" dirty="0">
                <a:latin typeface="+mn-ea"/>
              </a:rPr>
              <a:t>정격속도는 </a:t>
            </a:r>
            <a:r>
              <a:rPr lang="en-US" altLang="ko-KR" sz="1600" dirty="0">
                <a:latin typeface="+mn-ea"/>
              </a:rPr>
              <a:t>0.63 </a:t>
            </a:r>
            <a:r>
              <a:rPr lang="ko-KR" altLang="en-US" sz="1600" dirty="0">
                <a:latin typeface="+mn-ea"/>
              </a:rPr>
              <a:t>㎧ 이하이고 문 높이는 </a:t>
            </a:r>
            <a:r>
              <a:rPr lang="en-US" altLang="ko-KR" sz="1600" dirty="0">
                <a:latin typeface="+mn-ea"/>
              </a:rPr>
              <a:t>1.2 m </a:t>
            </a:r>
            <a:r>
              <a:rPr lang="ko-KR" altLang="en-US" sz="1600" dirty="0">
                <a:latin typeface="+mn-ea"/>
              </a:rPr>
              <a:t>이하이며 문턱의 높이가 승강장 바닥 위로 </a:t>
            </a:r>
            <a:r>
              <a:rPr lang="en-US" altLang="ko-KR" sz="1600" dirty="0">
                <a:latin typeface="+mn-ea"/>
              </a:rPr>
              <a:t>0.7 m </a:t>
            </a:r>
            <a:r>
              <a:rPr lang="ko-KR" altLang="en-US" sz="1600" dirty="0">
                <a:latin typeface="+mn-ea"/>
              </a:rPr>
              <a:t>이상인 소형화물용 엘리베이터 또는 수동 개폐식 승강장문의 소형화물용 엘리베이터는 다음 사항에 적합해야 한다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  <a:p>
            <a:pPr fontAlgn="base" latinLnBrk="1">
              <a:lnSpc>
                <a:spcPct val="150000"/>
              </a:lnSpc>
            </a:pPr>
            <a:r>
              <a:rPr lang="ko-KR" altLang="en-US" sz="1600" b="1" u="sng" dirty="0">
                <a:latin typeface="+mn-ea"/>
              </a:rPr>
              <a:t>이 잠금은 전기적으로 제어될 필요는 없다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승강장문 </a:t>
            </a:r>
            <a:r>
              <a:rPr lang="ko-KR" altLang="en-US" sz="1600" dirty="0" err="1">
                <a:latin typeface="+mn-ea"/>
              </a:rPr>
              <a:t>잠금장치는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카가</a:t>
            </a:r>
            <a:r>
              <a:rPr lang="ko-KR" altLang="en-US" sz="1600" dirty="0">
                <a:latin typeface="+mn-ea"/>
              </a:rPr>
              <a:t> 움직이기 전에 미리 잠길 필요는 없다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다만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카가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잠금해제구간을</a:t>
            </a:r>
            <a:r>
              <a:rPr lang="ko-KR" altLang="en-US" sz="1600" dirty="0">
                <a:latin typeface="+mn-ea"/>
              </a:rPr>
              <a:t> 벗어날 때 잠금 부품은 자동으로 닫혀야 하고 </a:t>
            </a:r>
            <a:r>
              <a:rPr lang="ko-KR" altLang="en-US" sz="1600" b="1" u="sng" dirty="0">
                <a:latin typeface="+mn-ea"/>
              </a:rPr>
              <a:t>추가로 정상 잠금 위치에 대해 닫혀야 한다</a:t>
            </a:r>
            <a:r>
              <a:rPr lang="en-US" altLang="ko-KR" sz="1600" b="1" u="sng" dirty="0">
                <a:latin typeface="+mn-ea"/>
              </a:rPr>
              <a:t>. </a:t>
            </a:r>
            <a:r>
              <a:rPr lang="ko-KR" altLang="en-US" sz="1600" b="1" u="sng" dirty="0">
                <a:latin typeface="+mn-ea"/>
              </a:rPr>
              <a:t>전기적 문 닫힘 제어장치가 작동되지 않는다면 최소한 두 번째 잠금 위치이어야 한다</a:t>
            </a:r>
            <a:r>
              <a:rPr lang="en-US" altLang="ko-KR" sz="1600" b="1" u="sng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  <a:p>
            <a:pPr fontAlgn="base" latinLnBrk="1"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상기 조건을 만족하지 못하는 </a:t>
            </a:r>
            <a:r>
              <a:rPr lang="ko-KR" altLang="en-US" sz="1600" dirty="0" err="1">
                <a:latin typeface="+mn-ea"/>
              </a:rPr>
              <a:t>잠금장치는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b="1" u="sng" dirty="0">
                <a:latin typeface="+mn-ea"/>
              </a:rPr>
              <a:t>별표 </a:t>
            </a:r>
            <a:r>
              <a:rPr lang="en-US" altLang="ko-KR" sz="1600" b="1" u="sng" dirty="0">
                <a:latin typeface="+mn-ea"/>
              </a:rPr>
              <a:t>22, 7.10</a:t>
            </a:r>
            <a:r>
              <a:rPr lang="ko-KR" altLang="en-US" sz="1600" b="1" u="sng" dirty="0">
                <a:latin typeface="+mn-ea"/>
              </a:rPr>
              <a:t>에 적합해야 </a:t>
            </a:r>
            <a:r>
              <a:rPr lang="ko-KR" altLang="en-US" sz="1600" dirty="0">
                <a:latin typeface="+mn-ea"/>
              </a:rPr>
              <a:t>한다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  <a:p>
            <a:pPr fontAlgn="base" latinLnBrk="1"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비고 사람이 접근할 수 없는 장소에 설치된 소형화물용 엘리베이터 경우에는 적용될 필요는 없다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65759" y="1433052"/>
            <a:ext cx="11425646" cy="47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소형화물용엘리베이터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승강장문 기계식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잠금장치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적용 논의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361484" y="5381926"/>
            <a:ext cx="11464755" cy="48628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127000" indent="-127000" algn="just" fontAlgn="base" latinLnBrk="1">
              <a:lnSpc>
                <a:spcPct val="160000"/>
              </a:lnSpc>
            </a:pPr>
            <a:r>
              <a:rPr lang="en-US" altLang="ko-KR" sz="1600" b="1" kern="0" spc="-40" dirty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600" b="1" kern="0" spc="-40" dirty="0">
                <a:solidFill>
                  <a:srgbClr val="000000"/>
                </a:solidFill>
                <a:latin typeface="+mn-ea"/>
              </a:rPr>
              <a:t>적용방안</a:t>
            </a:r>
            <a:r>
              <a:rPr lang="en-US" altLang="ko-KR" sz="1600" b="1" kern="0" spc="-40" dirty="0" smtClean="0">
                <a:solidFill>
                  <a:srgbClr val="000000"/>
                </a:solidFill>
                <a:latin typeface="+mn-ea"/>
              </a:rPr>
              <a:t>)</a:t>
            </a:r>
            <a:endParaRPr lang="ko-KR" altLang="en-US" sz="16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65760" y="5873256"/>
            <a:ext cx="11460311" cy="48628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127000" marR="0" indent="-1270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-40" dirty="0" smtClean="0">
                <a:solidFill>
                  <a:srgbClr val="000000"/>
                </a:solidFill>
                <a:latin typeface="+mn-ea"/>
              </a:rPr>
              <a:t>- </a:t>
            </a:r>
            <a:r>
              <a:rPr lang="en-US" altLang="ko-KR" sz="1600" kern="0" spc="-100" dirty="0" smtClean="0">
                <a:solidFill>
                  <a:srgbClr val="000000"/>
                </a:solidFill>
                <a:latin typeface="+mn-ea"/>
              </a:rPr>
              <a:t>[</a:t>
            </a:r>
            <a:r>
              <a:rPr lang="ko-KR" altLang="en-US" sz="1600" kern="0" spc="-100" dirty="0" smtClean="0">
                <a:solidFill>
                  <a:srgbClr val="000000"/>
                </a:solidFill>
                <a:latin typeface="+mn-ea"/>
              </a:rPr>
              <a:t>별표</a:t>
            </a:r>
            <a:r>
              <a:rPr lang="en-US" altLang="ko-KR" sz="1600" kern="0" spc="-100" dirty="0" smtClean="0">
                <a:solidFill>
                  <a:srgbClr val="000000"/>
                </a:solidFill>
                <a:latin typeface="+mn-ea"/>
              </a:rPr>
              <a:t>11] </a:t>
            </a:r>
            <a:r>
              <a:rPr lang="ko-KR" altLang="en-US" sz="1600" kern="0" spc="-100" dirty="0" smtClean="0">
                <a:solidFill>
                  <a:srgbClr val="000000"/>
                </a:solidFill>
                <a:latin typeface="+mn-ea"/>
              </a:rPr>
              <a:t>출입문 </a:t>
            </a:r>
            <a:r>
              <a:rPr lang="ko-KR" altLang="en-US" sz="1600" kern="0" spc="-60" dirty="0" err="1" smtClean="0">
                <a:solidFill>
                  <a:srgbClr val="000000"/>
                </a:solidFill>
                <a:latin typeface="+mn-ea"/>
              </a:rPr>
              <a:t>잠금장치</a:t>
            </a:r>
            <a:r>
              <a:rPr lang="ko-KR" altLang="en-US" sz="1600" kern="0" spc="-6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kern="0" spc="-60" dirty="0" smtClean="0">
                <a:solidFill>
                  <a:srgbClr val="000000"/>
                </a:solidFill>
                <a:latin typeface="+mn-ea"/>
              </a:rPr>
              <a:t>부품인증은 </a:t>
            </a:r>
            <a:r>
              <a:rPr lang="en-US" altLang="ko-KR" sz="1600" kern="0" spc="-110" dirty="0" smtClean="0">
                <a:solidFill>
                  <a:srgbClr val="000000"/>
                </a:solidFill>
                <a:latin typeface="+mn-ea"/>
              </a:rPr>
              <a:t>7.7.3.1.1</a:t>
            </a:r>
            <a:r>
              <a:rPr lang="ko-KR" altLang="en-US" sz="1600" kern="0" spc="-110" dirty="0">
                <a:solidFill>
                  <a:srgbClr val="000000"/>
                </a:solidFill>
                <a:latin typeface="+mn-ea"/>
              </a:rPr>
              <a:t>항 전단의 승강장문 </a:t>
            </a:r>
            <a:r>
              <a:rPr lang="ko-KR" altLang="en-US" sz="1600" kern="0" spc="-110" dirty="0" smtClean="0">
                <a:solidFill>
                  <a:srgbClr val="000000"/>
                </a:solidFill>
                <a:latin typeface="+mn-ea"/>
              </a:rPr>
              <a:t> 및  </a:t>
            </a:r>
            <a:r>
              <a:rPr lang="ko-KR" altLang="en-US" sz="1600" kern="0" spc="-60" dirty="0" smtClean="0">
                <a:solidFill>
                  <a:srgbClr val="000000"/>
                </a:solidFill>
                <a:latin typeface="+mn-ea"/>
              </a:rPr>
              <a:t>후단 </a:t>
            </a:r>
            <a:r>
              <a:rPr lang="ko-KR" altLang="en-US" sz="1600" kern="0" spc="-60" dirty="0">
                <a:solidFill>
                  <a:srgbClr val="000000"/>
                </a:solidFill>
                <a:latin typeface="+mn-ea"/>
              </a:rPr>
              <a:t>안전기준에 적합하면 제외 적용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23883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8505" y="1432709"/>
            <a:ext cx="11502062" cy="47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□ 에스컬레이터 </a:t>
            </a:r>
            <a:r>
              <a:rPr lang="ko-KR" altLang="en-US" b="1" kern="0" dirty="0" err="1">
                <a:solidFill>
                  <a:srgbClr val="000000"/>
                </a:solidFill>
                <a:latin typeface="휴먼명조"/>
                <a:ea typeface="휴먼명조"/>
              </a:rPr>
              <a:t>진입방지대</a:t>
            </a:r>
            <a:r>
              <a:rPr lang="ko-KR" altLang="en-US" b="1" kern="0" dirty="0">
                <a:solidFill>
                  <a:srgbClr val="000000"/>
                </a:solidFill>
                <a:latin typeface="휴먼명조"/>
                <a:ea typeface="휴먼명조"/>
              </a:rPr>
              <a:t> 설치 논의</a:t>
            </a: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85540928"/>
              </p:ext>
            </p:extLst>
          </p:nvPr>
        </p:nvGraphicFramePr>
        <p:xfrm>
          <a:off x="358505" y="1858361"/>
          <a:ext cx="11502062" cy="3430287"/>
        </p:xfrm>
        <a:graphic>
          <a:graphicData uri="http://schemas.openxmlformats.org/drawingml/2006/table">
            <a:tbl>
              <a:tblPr/>
              <a:tblGrid>
                <a:gridCol w="11502062"/>
              </a:tblGrid>
              <a:tr h="428029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[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별표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24]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에스컬레이터 안전기준</a:t>
                      </a:r>
                    </a:p>
                  </a:txBody>
                  <a:tcPr marL="22928" marR="22928" marT="6339" marB="633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0727">
                <a:tc>
                  <a:txBody>
                    <a:bodyPr/>
                    <a:lstStyle/>
                    <a:p>
                      <a:pPr marL="36000" marR="0" indent="0" algn="l" fontAlgn="base" latinLnBrk="0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부속서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Ⅰ.4.2 </a:t>
                      </a:r>
                      <a:r>
                        <a:rPr lang="ko-KR" altLang="en-US" sz="1600" kern="0" spc="-4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진입방지대</a:t>
                      </a:r>
                      <a:endParaRPr lang="ko-KR" altLang="en-US" sz="1600" kern="0" spc="-4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36000" marR="0" indent="0" algn="l" fontAlgn="base" latinLnBrk="1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진입방지대가 사용되는 경우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다음 요구조건이 충족되어야 한다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 </a:t>
                      </a:r>
                      <a:endParaRPr lang="ko-KR" altLang="en-US" sz="1600" kern="0" spc="-4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3600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600" b="1" u="sng" kern="0" spc="-40" dirty="0" err="1" smtClean="0">
                          <a:solidFill>
                            <a:srgbClr val="00B05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진입방지대는</a:t>
                      </a:r>
                      <a:r>
                        <a:rPr lang="ko-KR" altLang="en-US" sz="1600" b="1" u="sng" kern="0" spc="-40" dirty="0" smtClean="0">
                          <a:solidFill>
                            <a:srgbClr val="00B05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입구에만 설치해야 </a:t>
                      </a:r>
                      <a:r>
                        <a:rPr lang="ko-KR" altLang="en-US" sz="1600" b="1" u="sng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한다</a:t>
                      </a:r>
                      <a:r>
                        <a:rPr lang="en-US" altLang="ko-KR" sz="1600" b="1" u="sng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600" b="1" u="sng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자유구역에서는 출구에 설치할 수 없다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36000" indent="0" algn="l" fontAlgn="base" latinLnBrk="1">
                        <a:lnSpc>
                          <a:spcPct val="150000"/>
                        </a:lnSpc>
                      </a:pP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마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진입방지대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고정장치는 높이 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200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㎜에서 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3,000N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</a:t>
                      </a:r>
                      <a:r>
                        <a:rPr lang="ko-KR" alt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수평력을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견뎌야 한다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 </a:t>
                      </a:r>
                      <a:endParaRPr lang="ko-KR" altLang="en-US" sz="160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36000" indent="0" algn="l" fontAlgn="base" latinLnBrk="1">
                        <a:lnSpc>
                          <a:spcPct val="150000"/>
                        </a:lnSpc>
                      </a:pP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비고 이 힘은 </a:t>
                      </a:r>
                      <a:r>
                        <a:rPr lang="ko-KR" alt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쇼핑카트의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경우 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EN 1929-1 [5]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 따른 </a:t>
                      </a:r>
                      <a:r>
                        <a:rPr lang="ko-KR" alt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섀시의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충격으로 발생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수하물 </a:t>
                      </a:r>
                      <a:r>
                        <a:rPr lang="ko-KR" alt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카트의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경우 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160 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㎏ 하중을 적재하여 </a:t>
                      </a:r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㎧ 의 속도로 움   짐임으로 발생</a:t>
                      </a:r>
                      <a:endParaRPr lang="ko-KR" altLang="en-US" sz="1600" kern="0" spc="-4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36000" marR="0" indent="0" algn="l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바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600" kern="0" spc="-4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진입방지대는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가급적이면 건물 구조물에 고정되어야 한다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600" b="1" u="sng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승강장 플레이트에 고정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시키는 것도 허용된다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 경우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마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에서 정의된 힘이 적용될 때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영구 변형 및 틈새의 증가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추가가 없어야 한다</a:t>
                      </a:r>
                      <a:r>
                        <a:rPr lang="en-US" altLang="ko-KR" sz="1600" kern="0" spc="-4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2928" marR="22928" marT="6339" marB="633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160963" y="16271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8933994"/>
              </p:ext>
            </p:extLst>
          </p:nvPr>
        </p:nvGraphicFramePr>
        <p:xfrm>
          <a:off x="358505" y="5241468"/>
          <a:ext cx="11502062" cy="1188784"/>
        </p:xfrm>
        <a:graphic>
          <a:graphicData uri="http://schemas.openxmlformats.org/drawingml/2006/table">
            <a:tbl>
              <a:tblPr/>
              <a:tblGrid>
                <a:gridCol w="11502062"/>
              </a:tblGrid>
              <a:tr h="7514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적용방안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569041">
                <a:tc>
                  <a:txBody>
                    <a:bodyPr/>
                    <a:lstStyle/>
                    <a:p>
                      <a:pPr marL="127000" marR="0" indent="-12700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-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에스컬레이터 고정식 </a:t>
                      </a: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진입방지대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사용에 대해서는 소유자 또는 구매자가 제조사와의 협의가 필요하며 </a:t>
                      </a:r>
                      <a:r>
                        <a:rPr lang="ko-KR" altLang="en-US" sz="1600" b="1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승강장 플레이트 내 이동식 </a:t>
                      </a:r>
                      <a:r>
                        <a:rPr lang="ko-KR" altLang="en-US" sz="1600" b="1" kern="0" spc="-40" dirty="0" err="1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진입방지대</a:t>
                      </a:r>
                      <a:r>
                        <a:rPr lang="ko-KR" altLang="en-US" sz="1600" b="1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ko-KR" altLang="en-US" sz="1600" b="1" kern="0" spc="-40" dirty="0" err="1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설치시</a:t>
                      </a:r>
                      <a:r>
                        <a:rPr lang="ko-KR" altLang="en-US" sz="1600" b="1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en-US" altLang="ko-KR" sz="1600" b="1" kern="0" spc="-40" dirty="0" smtClean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[</a:t>
                      </a:r>
                      <a:r>
                        <a:rPr lang="ko-KR" altLang="en-US" sz="1600" b="1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별표</a:t>
                      </a:r>
                      <a:r>
                        <a:rPr lang="en-US" altLang="ko-KR" sz="1600" b="1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24] 5.12.2.7.19</a:t>
                      </a:r>
                      <a:r>
                        <a:rPr lang="ko-KR" altLang="en-US" sz="1600" b="1" kern="0" spc="-40" dirty="0" smtClean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항</a:t>
                      </a:r>
                      <a:r>
                        <a:rPr lang="en-US" altLang="ko-KR" sz="1600" b="1" kern="0" spc="-40" dirty="0" smtClean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1600" b="1" kern="0" spc="-40" dirty="0" smtClean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이동식 </a:t>
                      </a:r>
                      <a:r>
                        <a:rPr lang="ko-KR" altLang="en-US" sz="1600" b="1" kern="0" spc="-40" dirty="0" err="1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진입방지대</a:t>
                      </a:r>
                      <a:r>
                        <a:rPr lang="ko-KR" altLang="en-US" sz="1600" b="1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존재 여부 </a:t>
                      </a:r>
                      <a:r>
                        <a:rPr lang="ko-KR" altLang="en-US" sz="1600" b="1" kern="0" spc="-40" dirty="0" smtClean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감지</a:t>
                      </a:r>
                      <a:r>
                        <a:rPr lang="en-US" altLang="ko-KR" sz="1600" b="1" kern="0" spc="-40" dirty="0" smtClean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r>
                        <a:rPr lang="ko-KR" altLang="en-US" sz="1600" b="1" kern="0" spc="-40" dirty="0" smtClean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ko-KR" altLang="en-US" sz="1600" b="1" kern="0" spc="-40" dirty="0">
                          <a:solidFill>
                            <a:srgbClr val="00B05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인증 심사 진행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343275" y="22828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3507032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4788"/>
        </a:solidFill>
        <a:ln w="9525">
          <a:noFill/>
          <a:miter/>
        </a:ln>
        <a:effectLst/>
      </a:spPr>
      <a:bodyPr wrap="none" anchor="ctr"/>
      <a:lstStyle>
        <a:defPPr algn="l" eaLnBrk="1" fontAlgn="auto" latinLnBrk="1" hangingPunct="1">
          <a:spcBef>
            <a:spcPts val="0"/>
          </a:spcBef>
          <a:spcAft>
            <a:spcPts val="0"/>
          </a:spcAft>
          <a:defRPr sz="1800" baseline="0">
            <a:solidFill>
              <a:prstClr val="black"/>
            </a:solidFill>
            <a:latin typeface="맑은 고딕"/>
            <a:ea typeface="맑은 고딕"/>
          </a:defRPr>
        </a:defPPr>
      </a:lst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>
        <a:spAutoFit/>
      </a:bodyPr>
      <a:lstStyle>
        <a:defPPr lvl="0" algn="just">
          <a:lnSpc>
            <a:spcPct val="150000"/>
          </a:lnSpc>
          <a:spcBef>
            <a:spcPts val="300"/>
          </a:spcBef>
          <a:spcAft>
            <a:spcPts val="300"/>
          </a:spcAft>
          <a:defRPr lang="ko-KR" altLang="en-US" b="1" baseline="0">
            <a:solidFill>
              <a:srgbClr val="00488A"/>
            </a:solidFill>
            <a:latin typeface="맑은 고딕"/>
            <a:ea typeface="맑은 고딕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</TotalTime>
  <Words>3142</Words>
  <Application>Microsoft Office PowerPoint</Application>
  <PresentationFormat>사용자 지정</PresentationFormat>
  <Paragraphs>284</Paragraphs>
  <Slides>34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34</vt:i4>
      </vt:variant>
    </vt:vector>
  </HeadingPairs>
  <TitlesOfParts>
    <vt:vector size="35" baseType="lpstr">
      <vt:lpstr>HDOfficeLightV0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silee</dc:creator>
  <cp:lastModifiedBy>user</cp:lastModifiedBy>
  <cp:revision>579</cp:revision>
  <dcterms:created xsi:type="dcterms:W3CDTF">2018-05-29T01:10:44Z</dcterms:created>
  <dcterms:modified xsi:type="dcterms:W3CDTF">2022-10-16T03:20:24Z</dcterms:modified>
  <cp:version/>
</cp:coreProperties>
</file>